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125"/>
  </p:notesMasterIdLst>
  <p:sldIdLst>
    <p:sldId id="790" r:id="rId5"/>
    <p:sldId id="821" r:id="rId6"/>
    <p:sldId id="678" r:id="rId7"/>
    <p:sldId id="823" r:id="rId8"/>
    <p:sldId id="677" r:id="rId9"/>
    <p:sldId id="822" r:id="rId10"/>
    <p:sldId id="750" r:id="rId11"/>
    <p:sldId id="751" r:id="rId12"/>
    <p:sldId id="752" r:id="rId13"/>
    <p:sldId id="685" r:id="rId14"/>
    <p:sldId id="680" r:id="rId15"/>
    <p:sldId id="774" r:id="rId16"/>
    <p:sldId id="749" r:id="rId17"/>
    <p:sldId id="780" r:id="rId18"/>
    <p:sldId id="828" r:id="rId19"/>
    <p:sldId id="716" r:id="rId20"/>
    <p:sldId id="717" r:id="rId21"/>
    <p:sldId id="730" r:id="rId22"/>
    <p:sldId id="827" r:id="rId23"/>
    <p:sldId id="764" r:id="rId24"/>
    <p:sldId id="785" r:id="rId25"/>
    <p:sldId id="721" r:id="rId26"/>
    <p:sldId id="722" r:id="rId27"/>
    <p:sldId id="786" r:id="rId28"/>
    <p:sldId id="720" r:id="rId29"/>
    <p:sldId id="718" r:id="rId30"/>
    <p:sldId id="719" r:id="rId31"/>
    <p:sldId id="723" r:id="rId32"/>
    <p:sldId id="727" r:id="rId33"/>
    <p:sldId id="725" r:id="rId34"/>
    <p:sldId id="775" r:id="rId35"/>
    <p:sldId id="726" r:id="rId36"/>
    <p:sldId id="769" r:id="rId37"/>
    <p:sldId id="728" r:id="rId38"/>
    <p:sldId id="729" r:id="rId39"/>
    <p:sldId id="776" r:id="rId40"/>
    <p:sldId id="781" r:id="rId41"/>
    <p:sldId id="787" r:id="rId42"/>
    <p:sldId id="754" r:id="rId43"/>
    <p:sldId id="756" r:id="rId44"/>
    <p:sldId id="679" r:id="rId45"/>
    <p:sldId id="753" r:id="rId46"/>
    <p:sldId id="682" r:id="rId47"/>
    <p:sldId id="683" r:id="rId48"/>
    <p:sldId id="684" r:id="rId49"/>
    <p:sldId id="686" r:id="rId50"/>
    <p:sldId id="784" r:id="rId51"/>
    <p:sldId id="687" r:id="rId52"/>
    <p:sldId id="688" r:id="rId53"/>
    <p:sldId id="819" r:id="rId54"/>
    <p:sldId id="818" r:id="rId55"/>
    <p:sldId id="788" r:id="rId56"/>
    <p:sldId id="689" r:id="rId57"/>
    <p:sldId id="779" r:id="rId58"/>
    <p:sldId id="782" r:id="rId59"/>
    <p:sldId id="741" r:id="rId60"/>
    <p:sldId id="762" r:id="rId61"/>
    <p:sldId id="690" r:id="rId62"/>
    <p:sldId id="773" r:id="rId63"/>
    <p:sldId id="777" r:id="rId64"/>
    <p:sldId id="745" r:id="rId65"/>
    <p:sldId id="789" r:id="rId66"/>
    <p:sldId id="696" r:id="rId67"/>
    <p:sldId id="691" r:id="rId68"/>
    <p:sldId id="692" r:id="rId69"/>
    <p:sldId id="693" r:id="rId70"/>
    <p:sldId id="694" r:id="rId71"/>
    <p:sldId id="766" r:id="rId72"/>
    <p:sldId id="697" r:id="rId73"/>
    <p:sldId id="257" r:id="rId74"/>
    <p:sldId id="701" r:id="rId75"/>
    <p:sldId id="698" r:id="rId76"/>
    <p:sldId id="700" r:id="rId77"/>
    <p:sldId id="699" r:id="rId78"/>
    <p:sldId id="778" r:id="rId79"/>
    <p:sldId id="744" r:id="rId80"/>
    <p:sldId id="702" r:id="rId81"/>
    <p:sldId id="703" r:id="rId82"/>
    <p:sldId id="704" r:id="rId83"/>
    <p:sldId id="705" r:id="rId84"/>
    <p:sldId id="771" r:id="rId85"/>
    <p:sldId id="712" r:id="rId86"/>
    <p:sldId id="713" r:id="rId87"/>
    <p:sldId id="714" r:id="rId88"/>
    <p:sldId id="833" r:id="rId89"/>
    <p:sldId id="817" r:id="rId90"/>
    <p:sldId id="767" r:id="rId91"/>
    <p:sldId id="834" r:id="rId92"/>
    <p:sldId id="706" r:id="rId93"/>
    <p:sldId id="707" r:id="rId94"/>
    <p:sldId id="710" r:id="rId95"/>
    <p:sldId id="708" r:id="rId96"/>
    <p:sldId id="711" r:id="rId97"/>
    <p:sldId id="732" r:id="rId98"/>
    <p:sldId id="735" r:id="rId99"/>
    <p:sldId id="835" r:id="rId100"/>
    <p:sldId id="747" r:id="rId101"/>
    <p:sldId id="794" r:id="rId102"/>
    <p:sldId id="748" r:id="rId103"/>
    <p:sldId id="746" r:id="rId104"/>
    <p:sldId id="783" r:id="rId105"/>
    <p:sldId id="825" r:id="rId106"/>
    <p:sldId id="826" r:id="rId107"/>
    <p:sldId id="758" r:id="rId108"/>
    <p:sldId id="804" r:id="rId109"/>
    <p:sldId id="795" r:id="rId110"/>
    <p:sldId id="805" r:id="rId111"/>
    <p:sldId id="806" r:id="rId112"/>
    <p:sldId id="807" r:id="rId113"/>
    <p:sldId id="809" r:id="rId114"/>
    <p:sldId id="808" r:id="rId115"/>
    <p:sldId id="810" r:id="rId116"/>
    <p:sldId id="811" r:id="rId117"/>
    <p:sldId id="812" r:id="rId118"/>
    <p:sldId id="813" r:id="rId119"/>
    <p:sldId id="814" r:id="rId120"/>
    <p:sldId id="815" r:id="rId121"/>
    <p:sldId id="837" r:id="rId122"/>
    <p:sldId id="816" r:id="rId123"/>
    <p:sldId id="824" r:id="rId1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F497D"/>
    <a:srgbClr val="CBD73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8" d="100"/>
          <a:sy n="108" d="100"/>
        </p:scale>
        <p:origin x="2298"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slide" Target="slides/slide108.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28" Type="http://schemas.openxmlformats.org/officeDocument/2006/relationships/theme" Target="theme/theme1.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slide" Target="slides/slide120.xml"/><Relationship Id="rId129" Type="http://schemas.openxmlformats.org/officeDocument/2006/relationships/tableStyles" Target="tableStyles.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notesMaster" Target="notesMasters/notesMaster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viewProps" Target="viewProps.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4" Type="http://schemas.openxmlformats.org/officeDocument/2006/relationships/slideMaster" Target="slideMasters/slideMaster1.xml"/><Relationship Id="rId9" Type="http://schemas.openxmlformats.org/officeDocument/2006/relationships/slide" Target="slides/slide5.xml"/><Relationship Id="rId26" Type="http://schemas.openxmlformats.org/officeDocument/2006/relationships/slide" Target="slides/slide2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SG"/>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A56842A-9597-44D1-917B-534F7DD07BA3}" type="datetimeFigureOut">
              <a:rPr lang="en-SG" smtClean="0"/>
              <a:t>8/4/2021</a:t>
            </a:fld>
            <a:endParaRPr lang="en-SG"/>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SG"/>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SG"/>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5285F9A-A98E-404B-A253-4443D5C5E290}" type="slidenum">
              <a:rPr lang="en-SG" smtClean="0"/>
              <a:t>‹#›</a:t>
            </a:fld>
            <a:endParaRPr lang="en-SG"/>
          </a:p>
        </p:txBody>
      </p:sp>
    </p:spTree>
    <p:extLst>
      <p:ext uri="{BB962C8B-B14F-4D97-AF65-F5344CB8AC3E}">
        <p14:creationId xmlns:p14="http://schemas.microsoft.com/office/powerpoint/2010/main" val="40988904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6763"/>
            <a:ext cx="6823075" cy="3838575"/>
          </a:xfrm>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AE423D-0B8E-479B-BD8E-453FB371F1F3}" type="slidenum">
              <a:rPr kumimoji="0" lang="en-GB"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GB"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312338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6763"/>
            <a:ext cx="6823075" cy="3838575"/>
          </a:xfrm>
        </p:spPr>
      </p:sp>
      <p:sp>
        <p:nvSpPr>
          <p:cNvPr id="3" name="Notes Placeholder 2"/>
          <p:cNvSpPr>
            <a:spLocks noGrp="1"/>
          </p:cNvSpPr>
          <p:nvPr>
            <p:ph type="body" idx="1"/>
          </p:nvPr>
        </p:nvSpPr>
        <p:spPr/>
        <p:txBody>
          <a:bodyPr/>
          <a:lstStyle/>
          <a:p>
            <a:r>
              <a:rPr lang="en-AU"/>
              <a:t>https://www.researchgate.net/figure/ROS-graph-concepts-a-Core-computation-graph-level-b-messages-publish-and-subscribe_fig2_323709086</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AE423D-0B8E-479B-BD8E-453FB371F1F3}" type="slidenum">
              <a:rPr kumimoji="0" lang="en-GB"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GB"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6406388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6763"/>
            <a:ext cx="6823075" cy="3838575"/>
          </a:xfrm>
        </p:spPr>
      </p:sp>
      <p:sp>
        <p:nvSpPr>
          <p:cNvPr id="3" name="Notes Placeholder 2"/>
          <p:cNvSpPr>
            <a:spLocks noGrp="1"/>
          </p:cNvSpPr>
          <p:nvPr>
            <p:ph type="body" idx="1"/>
          </p:nvPr>
        </p:nvSpPr>
        <p:spPr/>
        <p:txBody>
          <a:bodyPr/>
          <a:lstStyle/>
          <a:p>
            <a:r>
              <a:rPr lang="en-AU"/>
              <a:t>https://roboticsbackend.com/ros1-vs-ros2-practical-overview/#The_ROS_API_-_rclcpp_rclpy</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AE423D-0B8E-479B-BD8E-453FB371F1F3}" type="slidenum">
              <a:rPr kumimoji="0" lang="en-GB"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GB"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9731401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6763"/>
            <a:ext cx="6823075" cy="3838575"/>
          </a:xfrm>
        </p:spPr>
      </p:sp>
      <p:sp>
        <p:nvSpPr>
          <p:cNvPr id="3" name="Notes Placeholder 2"/>
          <p:cNvSpPr>
            <a:spLocks noGrp="1"/>
          </p:cNvSpPr>
          <p:nvPr>
            <p:ph type="body" idx="1"/>
          </p:nvPr>
        </p:nvSpPr>
        <p:spPr/>
        <p:txBody>
          <a:bodyPr/>
          <a:lstStyle/>
          <a:p>
            <a:r>
              <a:rPr lang="en-AU"/>
              <a:t>https://roboticsbackend.com/ros1-vs-ros2-practical-overview/#The_ROS_API_-_rclcpp_rclpy</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AE423D-0B8E-479B-BD8E-453FB371F1F3}" type="slidenum">
              <a:rPr kumimoji="0" lang="en-GB"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GB"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9089940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6763"/>
            <a:ext cx="6823075" cy="3838575"/>
          </a:xfrm>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AE423D-0B8E-479B-BD8E-453FB371F1F3}" type="slidenum">
              <a:rPr kumimoji="0" lang="en-GB"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GB"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0295955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6763"/>
            <a:ext cx="6823075" cy="3838575"/>
          </a:xfrm>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AE423D-0B8E-479B-BD8E-453FB371F1F3}" type="slidenum">
              <a:rPr kumimoji="0" lang="en-GB"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GB"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5971969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a:p>
        </p:txBody>
      </p:sp>
      <p:sp>
        <p:nvSpPr>
          <p:cNvPr id="4" name="Slide Number Placeholder 3"/>
          <p:cNvSpPr>
            <a:spLocks noGrp="1"/>
          </p:cNvSpPr>
          <p:nvPr>
            <p:ph type="sldNum" sz="quarter" idx="5"/>
          </p:nvPr>
        </p:nvSpPr>
        <p:spPr/>
        <p:txBody>
          <a:bodyPr/>
          <a:lstStyle/>
          <a:p>
            <a:fld id="{45285F9A-A98E-404B-A253-4443D5C5E290}" type="slidenum">
              <a:rPr lang="en-SG" smtClean="0"/>
              <a:t>16</a:t>
            </a:fld>
            <a:endParaRPr lang="en-SG"/>
          </a:p>
        </p:txBody>
      </p:sp>
    </p:spTree>
    <p:extLst>
      <p:ext uri="{BB962C8B-B14F-4D97-AF65-F5344CB8AC3E}">
        <p14:creationId xmlns:p14="http://schemas.microsoft.com/office/powerpoint/2010/main" val="34360618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a:p>
        </p:txBody>
      </p:sp>
      <p:sp>
        <p:nvSpPr>
          <p:cNvPr id="4" name="Slide Number Placeholder 3"/>
          <p:cNvSpPr>
            <a:spLocks noGrp="1"/>
          </p:cNvSpPr>
          <p:nvPr>
            <p:ph type="sldNum" sz="quarter" idx="5"/>
          </p:nvPr>
        </p:nvSpPr>
        <p:spPr/>
        <p:txBody>
          <a:bodyPr/>
          <a:lstStyle/>
          <a:p>
            <a:fld id="{45285F9A-A98E-404B-A253-4443D5C5E290}" type="slidenum">
              <a:rPr lang="en-SG" smtClean="0"/>
              <a:t>17</a:t>
            </a:fld>
            <a:endParaRPr lang="en-SG"/>
          </a:p>
        </p:txBody>
      </p:sp>
    </p:spTree>
    <p:extLst>
      <p:ext uri="{BB962C8B-B14F-4D97-AF65-F5344CB8AC3E}">
        <p14:creationId xmlns:p14="http://schemas.microsoft.com/office/powerpoint/2010/main" val="23291515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a:p>
        </p:txBody>
      </p:sp>
      <p:sp>
        <p:nvSpPr>
          <p:cNvPr id="4" name="Slide Number Placeholder 3"/>
          <p:cNvSpPr>
            <a:spLocks noGrp="1"/>
          </p:cNvSpPr>
          <p:nvPr>
            <p:ph type="sldNum" sz="quarter" idx="5"/>
          </p:nvPr>
        </p:nvSpPr>
        <p:spPr/>
        <p:txBody>
          <a:bodyPr/>
          <a:lstStyle/>
          <a:p>
            <a:fld id="{45285F9A-A98E-404B-A253-4443D5C5E290}" type="slidenum">
              <a:rPr lang="en-SG" smtClean="0"/>
              <a:t>20</a:t>
            </a:fld>
            <a:endParaRPr lang="en-SG"/>
          </a:p>
        </p:txBody>
      </p:sp>
    </p:spTree>
    <p:extLst>
      <p:ext uri="{BB962C8B-B14F-4D97-AF65-F5344CB8AC3E}">
        <p14:creationId xmlns:p14="http://schemas.microsoft.com/office/powerpoint/2010/main" val="20548355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a:p>
        </p:txBody>
      </p:sp>
      <p:sp>
        <p:nvSpPr>
          <p:cNvPr id="4" name="Slide Number Placeholder 3"/>
          <p:cNvSpPr>
            <a:spLocks noGrp="1"/>
          </p:cNvSpPr>
          <p:nvPr>
            <p:ph type="sldNum" sz="quarter" idx="5"/>
          </p:nvPr>
        </p:nvSpPr>
        <p:spPr/>
        <p:txBody>
          <a:bodyPr/>
          <a:lstStyle/>
          <a:p>
            <a:fld id="{45285F9A-A98E-404B-A253-4443D5C5E290}" type="slidenum">
              <a:rPr lang="en-SG" smtClean="0"/>
              <a:t>22</a:t>
            </a:fld>
            <a:endParaRPr lang="en-SG"/>
          </a:p>
        </p:txBody>
      </p:sp>
    </p:spTree>
    <p:extLst>
      <p:ext uri="{BB962C8B-B14F-4D97-AF65-F5344CB8AC3E}">
        <p14:creationId xmlns:p14="http://schemas.microsoft.com/office/powerpoint/2010/main" val="12044489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a:p>
        </p:txBody>
      </p:sp>
      <p:sp>
        <p:nvSpPr>
          <p:cNvPr id="4" name="Slide Number Placeholder 3"/>
          <p:cNvSpPr>
            <a:spLocks noGrp="1"/>
          </p:cNvSpPr>
          <p:nvPr>
            <p:ph type="sldNum" sz="quarter" idx="5"/>
          </p:nvPr>
        </p:nvSpPr>
        <p:spPr/>
        <p:txBody>
          <a:bodyPr/>
          <a:lstStyle/>
          <a:p>
            <a:fld id="{45285F9A-A98E-404B-A253-4443D5C5E290}" type="slidenum">
              <a:rPr lang="en-SG" smtClean="0"/>
              <a:t>23</a:t>
            </a:fld>
            <a:endParaRPr lang="en-SG"/>
          </a:p>
        </p:txBody>
      </p:sp>
    </p:spTree>
    <p:extLst>
      <p:ext uri="{BB962C8B-B14F-4D97-AF65-F5344CB8AC3E}">
        <p14:creationId xmlns:p14="http://schemas.microsoft.com/office/powerpoint/2010/main" val="29586124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6763"/>
            <a:ext cx="6823075" cy="3838575"/>
          </a:xfrm>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AE423D-0B8E-479B-BD8E-453FB371F1F3}" type="slidenum">
              <a:rPr kumimoji="0" lang="en-GB"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GB"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60942066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a:p>
        </p:txBody>
      </p:sp>
      <p:sp>
        <p:nvSpPr>
          <p:cNvPr id="4" name="Slide Number Placeholder 3"/>
          <p:cNvSpPr>
            <a:spLocks noGrp="1"/>
          </p:cNvSpPr>
          <p:nvPr>
            <p:ph type="sldNum" sz="quarter" idx="5"/>
          </p:nvPr>
        </p:nvSpPr>
        <p:spPr/>
        <p:txBody>
          <a:bodyPr/>
          <a:lstStyle/>
          <a:p>
            <a:fld id="{45285F9A-A98E-404B-A253-4443D5C5E290}" type="slidenum">
              <a:rPr lang="en-SG" smtClean="0"/>
              <a:t>24</a:t>
            </a:fld>
            <a:endParaRPr lang="en-SG"/>
          </a:p>
        </p:txBody>
      </p:sp>
    </p:spTree>
    <p:extLst>
      <p:ext uri="{BB962C8B-B14F-4D97-AF65-F5344CB8AC3E}">
        <p14:creationId xmlns:p14="http://schemas.microsoft.com/office/powerpoint/2010/main" val="15484975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a:p>
        </p:txBody>
      </p:sp>
      <p:sp>
        <p:nvSpPr>
          <p:cNvPr id="4" name="Slide Number Placeholder 3"/>
          <p:cNvSpPr>
            <a:spLocks noGrp="1"/>
          </p:cNvSpPr>
          <p:nvPr>
            <p:ph type="sldNum" sz="quarter" idx="5"/>
          </p:nvPr>
        </p:nvSpPr>
        <p:spPr/>
        <p:txBody>
          <a:bodyPr/>
          <a:lstStyle/>
          <a:p>
            <a:fld id="{45285F9A-A98E-404B-A253-4443D5C5E290}" type="slidenum">
              <a:rPr lang="en-SG" smtClean="0"/>
              <a:t>25</a:t>
            </a:fld>
            <a:endParaRPr lang="en-SG"/>
          </a:p>
        </p:txBody>
      </p:sp>
    </p:spTree>
    <p:extLst>
      <p:ext uri="{BB962C8B-B14F-4D97-AF65-F5344CB8AC3E}">
        <p14:creationId xmlns:p14="http://schemas.microsoft.com/office/powerpoint/2010/main" val="13321353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a:p>
        </p:txBody>
      </p:sp>
      <p:sp>
        <p:nvSpPr>
          <p:cNvPr id="4" name="Slide Number Placeholder 3"/>
          <p:cNvSpPr>
            <a:spLocks noGrp="1"/>
          </p:cNvSpPr>
          <p:nvPr>
            <p:ph type="sldNum" sz="quarter" idx="5"/>
          </p:nvPr>
        </p:nvSpPr>
        <p:spPr/>
        <p:txBody>
          <a:bodyPr/>
          <a:lstStyle/>
          <a:p>
            <a:fld id="{45285F9A-A98E-404B-A253-4443D5C5E290}" type="slidenum">
              <a:rPr lang="en-SG" smtClean="0"/>
              <a:t>26</a:t>
            </a:fld>
            <a:endParaRPr lang="en-SG"/>
          </a:p>
        </p:txBody>
      </p:sp>
    </p:spTree>
    <p:extLst>
      <p:ext uri="{BB962C8B-B14F-4D97-AF65-F5344CB8AC3E}">
        <p14:creationId xmlns:p14="http://schemas.microsoft.com/office/powerpoint/2010/main" val="295936491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a:p>
        </p:txBody>
      </p:sp>
      <p:sp>
        <p:nvSpPr>
          <p:cNvPr id="4" name="Slide Number Placeholder 3"/>
          <p:cNvSpPr>
            <a:spLocks noGrp="1"/>
          </p:cNvSpPr>
          <p:nvPr>
            <p:ph type="sldNum" sz="quarter" idx="5"/>
          </p:nvPr>
        </p:nvSpPr>
        <p:spPr/>
        <p:txBody>
          <a:bodyPr/>
          <a:lstStyle/>
          <a:p>
            <a:fld id="{45285F9A-A98E-404B-A253-4443D5C5E290}" type="slidenum">
              <a:rPr lang="en-SG" smtClean="0"/>
              <a:t>27</a:t>
            </a:fld>
            <a:endParaRPr lang="en-SG"/>
          </a:p>
        </p:txBody>
      </p:sp>
    </p:spTree>
    <p:extLst>
      <p:ext uri="{BB962C8B-B14F-4D97-AF65-F5344CB8AC3E}">
        <p14:creationId xmlns:p14="http://schemas.microsoft.com/office/powerpoint/2010/main" val="97211891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a:p>
        </p:txBody>
      </p:sp>
      <p:sp>
        <p:nvSpPr>
          <p:cNvPr id="4" name="Slide Number Placeholder 3"/>
          <p:cNvSpPr>
            <a:spLocks noGrp="1"/>
          </p:cNvSpPr>
          <p:nvPr>
            <p:ph type="sldNum" sz="quarter" idx="5"/>
          </p:nvPr>
        </p:nvSpPr>
        <p:spPr/>
        <p:txBody>
          <a:bodyPr/>
          <a:lstStyle/>
          <a:p>
            <a:fld id="{45285F9A-A98E-404B-A253-4443D5C5E290}" type="slidenum">
              <a:rPr lang="en-SG" smtClean="0"/>
              <a:t>32</a:t>
            </a:fld>
            <a:endParaRPr lang="en-SG"/>
          </a:p>
        </p:txBody>
      </p:sp>
    </p:spTree>
    <p:extLst>
      <p:ext uri="{BB962C8B-B14F-4D97-AF65-F5344CB8AC3E}">
        <p14:creationId xmlns:p14="http://schemas.microsoft.com/office/powerpoint/2010/main" val="235834857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a:p>
        </p:txBody>
      </p:sp>
      <p:sp>
        <p:nvSpPr>
          <p:cNvPr id="4" name="Slide Number Placeholder 3"/>
          <p:cNvSpPr>
            <a:spLocks noGrp="1"/>
          </p:cNvSpPr>
          <p:nvPr>
            <p:ph type="sldNum" sz="quarter" idx="5"/>
          </p:nvPr>
        </p:nvSpPr>
        <p:spPr/>
        <p:txBody>
          <a:bodyPr/>
          <a:lstStyle/>
          <a:p>
            <a:fld id="{45285F9A-A98E-404B-A253-4443D5C5E290}" type="slidenum">
              <a:rPr lang="en-SG" smtClean="0"/>
              <a:t>33</a:t>
            </a:fld>
            <a:endParaRPr lang="en-SG"/>
          </a:p>
        </p:txBody>
      </p:sp>
    </p:spTree>
    <p:extLst>
      <p:ext uri="{BB962C8B-B14F-4D97-AF65-F5344CB8AC3E}">
        <p14:creationId xmlns:p14="http://schemas.microsoft.com/office/powerpoint/2010/main" val="408777692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a:t>https://www.uline.com/Product/Detail/S-19528/Folders/File-Folders-Letter-Manila</a:t>
            </a:r>
          </a:p>
          <a:p>
            <a:endParaRPr lang="en-SG"/>
          </a:p>
        </p:txBody>
      </p:sp>
      <p:sp>
        <p:nvSpPr>
          <p:cNvPr id="4" name="Slide Number Placeholder 3"/>
          <p:cNvSpPr>
            <a:spLocks noGrp="1"/>
          </p:cNvSpPr>
          <p:nvPr>
            <p:ph type="sldNum" sz="quarter" idx="5"/>
          </p:nvPr>
        </p:nvSpPr>
        <p:spPr/>
        <p:txBody>
          <a:bodyPr/>
          <a:lstStyle/>
          <a:p>
            <a:fld id="{45285F9A-A98E-404B-A253-4443D5C5E290}" type="slidenum">
              <a:rPr lang="en-SG" smtClean="0"/>
              <a:t>34</a:t>
            </a:fld>
            <a:endParaRPr lang="en-SG"/>
          </a:p>
        </p:txBody>
      </p:sp>
    </p:spTree>
    <p:extLst>
      <p:ext uri="{BB962C8B-B14F-4D97-AF65-F5344CB8AC3E}">
        <p14:creationId xmlns:p14="http://schemas.microsoft.com/office/powerpoint/2010/main" val="321813732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a:br>
            <a:endParaRPr lang="en-SG" b="0"/>
          </a:p>
        </p:txBody>
      </p:sp>
      <p:sp>
        <p:nvSpPr>
          <p:cNvPr id="4" name="Slide Number Placeholder 3"/>
          <p:cNvSpPr>
            <a:spLocks noGrp="1"/>
          </p:cNvSpPr>
          <p:nvPr>
            <p:ph type="sldNum" sz="quarter" idx="5"/>
          </p:nvPr>
        </p:nvSpPr>
        <p:spPr/>
        <p:txBody>
          <a:bodyPr/>
          <a:lstStyle/>
          <a:p>
            <a:fld id="{45285F9A-A98E-404B-A253-4443D5C5E290}" type="slidenum">
              <a:rPr lang="en-SG" smtClean="0"/>
              <a:t>35</a:t>
            </a:fld>
            <a:endParaRPr lang="en-SG"/>
          </a:p>
        </p:txBody>
      </p:sp>
    </p:spTree>
    <p:extLst>
      <p:ext uri="{BB962C8B-B14F-4D97-AF65-F5344CB8AC3E}">
        <p14:creationId xmlns:p14="http://schemas.microsoft.com/office/powerpoint/2010/main" val="418439526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6763"/>
            <a:ext cx="6823075" cy="3838575"/>
          </a:xfrm>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AE423D-0B8E-479B-BD8E-453FB371F1F3}" type="slidenum">
              <a:rPr kumimoji="0" lang="en-GB"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GB"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21519253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6763"/>
            <a:ext cx="6823075" cy="3838575"/>
          </a:xfrm>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AE423D-0B8E-479B-BD8E-453FB371F1F3}" type="slidenum">
              <a:rPr kumimoji="0" lang="en-GB"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GB"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7309844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6763"/>
            <a:ext cx="6823075" cy="3838575"/>
          </a:xfrm>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AE423D-0B8E-479B-BD8E-453FB371F1F3}" type="slidenum">
              <a:rPr kumimoji="0" lang="en-GB"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GB"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71429305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6763"/>
            <a:ext cx="6823075" cy="3838575"/>
          </a:xfrm>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AE423D-0B8E-479B-BD8E-453FB371F1F3}" type="slidenum">
              <a:rPr kumimoji="0" lang="en-GB"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GB"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49690003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6763"/>
            <a:ext cx="6823075" cy="3838575"/>
          </a:xfrm>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AE423D-0B8E-479B-BD8E-453FB371F1F3}" type="slidenum">
              <a:rPr kumimoji="0" lang="en-GB"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GB"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67063543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6763"/>
            <a:ext cx="6823075" cy="3838575"/>
          </a:xfrm>
        </p:spPr>
      </p:sp>
      <p:sp>
        <p:nvSpPr>
          <p:cNvPr id="3" name="Notes Placeholder 2"/>
          <p:cNvSpPr>
            <a:spLocks noGrp="1"/>
          </p:cNvSpPr>
          <p:nvPr>
            <p:ph type="body" idx="1"/>
          </p:nvPr>
        </p:nvSpPr>
        <p:spPr/>
        <p:txBody>
          <a:bodyPr/>
          <a:lstStyle/>
          <a:p>
            <a:r>
              <a:rPr lang="en-AU"/>
              <a:t>https://www.researchgate.net/figure/ROS-graph-concepts-a-Core-computation-graph-level-b-messages-publish-and-subscribe_fig2_323709086</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AE423D-0B8E-479B-BD8E-453FB371F1F3}" type="slidenum">
              <a:rPr kumimoji="0" lang="en-GB"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GB"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01535415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6763"/>
            <a:ext cx="6823075" cy="3838575"/>
          </a:xfrm>
        </p:spPr>
      </p:sp>
      <p:sp>
        <p:nvSpPr>
          <p:cNvPr id="3" name="Notes Placeholder 2"/>
          <p:cNvSpPr>
            <a:spLocks noGrp="1"/>
          </p:cNvSpPr>
          <p:nvPr>
            <p:ph type="body" idx="1"/>
          </p:nvPr>
        </p:nvSpPr>
        <p:spPr/>
        <p:txBody>
          <a:bodyPr/>
          <a:lstStyle/>
          <a:p>
            <a:r>
              <a:rPr lang="en-US" sz="1200" b="0" i="0" kern="1200">
                <a:solidFill>
                  <a:schemeClr val="tx1"/>
                </a:solidFill>
                <a:effectLst/>
                <a:latin typeface="+mn-lt"/>
                <a:ea typeface="+mn-ea"/>
                <a:cs typeface="+mn-cs"/>
              </a:rPr>
              <a:t>ROS2 (and more precisely DDS) uses UDP multicast to communicate the metadata allowing different node to discover each other and establish communication.</a:t>
            </a:r>
            <a:br>
              <a:rPr lang="en-US" sz="1200" b="0" i="0" kern="1200">
                <a:solidFill>
                  <a:schemeClr val="tx1"/>
                </a:solidFill>
                <a:effectLst/>
                <a:latin typeface="+mn-lt"/>
                <a:ea typeface="+mn-ea"/>
                <a:cs typeface="+mn-cs"/>
              </a:rPr>
            </a:br>
            <a:r>
              <a:rPr lang="en-US" sz="1200" b="0" i="0" kern="1200" err="1">
                <a:solidFill>
                  <a:schemeClr val="tx1"/>
                </a:solidFill>
                <a:effectLst/>
                <a:latin typeface="+mn-lt"/>
                <a:ea typeface="+mn-ea"/>
                <a:cs typeface="+mn-cs"/>
              </a:rPr>
              <a:t>Additionaly</a:t>
            </a:r>
            <a:r>
              <a:rPr lang="en-US" sz="1200" b="0" i="0" kern="1200">
                <a:solidFill>
                  <a:schemeClr val="tx1"/>
                </a:solidFill>
                <a:effectLst/>
                <a:latin typeface="+mn-lt"/>
                <a:ea typeface="+mn-ea"/>
                <a:cs typeface="+mn-cs"/>
              </a:rPr>
              <a:t> DDS allows you to</a:t>
            </a:r>
          </a:p>
          <a:p>
            <a:r>
              <a:rPr lang="en-US" sz="1200" b="0" i="0" kern="1200">
                <a:solidFill>
                  <a:schemeClr val="tx1"/>
                </a:solidFill>
                <a:effectLst/>
                <a:latin typeface="+mn-lt"/>
                <a:ea typeface="+mn-ea"/>
                <a:cs typeface="+mn-cs"/>
              </a:rPr>
              <a:t>If your two machines are on the same network and your network configuration</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AE423D-0B8E-479B-BD8E-453FB371F1F3}" type="slidenum">
              <a:rPr kumimoji="0" lang="en-GB"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GB"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98818543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6763"/>
            <a:ext cx="6823075" cy="3838575"/>
          </a:xfrm>
        </p:spPr>
      </p:sp>
      <p:sp>
        <p:nvSpPr>
          <p:cNvPr id="3" name="Notes Placeholder 2"/>
          <p:cNvSpPr>
            <a:spLocks noGrp="1"/>
          </p:cNvSpPr>
          <p:nvPr>
            <p:ph type="body" idx="1"/>
          </p:nvPr>
        </p:nvSpPr>
        <p:spPr/>
        <p:txBody>
          <a:bodyPr/>
          <a:lstStyle/>
          <a:p>
            <a:pPr>
              <a:spcBef>
                <a:spcPct val="0"/>
              </a:spcBef>
            </a:pPr>
            <a:r>
              <a:rPr lang="en-US" sz="1200" b="0" i="0" kern="1200">
                <a:solidFill>
                  <a:schemeClr val="tx1"/>
                </a:solidFill>
                <a:effectLst/>
                <a:latin typeface="+mn-lt"/>
                <a:ea typeface="+mn-ea"/>
                <a:cs typeface="+mn-cs"/>
              </a:rPr>
              <a:t>ROS2 (and more precisely DDS) uses UDP multicast to communicate the metadata allowing different node to discover each other and establish communication.</a:t>
            </a:r>
            <a:br>
              <a:rPr lang="en-US" sz="1200" b="0" i="0" kern="1200">
                <a:effectLst/>
                <a:cs typeface="+mn-lt"/>
              </a:rPr>
            </a:br>
            <a:r>
              <a:rPr lang="en-US" sz="1200" b="0" i="0" kern="1200" err="1">
                <a:solidFill>
                  <a:schemeClr val="tx1"/>
                </a:solidFill>
                <a:effectLst/>
                <a:latin typeface="+mn-lt"/>
                <a:ea typeface="+mn-ea"/>
                <a:cs typeface="+mn-cs"/>
              </a:rPr>
              <a:t>Additionaly</a:t>
            </a:r>
            <a:r>
              <a:rPr lang="en-US" sz="1200" b="0" i="0" kern="1200">
                <a:solidFill>
                  <a:schemeClr val="tx1"/>
                </a:solidFill>
                <a:effectLst/>
                <a:latin typeface="+mn-lt"/>
                <a:ea typeface="+mn-ea"/>
                <a:cs typeface="+mn-cs"/>
              </a:rPr>
              <a:t> DDS allows you to</a:t>
            </a:r>
            <a:endParaRPr lang="en-US">
              <a:ea typeface="+mn-ea"/>
              <a:cs typeface="+mn-cs"/>
            </a:endParaRPr>
          </a:p>
          <a:p>
            <a:pPr>
              <a:spcBef>
                <a:spcPct val="0"/>
              </a:spcBef>
            </a:pPr>
            <a:r>
              <a:rPr lang="en-US" sz="1200" b="0" i="0" kern="1200">
                <a:solidFill>
                  <a:schemeClr val="tx1"/>
                </a:solidFill>
                <a:effectLst/>
                <a:latin typeface="+mn-lt"/>
                <a:ea typeface="+mn-ea"/>
                <a:cs typeface="+mn-cs"/>
              </a:rPr>
              <a:t>If your two machines are on the same network and your network configuration</a:t>
            </a:r>
            <a:endParaRPr lang="en-US">
              <a:ea typeface="+mn-ea"/>
              <a:cs typeface="+mn-cs"/>
            </a:endParaRPr>
          </a:p>
          <a:p>
            <a:endParaRPr lang="en-US">
              <a:cs typeface="Calibri"/>
            </a:endParaRPr>
          </a:p>
          <a:p>
            <a:r>
              <a:rPr lang="en-US"/>
              <a:t>The domain ID is used to segment the network in order to avoid interference between different groups of computers running ROS 2 on the same local area network. Machines with different domain IDs will not talk, nor interfere, with each other.</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AE423D-0B8E-479B-BD8E-453FB371F1F3}" type="slidenum">
              <a:rPr kumimoji="0" lang="en-GB"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GB"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56376984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a:t>https://docs.ros.org/en/foxy/Concepts/About-Composition.html</a:t>
            </a:r>
          </a:p>
        </p:txBody>
      </p:sp>
      <p:sp>
        <p:nvSpPr>
          <p:cNvPr id="4" name="Slide Number Placeholder 3"/>
          <p:cNvSpPr>
            <a:spLocks noGrp="1"/>
          </p:cNvSpPr>
          <p:nvPr>
            <p:ph type="sldNum" sz="quarter" idx="5"/>
          </p:nvPr>
        </p:nvSpPr>
        <p:spPr/>
        <p:txBody>
          <a:bodyPr/>
          <a:lstStyle/>
          <a:p>
            <a:fld id="{45285F9A-A98E-404B-A253-4443D5C5E290}" type="slidenum">
              <a:rPr lang="en-SG" smtClean="0"/>
              <a:t>46</a:t>
            </a:fld>
            <a:endParaRPr lang="en-SG"/>
          </a:p>
        </p:txBody>
      </p:sp>
    </p:spTree>
    <p:extLst>
      <p:ext uri="{BB962C8B-B14F-4D97-AF65-F5344CB8AC3E}">
        <p14:creationId xmlns:p14="http://schemas.microsoft.com/office/powerpoint/2010/main" val="349750662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a:t>https://docs.ros.org/en/foxy/Concepts/About-Composition.html</a:t>
            </a:r>
          </a:p>
        </p:txBody>
      </p:sp>
      <p:sp>
        <p:nvSpPr>
          <p:cNvPr id="4" name="Slide Number Placeholder 3"/>
          <p:cNvSpPr>
            <a:spLocks noGrp="1"/>
          </p:cNvSpPr>
          <p:nvPr>
            <p:ph type="sldNum" sz="quarter" idx="5"/>
          </p:nvPr>
        </p:nvSpPr>
        <p:spPr/>
        <p:txBody>
          <a:bodyPr/>
          <a:lstStyle/>
          <a:p>
            <a:fld id="{45285F9A-A98E-404B-A253-4443D5C5E290}" type="slidenum">
              <a:rPr lang="en-SG" smtClean="0"/>
              <a:t>47</a:t>
            </a:fld>
            <a:endParaRPr lang="en-SG"/>
          </a:p>
        </p:txBody>
      </p:sp>
    </p:spTree>
    <p:extLst>
      <p:ext uri="{BB962C8B-B14F-4D97-AF65-F5344CB8AC3E}">
        <p14:creationId xmlns:p14="http://schemas.microsoft.com/office/powerpoint/2010/main" val="67047771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a:t>https://docs.ros.org/en/foxy/Concepts/About-Composition.html</a:t>
            </a:r>
          </a:p>
        </p:txBody>
      </p:sp>
      <p:sp>
        <p:nvSpPr>
          <p:cNvPr id="4" name="Slide Number Placeholder 3"/>
          <p:cNvSpPr>
            <a:spLocks noGrp="1"/>
          </p:cNvSpPr>
          <p:nvPr>
            <p:ph type="sldNum" sz="quarter" idx="5"/>
          </p:nvPr>
        </p:nvSpPr>
        <p:spPr/>
        <p:txBody>
          <a:bodyPr/>
          <a:lstStyle/>
          <a:p>
            <a:fld id="{45285F9A-A98E-404B-A253-4443D5C5E290}" type="slidenum">
              <a:rPr lang="en-SG" smtClean="0"/>
              <a:t>48</a:t>
            </a:fld>
            <a:endParaRPr lang="en-SG"/>
          </a:p>
        </p:txBody>
      </p:sp>
    </p:spTree>
    <p:extLst>
      <p:ext uri="{BB962C8B-B14F-4D97-AF65-F5344CB8AC3E}">
        <p14:creationId xmlns:p14="http://schemas.microsoft.com/office/powerpoint/2010/main" val="9317782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a:t>https://docs.ros.org/en/foxy/Concepts/About-Composition.html</a:t>
            </a:r>
          </a:p>
          <a:p>
            <a:endParaRPr lang="en-US"/>
          </a:p>
          <a:p>
            <a:r>
              <a:rPr lang="en-US"/>
              <a:t>Using ROS2 Service APIs</a:t>
            </a:r>
          </a:p>
          <a:p>
            <a:pPr marL="285750" indent="-285750">
              <a:buFont typeface="Arial" panose="020B0604020202020204" pitchFamily="34" charset="0"/>
              <a:buChar char="•"/>
            </a:pPr>
            <a:r>
              <a:rPr lang="en-US"/>
              <a:t>Service calls</a:t>
            </a:r>
          </a:p>
          <a:p>
            <a:pPr marL="285750" indent="-285750">
              <a:buFont typeface="Arial" panose="020B0604020202020204" pitchFamily="34" charset="0"/>
              <a:buChar char="•"/>
            </a:pPr>
            <a:r>
              <a:rPr lang="en-US"/>
              <a:t>Command line tools</a:t>
            </a:r>
          </a:p>
          <a:p>
            <a:pPr marL="285750" indent="-285750">
              <a:buFont typeface="Arial" panose="020B0604020202020204" pitchFamily="34" charset="0"/>
              <a:buChar char="•"/>
            </a:pPr>
            <a:r>
              <a:rPr lang="en-US"/>
              <a:t>Launch files</a:t>
            </a:r>
          </a:p>
          <a:p>
            <a:r>
              <a:rPr lang="en-US"/>
              <a:t>M</a:t>
            </a:r>
            <a:r>
              <a:rPr lang="en-SG" err="1"/>
              <a:t>anual</a:t>
            </a:r>
            <a:r>
              <a:rPr lang="en-SG"/>
              <a:t> compositions</a:t>
            </a:r>
          </a:p>
          <a:p>
            <a:pPr marL="285750" indent="-285750">
              <a:buFont typeface="Arial" panose="020B0604020202020204" pitchFamily="34" charset="0"/>
              <a:buChar char="•"/>
            </a:pPr>
            <a:r>
              <a:rPr lang="en-US"/>
              <a:t>Running Standalone Executables</a:t>
            </a:r>
          </a:p>
          <a:p>
            <a:endParaRPr lang="en-US"/>
          </a:p>
          <a:p>
            <a:r>
              <a:rPr lang="en-US"/>
              <a:t>Component Manager is part of a ROS2 package that provides tools to manage dynamically loadable components.</a:t>
            </a:r>
          </a:p>
        </p:txBody>
      </p:sp>
      <p:sp>
        <p:nvSpPr>
          <p:cNvPr id="4" name="Slide Number Placeholder 3"/>
          <p:cNvSpPr>
            <a:spLocks noGrp="1"/>
          </p:cNvSpPr>
          <p:nvPr>
            <p:ph type="sldNum" sz="quarter" idx="5"/>
          </p:nvPr>
        </p:nvSpPr>
        <p:spPr/>
        <p:txBody>
          <a:bodyPr/>
          <a:lstStyle/>
          <a:p>
            <a:fld id="{45285F9A-A98E-404B-A253-4443D5C5E290}" type="slidenum">
              <a:rPr lang="en-SG" smtClean="0"/>
              <a:t>49</a:t>
            </a:fld>
            <a:endParaRPr lang="en-SG"/>
          </a:p>
        </p:txBody>
      </p:sp>
    </p:spTree>
    <p:extLst>
      <p:ext uri="{BB962C8B-B14F-4D97-AF65-F5344CB8AC3E}">
        <p14:creationId xmlns:p14="http://schemas.microsoft.com/office/powerpoint/2010/main" val="44403038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a:t>https://docs.ros.org/en/foxy/Concepts/About-Composition.html</a:t>
            </a:r>
          </a:p>
          <a:p>
            <a:endParaRPr lang="en-US"/>
          </a:p>
          <a:p>
            <a:r>
              <a:rPr lang="en-US"/>
              <a:t>Using ROS2 Service APIs</a:t>
            </a:r>
          </a:p>
          <a:p>
            <a:pPr marL="285750" indent="-285750">
              <a:buFont typeface="Arial" panose="020B0604020202020204" pitchFamily="34" charset="0"/>
              <a:buChar char="•"/>
            </a:pPr>
            <a:r>
              <a:rPr lang="en-US"/>
              <a:t>Service calls</a:t>
            </a:r>
          </a:p>
          <a:p>
            <a:pPr marL="285750" indent="-285750">
              <a:buFont typeface="Arial" panose="020B0604020202020204" pitchFamily="34" charset="0"/>
              <a:buChar char="•"/>
            </a:pPr>
            <a:r>
              <a:rPr lang="en-US"/>
              <a:t>Command line tools</a:t>
            </a:r>
          </a:p>
          <a:p>
            <a:pPr marL="285750" indent="-285750">
              <a:buFont typeface="Arial" panose="020B0604020202020204" pitchFamily="34" charset="0"/>
              <a:buChar char="•"/>
            </a:pPr>
            <a:r>
              <a:rPr lang="en-US"/>
              <a:t>Launch files</a:t>
            </a:r>
          </a:p>
          <a:p>
            <a:r>
              <a:rPr lang="en-US"/>
              <a:t>M</a:t>
            </a:r>
            <a:r>
              <a:rPr lang="en-SG" err="1"/>
              <a:t>anual</a:t>
            </a:r>
            <a:r>
              <a:rPr lang="en-SG"/>
              <a:t> compositions</a:t>
            </a:r>
          </a:p>
          <a:p>
            <a:pPr marL="285750" indent="-285750">
              <a:buFont typeface="Arial" panose="020B0604020202020204" pitchFamily="34" charset="0"/>
              <a:buChar char="•"/>
            </a:pPr>
            <a:r>
              <a:rPr lang="en-US"/>
              <a:t>Running Standalone Executables</a:t>
            </a:r>
          </a:p>
          <a:p>
            <a:endParaRPr lang="en-US"/>
          </a:p>
          <a:p>
            <a:r>
              <a:rPr lang="en-US"/>
              <a:t>Component Manager is part of a ROS2 package that provides tools to manage dynamically loadable components.</a:t>
            </a:r>
          </a:p>
        </p:txBody>
      </p:sp>
      <p:sp>
        <p:nvSpPr>
          <p:cNvPr id="4" name="Slide Number Placeholder 3"/>
          <p:cNvSpPr>
            <a:spLocks noGrp="1"/>
          </p:cNvSpPr>
          <p:nvPr>
            <p:ph type="sldNum" sz="quarter" idx="5"/>
          </p:nvPr>
        </p:nvSpPr>
        <p:spPr/>
        <p:txBody>
          <a:bodyPr/>
          <a:lstStyle/>
          <a:p>
            <a:fld id="{45285F9A-A98E-404B-A253-4443D5C5E290}" type="slidenum">
              <a:rPr lang="en-SG" smtClean="0"/>
              <a:t>50</a:t>
            </a:fld>
            <a:endParaRPr lang="en-SG"/>
          </a:p>
        </p:txBody>
      </p:sp>
    </p:spTree>
    <p:extLst>
      <p:ext uri="{BB962C8B-B14F-4D97-AF65-F5344CB8AC3E}">
        <p14:creationId xmlns:p14="http://schemas.microsoft.com/office/powerpoint/2010/main" val="28987627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6763"/>
            <a:ext cx="6823075" cy="3838575"/>
          </a:xfrm>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AE423D-0B8E-479B-BD8E-453FB371F1F3}" type="slidenum">
              <a:rPr kumimoji="0" lang="en-GB"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GB"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75574778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a:t>https://docs.ros.org/en/foxy/Concepts/About-Composition.html</a:t>
            </a:r>
          </a:p>
          <a:p>
            <a:endParaRPr lang="en-US"/>
          </a:p>
          <a:p>
            <a:r>
              <a:rPr lang="en-US"/>
              <a:t>Using ROS2 Service APIs</a:t>
            </a:r>
          </a:p>
          <a:p>
            <a:pPr marL="285750" indent="-285750">
              <a:buFont typeface="Arial" panose="020B0604020202020204" pitchFamily="34" charset="0"/>
              <a:buChar char="•"/>
            </a:pPr>
            <a:r>
              <a:rPr lang="en-US"/>
              <a:t>Service calls</a:t>
            </a:r>
          </a:p>
          <a:p>
            <a:pPr marL="285750" indent="-285750">
              <a:buFont typeface="Arial" panose="020B0604020202020204" pitchFamily="34" charset="0"/>
              <a:buChar char="•"/>
            </a:pPr>
            <a:r>
              <a:rPr lang="en-US"/>
              <a:t>Command line tools</a:t>
            </a:r>
          </a:p>
          <a:p>
            <a:pPr marL="285750" indent="-285750">
              <a:buFont typeface="Arial" panose="020B0604020202020204" pitchFamily="34" charset="0"/>
              <a:buChar char="•"/>
            </a:pPr>
            <a:r>
              <a:rPr lang="en-US"/>
              <a:t>Launch files</a:t>
            </a:r>
          </a:p>
          <a:p>
            <a:r>
              <a:rPr lang="en-US"/>
              <a:t>M</a:t>
            </a:r>
            <a:r>
              <a:rPr lang="en-SG" err="1"/>
              <a:t>anual</a:t>
            </a:r>
            <a:r>
              <a:rPr lang="en-SG"/>
              <a:t> compositions</a:t>
            </a:r>
          </a:p>
          <a:p>
            <a:pPr marL="285750" indent="-285750">
              <a:buFont typeface="Arial" panose="020B0604020202020204" pitchFamily="34" charset="0"/>
              <a:buChar char="•"/>
            </a:pPr>
            <a:r>
              <a:rPr lang="en-US"/>
              <a:t>Running Standalone Executables</a:t>
            </a:r>
          </a:p>
          <a:p>
            <a:endParaRPr lang="en-US"/>
          </a:p>
          <a:p>
            <a:r>
              <a:rPr lang="en-US"/>
              <a:t>Component Manager is part of a ROS2 package that provides tools to manage dynamically loadable components.</a:t>
            </a:r>
          </a:p>
        </p:txBody>
      </p:sp>
      <p:sp>
        <p:nvSpPr>
          <p:cNvPr id="4" name="Slide Number Placeholder 3"/>
          <p:cNvSpPr>
            <a:spLocks noGrp="1"/>
          </p:cNvSpPr>
          <p:nvPr>
            <p:ph type="sldNum" sz="quarter" idx="5"/>
          </p:nvPr>
        </p:nvSpPr>
        <p:spPr/>
        <p:txBody>
          <a:bodyPr/>
          <a:lstStyle/>
          <a:p>
            <a:fld id="{45285F9A-A98E-404B-A253-4443D5C5E290}" type="slidenum">
              <a:rPr lang="en-SG" smtClean="0"/>
              <a:t>51</a:t>
            </a:fld>
            <a:endParaRPr lang="en-SG"/>
          </a:p>
        </p:txBody>
      </p:sp>
    </p:spTree>
    <p:extLst>
      <p:ext uri="{BB962C8B-B14F-4D97-AF65-F5344CB8AC3E}">
        <p14:creationId xmlns:p14="http://schemas.microsoft.com/office/powerpoint/2010/main" val="308414206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a:p>
        </p:txBody>
      </p:sp>
      <p:sp>
        <p:nvSpPr>
          <p:cNvPr id="4" name="Slide Number Placeholder 3"/>
          <p:cNvSpPr>
            <a:spLocks noGrp="1"/>
          </p:cNvSpPr>
          <p:nvPr>
            <p:ph type="sldNum" sz="quarter" idx="5"/>
          </p:nvPr>
        </p:nvSpPr>
        <p:spPr/>
        <p:txBody>
          <a:bodyPr/>
          <a:lstStyle/>
          <a:p>
            <a:fld id="{45285F9A-A98E-404B-A253-4443D5C5E290}" type="slidenum">
              <a:rPr lang="en-SG" smtClean="0"/>
              <a:t>52</a:t>
            </a:fld>
            <a:endParaRPr lang="en-SG"/>
          </a:p>
        </p:txBody>
      </p:sp>
    </p:spTree>
    <p:extLst>
      <p:ext uri="{BB962C8B-B14F-4D97-AF65-F5344CB8AC3E}">
        <p14:creationId xmlns:p14="http://schemas.microsoft.com/office/powerpoint/2010/main" val="892835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a:t>https://www.vectorstock.com/royalty-free-vector/group-chat-vector-3869402</a:t>
            </a:r>
          </a:p>
        </p:txBody>
      </p:sp>
      <p:sp>
        <p:nvSpPr>
          <p:cNvPr id="4" name="Slide Number Placeholder 3"/>
          <p:cNvSpPr>
            <a:spLocks noGrp="1"/>
          </p:cNvSpPr>
          <p:nvPr>
            <p:ph type="sldNum" sz="quarter" idx="5"/>
          </p:nvPr>
        </p:nvSpPr>
        <p:spPr/>
        <p:txBody>
          <a:bodyPr/>
          <a:lstStyle/>
          <a:p>
            <a:fld id="{45285F9A-A98E-404B-A253-4443D5C5E290}" type="slidenum">
              <a:rPr lang="en-SG" smtClean="0"/>
              <a:t>53</a:t>
            </a:fld>
            <a:endParaRPr lang="en-SG"/>
          </a:p>
        </p:txBody>
      </p:sp>
    </p:spTree>
    <p:extLst>
      <p:ext uri="{BB962C8B-B14F-4D97-AF65-F5344CB8AC3E}">
        <p14:creationId xmlns:p14="http://schemas.microsoft.com/office/powerpoint/2010/main" val="319341131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a:solidFill>
                  <a:schemeClr val="tx1"/>
                </a:solidFill>
                <a:effectLst/>
                <a:latin typeface="+mn-lt"/>
                <a:ea typeface="+mn-ea"/>
                <a:cs typeface="+mn-cs"/>
              </a:rPr>
              <a:t>The </a:t>
            </a:r>
            <a:r>
              <a:rPr lang="en-US" err="1"/>
              <a:t>queue_size</a:t>
            </a:r>
            <a:r>
              <a:rPr lang="en-US" sz="1200" b="0" i="0" kern="1200">
                <a:solidFill>
                  <a:schemeClr val="tx1"/>
                </a:solidFill>
                <a:effectLst/>
                <a:latin typeface="+mn-lt"/>
                <a:ea typeface="+mn-ea"/>
                <a:cs typeface="+mn-cs"/>
              </a:rPr>
              <a:t> is important because messages are published asynchronously (by default) and are therefore sent to a queue to be processed, first in first out. Without this value being set, synchronous publishing is forced (but not recommended).</a:t>
            </a:r>
            <a:endParaRPr lang="en-SG"/>
          </a:p>
        </p:txBody>
      </p:sp>
      <p:sp>
        <p:nvSpPr>
          <p:cNvPr id="4" name="Slide Number Placeholder 3"/>
          <p:cNvSpPr>
            <a:spLocks noGrp="1"/>
          </p:cNvSpPr>
          <p:nvPr>
            <p:ph type="sldNum" sz="quarter" idx="5"/>
          </p:nvPr>
        </p:nvSpPr>
        <p:spPr/>
        <p:txBody>
          <a:bodyPr/>
          <a:lstStyle/>
          <a:p>
            <a:fld id="{45285F9A-A98E-404B-A253-4443D5C5E290}" type="slidenum">
              <a:rPr lang="en-SG" smtClean="0"/>
              <a:t>54</a:t>
            </a:fld>
            <a:endParaRPr lang="en-SG"/>
          </a:p>
        </p:txBody>
      </p:sp>
    </p:spTree>
    <p:extLst>
      <p:ext uri="{BB962C8B-B14F-4D97-AF65-F5344CB8AC3E}">
        <p14:creationId xmlns:p14="http://schemas.microsoft.com/office/powerpoint/2010/main" val="253398754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a:solidFill>
                  <a:schemeClr val="tx1"/>
                </a:solidFill>
                <a:effectLst/>
                <a:latin typeface="+mn-lt"/>
                <a:ea typeface="+mn-ea"/>
                <a:cs typeface="+mn-cs"/>
              </a:rPr>
              <a:t>The </a:t>
            </a:r>
            <a:r>
              <a:rPr lang="en-US" err="1"/>
              <a:t>queue_size</a:t>
            </a:r>
            <a:r>
              <a:rPr lang="en-US" sz="1200" b="0" i="0" kern="1200">
                <a:solidFill>
                  <a:schemeClr val="tx1"/>
                </a:solidFill>
                <a:effectLst/>
                <a:latin typeface="+mn-lt"/>
                <a:ea typeface="+mn-ea"/>
                <a:cs typeface="+mn-cs"/>
              </a:rPr>
              <a:t> is important because messages are published asynchronously (by default) and are therefore sent to a queue to be processed, first in first out. Without this value being set, synchronous publishing is forced (but not recommended).</a:t>
            </a:r>
            <a:endParaRPr lang="en-SG"/>
          </a:p>
        </p:txBody>
      </p:sp>
      <p:sp>
        <p:nvSpPr>
          <p:cNvPr id="4" name="Slide Number Placeholder 3"/>
          <p:cNvSpPr>
            <a:spLocks noGrp="1"/>
          </p:cNvSpPr>
          <p:nvPr>
            <p:ph type="sldNum" sz="quarter" idx="5"/>
          </p:nvPr>
        </p:nvSpPr>
        <p:spPr/>
        <p:txBody>
          <a:bodyPr/>
          <a:lstStyle/>
          <a:p>
            <a:fld id="{45285F9A-A98E-404B-A253-4443D5C5E290}" type="slidenum">
              <a:rPr lang="en-SG" smtClean="0"/>
              <a:t>55</a:t>
            </a:fld>
            <a:endParaRPr lang="en-SG"/>
          </a:p>
        </p:txBody>
      </p:sp>
    </p:spTree>
    <p:extLst>
      <p:ext uri="{BB962C8B-B14F-4D97-AF65-F5344CB8AC3E}">
        <p14:creationId xmlns:p14="http://schemas.microsoft.com/office/powerpoint/2010/main" val="85620284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a:t>https://www.vectorstock.com/royalty-free-vector/group-chat-vector-3869402</a:t>
            </a:r>
          </a:p>
        </p:txBody>
      </p:sp>
      <p:sp>
        <p:nvSpPr>
          <p:cNvPr id="4" name="Slide Number Placeholder 3"/>
          <p:cNvSpPr>
            <a:spLocks noGrp="1"/>
          </p:cNvSpPr>
          <p:nvPr>
            <p:ph type="sldNum" sz="quarter" idx="5"/>
          </p:nvPr>
        </p:nvSpPr>
        <p:spPr/>
        <p:txBody>
          <a:bodyPr/>
          <a:lstStyle/>
          <a:p>
            <a:fld id="{45285F9A-A98E-404B-A253-4443D5C5E290}" type="slidenum">
              <a:rPr lang="en-SG" smtClean="0"/>
              <a:t>57</a:t>
            </a:fld>
            <a:endParaRPr lang="en-SG"/>
          </a:p>
        </p:txBody>
      </p:sp>
    </p:spTree>
    <p:extLst>
      <p:ext uri="{BB962C8B-B14F-4D97-AF65-F5344CB8AC3E}">
        <p14:creationId xmlns:p14="http://schemas.microsoft.com/office/powerpoint/2010/main" val="325649127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a:t>https://www.vectorstock.com/royalty-free-vector/group-chat-vector-3869402</a:t>
            </a:r>
          </a:p>
        </p:txBody>
      </p:sp>
      <p:sp>
        <p:nvSpPr>
          <p:cNvPr id="4" name="Slide Number Placeholder 3"/>
          <p:cNvSpPr>
            <a:spLocks noGrp="1"/>
          </p:cNvSpPr>
          <p:nvPr>
            <p:ph type="sldNum" sz="quarter" idx="5"/>
          </p:nvPr>
        </p:nvSpPr>
        <p:spPr/>
        <p:txBody>
          <a:bodyPr/>
          <a:lstStyle/>
          <a:p>
            <a:fld id="{45285F9A-A98E-404B-A253-4443D5C5E290}" type="slidenum">
              <a:rPr lang="en-SG" smtClean="0"/>
              <a:t>58</a:t>
            </a:fld>
            <a:endParaRPr lang="en-SG"/>
          </a:p>
        </p:txBody>
      </p:sp>
    </p:spTree>
    <p:extLst>
      <p:ext uri="{BB962C8B-B14F-4D97-AF65-F5344CB8AC3E}">
        <p14:creationId xmlns:p14="http://schemas.microsoft.com/office/powerpoint/2010/main" val="361321494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a:p>
        </p:txBody>
      </p:sp>
      <p:sp>
        <p:nvSpPr>
          <p:cNvPr id="4" name="Slide Number Placeholder 3"/>
          <p:cNvSpPr>
            <a:spLocks noGrp="1"/>
          </p:cNvSpPr>
          <p:nvPr>
            <p:ph type="sldNum" sz="quarter" idx="5"/>
          </p:nvPr>
        </p:nvSpPr>
        <p:spPr/>
        <p:txBody>
          <a:bodyPr/>
          <a:lstStyle/>
          <a:p>
            <a:fld id="{45285F9A-A98E-404B-A253-4443D5C5E290}" type="slidenum">
              <a:rPr lang="en-SG" smtClean="0"/>
              <a:t>59</a:t>
            </a:fld>
            <a:endParaRPr lang="en-SG"/>
          </a:p>
        </p:txBody>
      </p:sp>
    </p:spTree>
    <p:extLst>
      <p:ext uri="{BB962C8B-B14F-4D97-AF65-F5344CB8AC3E}">
        <p14:creationId xmlns:p14="http://schemas.microsoft.com/office/powerpoint/2010/main" val="316169618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(30mins)</a:t>
            </a:r>
            <a:endParaRPr lang="en-SG"/>
          </a:p>
        </p:txBody>
      </p:sp>
      <p:sp>
        <p:nvSpPr>
          <p:cNvPr id="4" name="Slide Number Placeholder 3"/>
          <p:cNvSpPr>
            <a:spLocks noGrp="1"/>
          </p:cNvSpPr>
          <p:nvPr>
            <p:ph type="sldNum" sz="quarter" idx="5"/>
          </p:nvPr>
        </p:nvSpPr>
        <p:spPr/>
        <p:txBody>
          <a:bodyPr/>
          <a:lstStyle/>
          <a:p>
            <a:fld id="{45285F9A-A98E-404B-A253-4443D5C5E290}" type="slidenum">
              <a:rPr lang="en-SG" smtClean="0"/>
              <a:t>62</a:t>
            </a:fld>
            <a:endParaRPr lang="en-SG"/>
          </a:p>
        </p:txBody>
      </p:sp>
    </p:spTree>
    <p:extLst>
      <p:ext uri="{BB962C8B-B14F-4D97-AF65-F5344CB8AC3E}">
        <p14:creationId xmlns:p14="http://schemas.microsoft.com/office/powerpoint/2010/main" val="280495852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a:t>https://www.vectorstock.com/royalty-free-vector/group-chat-vector-3869402</a:t>
            </a:r>
          </a:p>
        </p:txBody>
      </p:sp>
      <p:sp>
        <p:nvSpPr>
          <p:cNvPr id="4" name="Slide Number Placeholder 3"/>
          <p:cNvSpPr>
            <a:spLocks noGrp="1"/>
          </p:cNvSpPr>
          <p:nvPr>
            <p:ph type="sldNum" sz="quarter" idx="5"/>
          </p:nvPr>
        </p:nvSpPr>
        <p:spPr/>
        <p:txBody>
          <a:bodyPr/>
          <a:lstStyle/>
          <a:p>
            <a:fld id="{45285F9A-A98E-404B-A253-4443D5C5E290}" type="slidenum">
              <a:rPr lang="en-SG" smtClean="0"/>
              <a:t>63</a:t>
            </a:fld>
            <a:endParaRPr lang="en-SG"/>
          </a:p>
        </p:txBody>
      </p:sp>
    </p:spTree>
    <p:extLst>
      <p:ext uri="{BB962C8B-B14F-4D97-AF65-F5344CB8AC3E}">
        <p14:creationId xmlns:p14="http://schemas.microsoft.com/office/powerpoint/2010/main" val="7726582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6763"/>
            <a:ext cx="6823075" cy="3838575"/>
          </a:xfrm>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AE423D-0B8E-479B-BD8E-453FB371F1F3}" type="slidenum">
              <a:rPr kumimoji="0" lang="en-GB"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GB"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49013909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a:t>https://www.vectorstock.com/royalty-free-vector/group-chat-vector-3869402</a:t>
            </a:r>
          </a:p>
        </p:txBody>
      </p:sp>
      <p:sp>
        <p:nvSpPr>
          <p:cNvPr id="4" name="Slide Number Placeholder 3"/>
          <p:cNvSpPr>
            <a:spLocks noGrp="1"/>
          </p:cNvSpPr>
          <p:nvPr>
            <p:ph type="sldNum" sz="quarter" idx="5"/>
          </p:nvPr>
        </p:nvSpPr>
        <p:spPr/>
        <p:txBody>
          <a:bodyPr/>
          <a:lstStyle/>
          <a:p>
            <a:fld id="{45285F9A-A98E-404B-A253-4443D5C5E290}" type="slidenum">
              <a:rPr lang="en-SG" smtClean="0"/>
              <a:t>64</a:t>
            </a:fld>
            <a:endParaRPr lang="en-SG"/>
          </a:p>
        </p:txBody>
      </p:sp>
    </p:spTree>
    <p:extLst>
      <p:ext uri="{BB962C8B-B14F-4D97-AF65-F5344CB8AC3E}">
        <p14:creationId xmlns:p14="http://schemas.microsoft.com/office/powerpoint/2010/main" val="228559845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a:t>https://www.vectorstock.com/royalty-free-vector/group-chat-vector-3869402</a:t>
            </a:r>
          </a:p>
        </p:txBody>
      </p:sp>
      <p:sp>
        <p:nvSpPr>
          <p:cNvPr id="4" name="Slide Number Placeholder 3"/>
          <p:cNvSpPr>
            <a:spLocks noGrp="1"/>
          </p:cNvSpPr>
          <p:nvPr>
            <p:ph type="sldNum" sz="quarter" idx="5"/>
          </p:nvPr>
        </p:nvSpPr>
        <p:spPr/>
        <p:txBody>
          <a:bodyPr/>
          <a:lstStyle/>
          <a:p>
            <a:fld id="{45285F9A-A98E-404B-A253-4443D5C5E290}" type="slidenum">
              <a:rPr lang="en-SG" smtClean="0"/>
              <a:t>65</a:t>
            </a:fld>
            <a:endParaRPr lang="en-SG"/>
          </a:p>
        </p:txBody>
      </p:sp>
    </p:spTree>
    <p:extLst>
      <p:ext uri="{BB962C8B-B14F-4D97-AF65-F5344CB8AC3E}">
        <p14:creationId xmlns:p14="http://schemas.microsoft.com/office/powerpoint/2010/main" val="106200742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https://www.vectorstock.com/royalty-free-vector/group-chat-vector-3869402</a:t>
            </a:r>
          </a:p>
        </p:txBody>
      </p:sp>
      <p:sp>
        <p:nvSpPr>
          <p:cNvPr id="4" name="Slide Number Placeholder 3"/>
          <p:cNvSpPr>
            <a:spLocks noGrp="1"/>
          </p:cNvSpPr>
          <p:nvPr>
            <p:ph type="sldNum" sz="quarter" idx="5"/>
          </p:nvPr>
        </p:nvSpPr>
        <p:spPr/>
        <p:txBody>
          <a:bodyPr/>
          <a:lstStyle/>
          <a:p>
            <a:fld id="{45285F9A-A98E-404B-A253-4443D5C5E290}" type="slidenum">
              <a:rPr lang="en-SG" smtClean="0"/>
              <a:t>66</a:t>
            </a:fld>
            <a:endParaRPr lang="en-SG"/>
          </a:p>
        </p:txBody>
      </p:sp>
    </p:spTree>
    <p:extLst>
      <p:ext uri="{BB962C8B-B14F-4D97-AF65-F5344CB8AC3E}">
        <p14:creationId xmlns:p14="http://schemas.microsoft.com/office/powerpoint/2010/main" val="419381912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a:t>https://www.vectorstock.com/royalty-free-vector/group-chat-vector-3869402</a:t>
            </a:r>
          </a:p>
        </p:txBody>
      </p:sp>
      <p:sp>
        <p:nvSpPr>
          <p:cNvPr id="4" name="Slide Number Placeholder 3"/>
          <p:cNvSpPr>
            <a:spLocks noGrp="1"/>
          </p:cNvSpPr>
          <p:nvPr>
            <p:ph type="sldNum" sz="quarter" idx="5"/>
          </p:nvPr>
        </p:nvSpPr>
        <p:spPr/>
        <p:txBody>
          <a:bodyPr/>
          <a:lstStyle/>
          <a:p>
            <a:fld id="{45285F9A-A98E-404B-A253-4443D5C5E290}" type="slidenum">
              <a:rPr lang="en-SG" smtClean="0"/>
              <a:t>67</a:t>
            </a:fld>
            <a:endParaRPr lang="en-SG"/>
          </a:p>
        </p:txBody>
      </p:sp>
    </p:spTree>
    <p:extLst>
      <p:ext uri="{BB962C8B-B14F-4D97-AF65-F5344CB8AC3E}">
        <p14:creationId xmlns:p14="http://schemas.microsoft.com/office/powerpoint/2010/main" val="326773454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6763"/>
            <a:ext cx="6823075" cy="3838575"/>
          </a:xfrm>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AE423D-0B8E-479B-BD8E-453FB371F1F3}" type="slidenum">
              <a:rPr kumimoji="0" lang="en-GB"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0" lang="en-GB"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11044877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a:t>https://webstockreview.net/explore/cashier-clipart-fast-food-cashier/</a:t>
            </a:r>
          </a:p>
          <a:p>
            <a:r>
              <a:rPr lang="en-SG"/>
              <a:t>https://www.visualpharm.com/free-icons/person-595b40b85ba036ed117da7ec</a:t>
            </a:r>
          </a:p>
          <a:p>
            <a:r>
              <a:rPr lang="en-SG"/>
              <a:t>https://www.freepik.com/premium-vector/delicious-burger-icon-food-beverages_1808257.htm</a:t>
            </a:r>
          </a:p>
        </p:txBody>
      </p:sp>
      <p:sp>
        <p:nvSpPr>
          <p:cNvPr id="4" name="Slide Number Placeholder 3"/>
          <p:cNvSpPr>
            <a:spLocks noGrp="1"/>
          </p:cNvSpPr>
          <p:nvPr>
            <p:ph type="sldNum" sz="quarter" idx="5"/>
          </p:nvPr>
        </p:nvSpPr>
        <p:spPr/>
        <p:txBody>
          <a:bodyPr/>
          <a:lstStyle/>
          <a:p>
            <a:fld id="{45285F9A-A98E-404B-A253-4443D5C5E290}" type="slidenum">
              <a:rPr lang="en-SG" smtClean="0"/>
              <a:t>71</a:t>
            </a:fld>
            <a:endParaRPr lang="en-SG"/>
          </a:p>
        </p:txBody>
      </p:sp>
    </p:spTree>
    <p:extLst>
      <p:ext uri="{BB962C8B-B14F-4D97-AF65-F5344CB8AC3E}">
        <p14:creationId xmlns:p14="http://schemas.microsoft.com/office/powerpoint/2010/main" val="53290849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a:t>https://webstockreview.net/explore/cashier-clipart-fast-food-cashier/</a:t>
            </a:r>
          </a:p>
          <a:p>
            <a:r>
              <a:rPr lang="en-SG"/>
              <a:t>https://www.visualpharm.com/free-icons/person-595b40b85ba036ed117da7ec</a:t>
            </a:r>
          </a:p>
          <a:p>
            <a:r>
              <a:rPr lang="en-SG"/>
              <a:t>https://www.freepik.com/premium-vector/delicious-burger-icon-food-beverages_1808257.htm</a:t>
            </a:r>
          </a:p>
        </p:txBody>
      </p:sp>
      <p:sp>
        <p:nvSpPr>
          <p:cNvPr id="4" name="Slide Number Placeholder 3"/>
          <p:cNvSpPr>
            <a:spLocks noGrp="1"/>
          </p:cNvSpPr>
          <p:nvPr>
            <p:ph type="sldNum" sz="quarter" idx="5"/>
          </p:nvPr>
        </p:nvSpPr>
        <p:spPr/>
        <p:txBody>
          <a:bodyPr/>
          <a:lstStyle/>
          <a:p>
            <a:fld id="{45285F9A-A98E-404B-A253-4443D5C5E290}" type="slidenum">
              <a:rPr lang="en-SG" smtClean="0"/>
              <a:t>72</a:t>
            </a:fld>
            <a:endParaRPr lang="en-SG"/>
          </a:p>
        </p:txBody>
      </p:sp>
    </p:spTree>
    <p:extLst>
      <p:ext uri="{BB962C8B-B14F-4D97-AF65-F5344CB8AC3E}">
        <p14:creationId xmlns:p14="http://schemas.microsoft.com/office/powerpoint/2010/main" val="298860160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a:p>
        </p:txBody>
      </p:sp>
      <p:sp>
        <p:nvSpPr>
          <p:cNvPr id="4" name="Slide Number Placeholder 3"/>
          <p:cNvSpPr>
            <a:spLocks noGrp="1"/>
          </p:cNvSpPr>
          <p:nvPr>
            <p:ph type="sldNum" sz="quarter" idx="5"/>
          </p:nvPr>
        </p:nvSpPr>
        <p:spPr/>
        <p:txBody>
          <a:bodyPr/>
          <a:lstStyle/>
          <a:p>
            <a:fld id="{45285F9A-A98E-404B-A253-4443D5C5E290}" type="slidenum">
              <a:rPr lang="en-SG" smtClean="0"/>
              <a:t>73</a:t>
            </a:fld>
            <a:endParaRPr lang="en-SG"/>
          </a:p>
        </p:txBody>
      </p:sp>
    </p:spTree>
    <p:extLst>
      <p:ext uri="{BB962C8B-B14F-4D97-AF65-F5344CB8AC3E}">
        <p14:creationId xmlns:p14="http://schemas.microsoft.com/office/powerpoint/2010/main" val="314155530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a:p>
        </p:txBody>
      </p:sp>
      <p:sp>
        <p:nvSpPr>
          <p:cNvPr id="4" name="Slide Number Placeholder 3"/>
          <p:cNvSpPr>
            <a:spLocks noGrp="1"/>
          </p:cNvSpPr>
          <p:nvPr>
            <p:ph type="sldNum" sz="quarter" idx="5"/>
          </p:nvPr>
        </p:nvSpPr>
        <p:spPr/>
        <p:txBody>
          <a:bodyPr/>
          <a:lstStyle/>
          <a:p>
            <a:fld id="{45285F9A-A98E-404B-A253-4443D5C5E290}" type="slidenum">
              <a:rPr lang="en-SG" smtClean="0"/>
              <a:t>76</a:t>
            </a:fld>
            <a:endParaRPr lang="en-SG"/>
          </a:p>
        </p:txBody>
      </p:sp>
    </p:spTree>
    <p:extLst>
      <p:ext uri="{BB962C8B-B14F-4D97-AF65-F5344CB8AC3E}">
        <p14:creationId xmlns:p14="http://schemas.microsoft.com/office/powerpoint/2010/main" val="159751430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preemption is the act of temporarily interrupting an executing task</a:t>
            </a:r>
            <a:endParaRPr lang="en-SG" dirty="0"/>
          </a:p>
        </p:txBody>
      </p:sp>
      <p:sp>
        <p:nvSpPr>
          <p:cNvPr id="4" name="Slide Number Placeholder 3"/>
          <p:cNvSpPr>
            <a:spLocks noGrp="1"/>
          </p:cNvSpPr>
          <p:nvPr>
            <p:ph type="sldNum" sz="quarter" idx="5"/>
          </p:nvPr>
        </p:nvSpPr>
        <p:spPr/>
        <p:txBody>
          <a:bodyPr/>
          <a:lstStyle/>
          <a:p>
            <a:fld id="{45285F9A-A98E-404B-A253-4443D5C5E290}" type="slidenum">
              <a:rPr lang="en-SG" smtClean="0"/>
              <a:t>77</a:t>
            </a:fld>
            <a:endParaRPr lang="en-SG"/>
          </a:p>
        </p:txBody>
      </p:sp>
    </p:spTree>
    <p:extLst>
      <p:ext uri="{BB962C8B-B14F-4D97-AF65-F5344CB8AC3E}">
        <p14:creationId xmlns:p14="http://schemas.microsoft.com/office/powerpoint/2010/main" val="20983725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6763"/>
            <a:ext cx="6823075" cy="3838575"/>
          </a:xfrm>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AE423D-0B8E-479B-BD8E-453FB371F1F3}" type="slidenum">
              <a:rPr kumimoji="0" lang="en-GB"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GB"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15838979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a:p>
        </p:txBody>
      </p:sp>
      <p:sp>
        <p:nvSpPr>
          <p:cNvPr id="4" name="Slide Number Placeholder 3"/>
          <p:cNvSpPr>
            <a:spLocks noGrp="1"/>
          </p:cNvSpPr>
          <p:nvPr>
            <p:ph type="sldNum" sz="quarter" idx="5"/>
          </p:nvPr>
        </p:nvSpPr>
        <p:spPr/>
        <p:txBody>
          <a:bodyPr/>
          <a:lstStyle/>
          <a:p>
            <a:fld id="{45285F9A-A98E-404B-A253-4443D5C5E290}" type="slidenum">
              <a:rPr lang="en-SG" smtClean="0"/>
              <a:t>82</a:t>
            </a:fld>
            <a:endParaRPr lang="en-SG"/>
          </a:p>
        </p:txBody>
      </p:sp>
    </p:spTree>
    <p:extLst>
      <p:ext uri="{BB962C8B-B14F-4D97-AF65-F5344CB8AC3E}">
        <p14:creationId xmlns:p14="http://schemas.microsoft.com/office/powerpoint/2010/main" val="313619422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a:p>
        </p:txBody>
      </p:sp>
      <p:sp>
        <p:nvSpPr>
          <p:cNvPr id="4" name="Slide Number Placeholder 3"/>
          <p:cNvSpPr>
            <a:spLocks noGrp="1"/>
          </p:cNvSpPr>
          <p:nvPr>
            <p:ph type="sldNum" sz="quarter" idx="5"/>
          </p:nvPr>
        </p:nvSpPr>
        <p:spPr/>
        <p:txBody>
          <a:bodyPr/>
          <a:lstStyle/>
          <a:p>
            <a:fld id="{45285F9A-A98E-404B-A253-4443D5C5E290}" type="slidenum">
              <a:rPr lang="en-SG" smtClean="0"/>
              <a:t>83</a:t>
            </a:fld>
            <a:endParaRPr lang="en-SG"/>
          </a:p>
        </p:txBody>
      </p:sp>
    </p:spTree>
    <p:extLst>
      <p:ext uri="{BB962C8B-B14F-4D97-AF65-F5344CB8AC3E}">
        <p14:creationId xmlns:p14="http://schemas.microsoft.com/office/powerpoint/2010/main" val="406601333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a:p>
        </p:txBody>
      </p:sp>
      <p:sp>
        <p:nvSpPr>
          <p:cNvPr id="4" name="Slide Number Placeholder 3"/>
          <p:cNvSpPr>
            <a:spLocks noGrp="1"/>
          </p:cNvSpPr>
          <p:nvPr>
            <p:ph type="sldNum" sz="quarter" idx="5"/>
          </p:nvPr>
        </p:nvSpPr>
        <p:spPr/>
        <p:txBody>
          <a:bodyPr/>
          <a:lstStyle/>
          <a:p>
            <a:fld id="{45285F9A-A98E-404B-A253-4443D5C5E290}" type="slidenum">
              <a:rPr lang="en-SG" smtClean="0"/>
              <a:t>84</a:t>
            </a:fld>
            <a:endParaRPr lang="en-SG"/>
          </a:p>
        </p:txBody>
      </p:sp>
    </p:spTree>
    <p:extLst>
      <p:ext uri="{BB962C8B-B14F-4D97-AF65-F5344CB8AC3E}">
        <p14:creationId xmlns:p14="http://schemas.microsoft.com/office/powerpoint/2010/main" val="235145753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a:t>https://docs.ros.org/en/foxy/Concepts/About-Composition.html</a:t>
            </a:r>
          </a:p>
          <a:p>
            <a:endParaRPr lang="en-US"/>
          </a:p>
          <a:p>
            <a:r>
              <a:rPr lang="en-US"/>
              <a:t>Using ROS2 Service APIs</a:t>
            </a:r>
          </a:p>
          <a:p>
            <a:pPr marL="285750" indent="-285750">
              <a:buFont typeface="Arial" panose="020B0604020202020204" pitchFamily="34" charset="0"/>
              <a:buChar char="•"/>
            </a:pPr>
            <a:r>
              <a:rPr lang="en-US"/>
              <a:t>Service calls</a:t>
            </a:r>
          </a:p>
          <a:p>
            <a:pPr marL="285750" indent="-285750">
              <a:buFont typeface="Arial" panose="020B0604020202020204" pitchFamily="34" charset="0"/>
              <a:buChar char="•"/>
            </a:pPr>
            <a:r>
              <a:rPr lang="en-US"/>
              <a:t>Command line tools</a:t>
            </a:r>
          </a:p>
          <a:p>
            <a:pPr marL="285750" indent="-285750">
              <a:buFont typeface="Arial" panose="020B0604020202020204" pitchFamily="34" charset="0"/>
              <a:buChar char="•"/>
            </a:pPr>
            <a:r>
              <a:rPr lang="en-US"/>
              <a:t>Launch files</a:t>
            </a:r>
          </a:p>
          <a:p>
            <a:r>
              <a:rPr lang="en-US"/>
              <a:t>M</a:t>
            </a:r>
            <a:r>
              <a:rPr lang="en-SG" err="1"/>
              <a:t>anual</a:t>
            </a:r>
            <a:r>
              <a:rPr lang="en-SG"/>
              <a:t> compositions</a:t>
            </a:r>
          </a:p>
          <a:p>
            <a:pPr marL="285750" indent="-285750">
              <a:buFont typeface="Arial" panose="020B0604020202020204" pitchFamily="34" charset="0"/>
              <a:buChar char="•"/>
            </a:pPr>
            <a:r>
              <a:rPr lang="en-US"/>
              <a:t>Running Standalone Executables</a:t>
            </a:r>
          </a:p>
          <a:p>
            <a:endParaRPr lang="en-US"/>
          </a:p>
          <a:p>
            <a:r>
              <a:rPr lang="en-US"/>
              <a:t>Component Manager is part of a ROS2 package that provides tools to manage dynamically loadable components.</a:t>
            </a:r>
          </a:p>
        </p:txBody>
      </p:sp>
      <p:sp>
        <p:nvSpPr>
          <p:cNvPr id="4" name="Slide Number Placeholder 3"/>
          <p:cNvSpPr>
            <a:spLocks noGrp="1"/>
          </p:cNvSpPr>
          <p:nvPr>
            <p:ph type="sldNum" sz="quarter" idx="5"/>
          </p:nvPr>
        </p:nvSpPr>
        <p:spPr/>
        <p:txBody>
          <a:bodyPr/>
          <a:lstStyle/>
          <a:p>
            <a:fld id="{45285F9A-A98E-404B-A253-4443D5C5E290}" type="slidenum">
              <a:rPr lang="en-SG" smtClean="0"/>
              <a:t>85</a:t>
            </a:fld>
            <a:endParaRPr lang="en-SG"/>
          </a:p>
        </p:txBody>
      </p:sp>
    </p:spTree>
    <p:extLst>
      <p:ext uri="{BB962C8B-B14F-4D97-AF65-F5344CB8AC3E}">
        <p14:creationId xmlns:p14="http://schemas.microsoft.com/office/powerpoint/2010/main" val="137345301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a:p>
        </p:txBody>
      </p:sp>
      <p:sp>
        <p:nvSpPr>
          <p:cNvPr id="4" name="Slide Number Placeholder 3"/>
          <p:cNvSpPr>
            <a:spLocks noGrp="1"/>
          </p:cNvSpPr>
          <p:nvPr>
            <p:ph type="sldNum" sz="quarter" idx="5"/>
          </p:nvPr>
        </p:nvSpPr>
        <p:spPr/>
        <p:txBody>
          <a:bodyPr/>
          <a:lstStyle/>
          <a:p>
            <a:fld id="{45285F9A-A98E-404B-A253-4443D5C5E290}" type="slidenum">
              <a:rPr lang="en-SG" smtClean="0"/>
              <a:t>86</a:t>
            </a:fld>
            <a:endParaRPr lang="en-SG"/>
          </a:p>
        </p:txBody>
      </p:sp>
    </p:spTree>
    <p:extLst>
      <p:ext uri="{BB962C8B-B14F-4D97-AF65-F5344CB8AC3E}">
        <p14:creationId xmlns:p14="http://schemas.microsoft.com/office/powerpoint/2010/main" val="395245268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(15 mins)</a:t>
            </a:r>
            <a:endParaRPr lang="en-SG"/>
          </a:p>
        </p:txBody>
      </p:sp>
      <p:sp>
        <p:nvSpPr>
          <p:cNvPr id="4" name="Slide Number Placeholder 3"/>
          <p:cNvSpPr>
            <a:spLocks noGrp="1"/>
          </p:cNvSpPr>
          <p:nvPr>
            <p:ph type="sldNum" sz="quarter" idx="5"/>
          </p:nvPr>
        </p:nvSpPr>
        <p:spPr/>
        <p:txBody>
          <a:bodyPr/>
          <a:lstStyle/>
          <a:p>
            <a:fld id="{45285F9A-A98E-404B-A253-4443D5C5E290}" type="slidenum">
              <a:rPr lang="en-SG" smtClean="0"/>
              <a:t>87</a:t>
            </a:fld>
            <a:endParaRPr lang="en-SG"/>
          </a:p>
        </p:txBody>
      </p:sp>
    </p:spTree>
    <p:extLst>
      <p:ext uri="{BB962C8B-B14F-4D97-AF65-F5344CB8AC3E}">
        <p14:creationId xmlns:p14="http://schemas.microsoft.com/office/powerpoint/2010/main" val="24790848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a:t>https://clearpathrobotics.com/husky-unmanned-ground-vehicle-robot/</a:t>
            </a:r>
          </a:p>
          <a:p>
            <a:r>
              <a:rPr lang="en-SG"/>
              <a:t>https://www.mobile-industrial-robots.com/en/solutions/robots/mir100/</a:t>
            </a:r>
          </a:p>
        </p:txBody>
      </p:sp>
      <p:sp>
        <p:nvSpPr>
          <p:cNvPr id="4" name="Slide Number Placeholder 3"/>
          <p:cNvSpPr>
            <a:spLocks noGrp="1"/>
          </p:cNvSpPr>
          <p:nvPr>
            <p:ph type="sldNum" sz="quarter" idx="5"/>
          </p:nvPr>
        </p:nvSpPr>
        <p:spPr/>
        <p:txBody>
          <a:bodyPr/>
          <a:lstStyle/>
          <a:p>
            <a:fld id="{45285F9A-A98E-404B-A253-4443D5C5E290}" type="slidenum">
              <a:rPr lang="en-SG" smtClean="0"/>
              <a:t>89</a:t>
            </a:fld>
            <a:endParaRPr lang="en-SG"/>
          </a:p>
        </p:txBody>
      </p:sp>
    </p:spTree>
    <p:extLst>
      <p:ext uri="{BB962C8B-B14F-4D97-AF65-F5344CB8AC3E}">
        <p14:creationId xmlns:p14="http://schemas.microsoft.com/office/powerpoint/2010/main" val="126785795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33070" marR="6123305"/>
            <a:r>
              <a:rPr lang="en-SG" err="1">
                <a:solidFill>
                  <a:srgbClr val="444444"/>
                </a:solidFill>
                <a:latin typeface="SimSun" panose="02010600030101010101" pitchFamily="2" charset="-122"/>
                <a:ea typeface="SimSun" panose="02010600030101010101" pitchFamily="2" charset="-122"/>
                <a:cs typeface="SimSun"/>
              </a:rPr>
              <a:t>param_str</a:t>
            </a:r>
            <a:r>
              <a:rPr lang="en-SG" spc="-40">
                <a:solidFill>
                  <a:srgbClr val="444444"/>
                </a:solidFill>
                <a:latin typeface="SimSun" panose="02010600030101010101" pitchFamily="2" charset="-122"/>
                <a:ea typeface="SimSun" panose="02010600030101010101" pitchFamily="2" charset="-122"/>
                <a:cs typeface="SimSun"/>
              </a:rPr>
              <a:t> </a:t>
            </a:r>
            <a:r>
              <a:rPr lang="en-SG">
                <a:solidFill>
                  <a:srgbClr val="444444"/>
                </a:solidFill>
                <a:latin typeface="SimSun" panose="02010600030101010101" pitchFamily="2" charset="-122"/>
                <a:ea typeface="SimSun" panose="02010600030101010101" pitchFamily="2" charset="-122"/>
                <a:cs typeface="SimSun"/>
              </a:rPr>
              <a:t>=</a:t>
            </a:r>
            <a:r>
              <a:rPr lang="en-SG" spc="-35">
                <a:solidFill>
                  <a:srgbClr val="444444"/>
                </a:solidFill>
                <a:latin typeface="SimSun" panose="02010600030101010101" pitchFamily="2" charset="-122"/>
                <a:ea typeface="SimSun" panose="02010600030101010101" pitchFamily="2" charset="-122"/>
                <a:cs typeface="SimSun"/>
              </a:rPr>
              <a:t> </a:t>
            </a:r>
            <a:r>
              <a:rPr lang="en-SG" b="1" spc="15" err="1">
                <a:solidFill>
                  <a:srgbClr val="444444"/>
                </a:solidFill>
                <a:latin typeface="SimSun" panose="02010600030101010101" pitchFamily="2" charset="-122"/>
                <a:ea typeface="SimSun" panose="02010600030101010101" pitchFamily="2" charset="-122"/>
                <a:cs typeface="Trebuchet MS"/>
              </a:rPr>
              <a:t>self</a:t>
            </a:r>
            <a:r>
              <a:rPr lang="en-SG" spc="15" err="1">
                <a:solidFill>
                  <a:srgbClr val="444444"/>
                </a:solidFill>
                <a:latin typeface="SimSun" panose="02010600030101010101" pitchFamily="2" charset="-122"/>
                <a:ea typeface="SimSun" panose="02010600030101010101" pitchFamily="2" charset="-122"/>
                <a:cs typeface="SimSun"/>
              </a:rPr>
              <a:t>.</a:t>
            </a:r>
            <a:r>
              <a:rPr lang="en-SG" spc="15" err="1">
                <a:solidFill>
                  <a:srgbClr val="444444"/>
                </a:solidFill>
                <a:highlight>
                  <a:srgbClr val="FFFF00"/>
                </a:highlight>
                <a:latin typeface="SimSun" panose="02010600030101010101" pitchFamily="2" charset="-122"/>
                <a:ea typeface="SimSun" panose="02010600030101010101" pitchFamily="2" charset="-122"/>
                <a:cs typeface="SimSun"/>
              </a:rPr>
              <a:t>get_parameter</a:t>
            </a:r>
            <a:r>
              <a:rPr lang="en-SG" spc="15">
                <a:solidFill>
                  <a:srgbClr val="444444"/>
                </a:solidFill>
                <a:latin typeface="SimSun" panose="02010600030101010101" pitchFamily="2" charset="-122"/>
                <a:ea typeface="SimSun" panose="02010600030101010101" pitchFamily="2" charset="-122"/>
                <a:cs typeface="SimSun"/>
              </a:rPr>
              <a:t>(‘</a:t>
            </a:r>
            <a:r>
              <a:rPr lang="en-SG" spc="15" err="1">
                <a:solidFill>
                  <a:srgbClr val="870000"/>
                </a:solidFill>
                <a:latin typeface="SimSun" panose="02010600030101010101" pitchFamily="2" charset="-122"/>
                <a:ea typeface="SimSun" panose="02010600030101010101" pitchFamily="2" charset="-122"/>
                <a:cs typeface="SimSun"/>
              </a:rPr>
              <a:t>agv_name</a:t>
            </a:r>
            <a:r>
              <a:rPr lang="en-SG" spc="15">
                <a:solidFill>
                  <a:srgbClr val="870000"/>
                </a:solidFill>
                <a:latin typeface="SimSun" panose="02010600030101010101" pitchFamily="2" charset="-122"/>
                <a:ea typeface="SimSun" panose="02010600030101010101" pitchFamily="2" charset="-122"/>
                <a:cs typeface="SimSun"/>
              </a:rPr>
              <a:t>'</a:t>
            </a:r>
            <a:r>
              <a:rPr lang="en-SG" spc="15">
                <a:solidFill>
                  <a:srgbClr val="444444"/>
                </a:solidFill>
                <a:latin typeface="SimSun" panose="02010600030101010101" pitchFamily="2" charset="-122"/>
                <a:ea typeface="SimSun" panose="02010600030101010101" pitchFamily="2" charset="-122"/>
                <a:cs typeface="SimSun"/>
              </a:rPr>
              <a:t>) </a:t>
            </a:r>
          </a:p>
          <a:p>
            <a:pPr marL="433070" marR="6123305"/>
            <a:r>
              <a:rPr lang="en-SG" spc="-660">
                <a:solidFill>
                  <a:srgbClr val="444444"/>
                </a:solidFill>
                <a:latin typeface="SimSun" panose="02010600030101010101" pitchFamily="2" charset="-122"/>
                <a:ea typeface="SimSun" panose="02010600030101010101" pitchFamily="2" charset="-122"/>
                <a:cs typeface="SimSun"/>
              </a:rPr>
              <a:t> </a:t>
            </a:r>
            <a:r>
              <a:rPr lang="en-SG" err="1">
                <a:solidFill>
                  <a:srgbClr val="444444"/>
                </a:solidFill>
                <a:latin typeface="SimSun" panose="02010600030101010101" pitchFamily="2" charset="-122"/>
                <a:ea typeface="SimSun" panose="02010600030101010101" pitchFamily="2" charset="-122"/>
                <a:cs typeface="SimSun"/>
              </a:rPr>
              <a:t>param_int</a:t>
            </a:r>
            <a:r>
              <a:rPr lang="en-SG" spc="-40">
                <a:solidFill>
                  <a:srgbClr val="444444"/>
                </a:solidFill>
                <a:latin typeface="SimSun" panose="02010600030101010101" pitchFamily="2" charset="-122"/>
                <a:ea typeface="SimSun" panose="02010600030101010101" pitchFamily="2" charset="-122"/>
                <a:cs typeface="SimSun"/>
              </a:rPr>
              <a:t> </a:t>
            </a:r>
            <a:r>
              <a:rPr lang="en-SG">
                <a:solidFill>
                  <a:srgbClr val="444444"/>
                </a:solidFill>
                <a:latin typeface="SimSun" panose="02010600030101010101" pitchFamily="2" charset="-122"/>
                <a:ea typeface="SimSun" panose="02010600030101010101" pitchFamily="2" charset="-122"/>
                <a:cs typeface="SimSun"/>
              </a:rPr>
              <a:t>=</a:t>
            </a:r>
            <a:r>
              <a:rPr lang="en-SG" spc="-35">
                <a:solidFill>
                  <a:srgbClr val="444444"/>
                </a:solidFill>
                <a:latin typeface="SimSun" panose="02010600030101010101" pitchFamily="2" charset="-122"/>
                <a:ea typeface="SimSun" panose="02010600030101010101" pitchFamily="2" charset="-122"/>
                <a:cs typeface="SimSun"/>
              </a:rPr>
              <a:t> </a:t>
            </a:r>
            <a:r>
              <a:rPr lang="en-SG" b="1" spc="15" err="1">
                <a:solidFill>
                  <a:srgbClr val="444444"/>
                </a:solidFill>
                <a:latin typeface="SimSun" panose="02010600030101010101" pitchFamily="2" charset="-122"/>
                <a:ea typeface="SimSun" panose="02010600030101010101" pitchFamily="2" charset="-122"/>
                <a:cs typeface="Trebuchet MS"/>
              </a:rPr>
              <a:t>self</a:t>
            </a:r>
            <a:r>
              <a:rPr lang="en-SG" spc="15" err="1">
                <a:solidFill>
                  <a:srgbClr val="444444"/>
                </a:solidFill>
                <a:latin typeface="SimSun" panose="02010600030101010101" pitchFamily="2" charset="-122"/>
                <a:ea typeface="SimSun" panose="02010600030101010101" pitchFamily="2" charset="-122"/>
                <a:cs typeface="SimSun"/>
              </a:rPr>
              <a:t>.</a:t>
            </a:r>
            <a:r>
              <a:rPr lang="en-SG" spc="15" err="1">
                <a:solidFill>
                  <a:srgbClr val="444444"/>
                </a:solidFill>
                <a:highlight>
                  <a:srgbClr val="FFFF00"/>
                </a:highlight>
                <a:latin typeface="SimSun" panose="02010600030101010101" pitchFamily="2" charset="-122"/>
                <a:ea typeface="SimSun" panose="02010600030101010101" pitchFamily="2" charset="-122"/>
                <a:cs typeface="SimSun"/>
              </a:rPr>
              <a:t>get_parameter</a:t>
            </a:r>
            <a:r>
              <a:rPr lang="en-SG" spc="15">
                <a:solidFill>
                  <a:srgbClr val="444444"/>
                </a:solidFill>
                <a:latin typeface="SimSun" panose="02010600030101010101" pitchFamily="2" charset="-122"/>
                <a:ea typeface="SimSun" panose="02010600030101010101" pitchFamily="2" charset="-122"/>
                <a:cs typeface="SimSun"/>
              </a:rPr>
              <a:t>(‘</a:t>
            </a:r>
            <a:r>
              <a:rPr lang="en-SG" spc="10" err="1">
                <a:solidFill>
                  <a:srgbClr val="870000"/>
                </a:solidFill>
                <a:latin typeface="SimSun" panose="02010600030101010101" pitchFamily="2" charset="-122"/>
                <a:ea typeface="SimSun" panose="02010600030101010101" pitchFamily="2" charset="-122"/>
                <a:cs typeface="SimSun"/>
              </a:rPr>
              <a:t>wheel_diameter</a:t>
            </a:r>
            <a:r>
              <a:rPr lang="en-SG" spc="10">
                <a:solidFill>
                  <a:srgbClr val="870000"/>
                </a:solidFill>
                <a:latin typeface="SimSun" panose="02010600030101010101" pitchFamily="2" charset="-122"/>
                <a:ea typeface="SimSun" panose="02010600030101010101" pitchFamily="2" charset="-122"/>
                <a:cs typeface="SimSun"/>
              </a:rPr>
              <a:t> </a:t>
            </a:r>
            <a:r>
              <a:rPr lang="en-SG" spc="15">
                <a:solidFill>
                  <a:srgbClr val="870000"/>
                </a:solidFill>
                <a:latin typeface="SimSun" panose="02010600030101010101" pitchFamily="2" charset="-122"/>
                <a:ea typeface="SimSun" panose="02010600030101010101" pitchFamily="2" charset="-122"/>
                <a:cs typeface="SimSun"/>
              </a:rPr>
              <a:t>'</a:t>
            </a:r>
            <a:r>
              <a:rPr lang="en-SG" spc="15">
                <a:solidFill>
                  <a:srgbClr val="444444"/>
                </a:solidFill>
                <a:latin typeface="SimSun" panose="02010600030101010101" pitchFamily="2" charset="-122"/>
                <a:ea typeface="SimSun" panose="02010600030101010101" pitchFamily="2" charset="-122"/>
                <a:cs typeface="SimSun"/>
              </a:rPr>
              <a:t>)</a:t>
            </a:r>
            <a:endParaRPr lang="en-SG">
              <a:latin typeface="SimSun" panose="02010600030101010101" pitchFamily="2" charset="-122"/>
              <a:ea typeface="SimSun" panose="02010600030101010101" pitchFamily="2" charset="-122"/>
              <a:cs typeface="SimSun"/>
            </a:endParaRPr>
          </a:p>
          <a:p>
            <a:pPr marL="433070"/>
            <a:r>
              <a:rPr lang="en-SG" b="1" spc="15" err="1">
                <a:solidFill>
                  <a:srgbClr val="444444"/>
                </a:solidFill>
                <a:latin typeface="SimSun" panose="02010600030101010101" pitchFamily="2" charset="-122"/>
                <a:ea typeface="SimSun" panose="02010600030101010101" pitchFamily="2" charset="-122"/>
                <a:cs typeface="Trebuchet MS"/>
              </a:rPr>
              <a:t>self</a:t>
            </a:r>
            <a:r>
              <a:rPr lang="en-SG" spc="15" err="1">
                <a:solidFill>
                  <a:srgbClr val="444444"/>
                </a:solidFill>
                <a:latin typeface="SimSun" panose="02010600030101010101" pitchFamily="2" charset="-122"/>
                <a:ea typeface="SimSun" panose="02010600030101010101" pitchFamily="2" charset="-122"/>
                <a:cs typeface="SimSun"/>
              </a:rPr>
              <a:t>.get_logger</a:t>
            </a:r>
            <a:r>
              <a:rPr lang="en-SG" spc="15">
                <a:solidFill>
                  <a:srgbClr val="444444"/>
                </a:solidFill>
                <a:latin typeface="SimSun" panose="02010600030101010101" pitchFamily="2" charset="-122"/>
                <a:ea typeface="SimSun" panose="02010600030101010101" pitchFamily="2" charset="-122"/>
                <a:cs typeface="SimSun"/>
              </a:rPr>
              <a:t>().info(</a:t>
            </a:r>
            <a:r>
              <a:rPr lang="en-SG" spc="15">
                <a:solidFill>
                  <a:srgbClr val="870000"/>
                </a:solidFill>
                <a:latin typeface="SimSun" panose="02010600030101010101" pitchFamily="2" charset="-122"/>
                <a:ea typeface="SimSun" panose="02010600030101010101" pitchFamily="2" charset="-122"/>
                <a:cs typeface="SimSun"/>
              </a:rPr>
              <a:t>"str:</a:t>
            </a:r>
            <a:r>
              <a:rPr lang="en-SG" spc="-15">
                <a:solidFill>
                  <a:srgbClr val="870000"/>
                </a:solidFill>
                <a:latin typeface="SimSun" panose="02010600030101010101" pitchFamily="2" charset="-122"/>
                <a:ea typeface="SimSun" panose="02010600030101010101" pitchFamily="2" charset="-122"/>
                <a:cs typeface="SimSun"/>
              </a:rPr>
              <a:t> </a:t>
            </a:r>
            <a:r>
              <a:rPr lang="en-SG">
                <a:solidFill>
                  <a:srgbClr val="870000"/>
                </a:solidFill>
                <a:latin typeface="SimSun" panose="02010600030101010101" pitchFamily="2" charset="-122"/>
                <a:ea typeface="SimSun" panose="02010600030101010101" pitchFamily="2" charset="-122"/>
                <a:cs typeface="SimSun"/>
              </a:rPr>
              <a:t>%s,</a:t>
            </a:r>
            <a:r>
              <a:rPr lang="en-SG" spc="-10">
                <a:solidFill>
                  <a:srgbClr val="870000"/>
                </a:solidFill>
                <a:latin typeface="SimSun" panose="02010600030101010101" pitchFamily="2" charset="-122"/>
                <a:ea typeface="SimSun" panose="02010600030101010101" pitchFamily="2" charset="-122"/>
                <a:cs typeface="SimSun"/>
              </a:rPr>
              <a:t> </a:t>
            </a:r>
            <a:r>
              <a:rPr lang="en-SG">
                <a:solidFill>
                  <a:srgbClr val="870000"/>
                </a:solidFill>
                <a:latin typeface="SimSun" panose="02010600030101010101" pitchFamily="2" charset="-122"/>
                <a:ea typeface="SimSun" panose="02010600030101010101" pitchFamily="2" charset="-122"/>
                <a:cs typeface="SimSun"/>
              </a:rPr>
              <a:t>int:</a:t>
            </a:r>
            <a:r>
              <a:rPr lang="en-SG" spc="-10">
                <a:solidFill>
                  <a:srgbClr val="870000"/>
                </a:solidFill>
                <a:latin typeface="SimSun" panose="02010600030101010101" pitchFamily="2" charset="-122"/>
                <a:ea typeface="SimSun" panose="02010600030101010101" pitchFamily="2" charset="-122"/>
                <a:cs typeface="SimSun"/>
              </a:rPr>
              <a:t> </a:t>
            </a:r>
            <a:r>
              <a:rPr lang="en-SG">
                <a:solidFill>
                  <a:srgbClr val="870000"/>
                </a:solidFill>
                <a:latin typeface="SimSun" panose="02010600030101010101" pitchFamily="2" charset="-122"/>
                <a:ea typeface="SimSun" panose="02010600030101010101" pitchFamily="2" charset="-122"/>
                <a:cs typeface="SimSun"/>
              </a:rPr>
              <a:t>%s"</a:t>
            </a:r>
            <a:r>
              <a:rPr lang="en-SG" spc="-10">
                <a:solidFill>
                  <a:srgbClr val="870000"/>
                </a:solidFill>
                <a:latin typeface="SimSun" panose="02010600030101010101" pitchFamily="2" charset="-122"/>
                <a:ea typeface="SimSun" panose="02010600030101010101" pitchFamily="2" charset="-122"/>
                <a:cs typeface="SimSun"/>
              </a:rPr>
              <a:t> </a:t>
            </a:r>
            <a:r>
              <a:rPr lang="en-SG">
                <a:solidFill>
                  <a:srgbClr val="444444"/>
                </a:solidFill>
                <a:latin typeface="SimSun" panose="02010600030101010101" pitchFamily="2" charset="-122"/>
                <a:ea typeface="SimSun" panose="02010600030101010101" pitchFamily="2" charset="-122"/>
                <a:cs typeface="SimSun"/>
              </a:rPr>
              <a:t>%</a:t>
            </a:r>
            <a:r>
              <a:rPr lang="en-SG" spc="-15">
                <a:solidFill>
                  <a:srgbClr val="444444"/>
                </a:solidFill>
                <a:latin typeface="SimSun" panose="02010600030101010101" pitchFamily="2" charset="-122"/>
                <a:ea typeface="SimSun" panose="02010600030101010101" pitchFamily="2" charset="-122"/>
                <a:cs typeface="SimSun"/>
              </a:rPr>
              <a:t> </a:t>
            </a:r>
            <a:r>
              <a:rPr lang="en-SG">
                <a:solidFill>
                  <a:srgbClr val="444444"/>
                </a:solidFill>
                <a:latin typeface="SimSun" panose="02010600030101010101" pitchFamily="2" charset="-122"/>
                <a:ea typeface="SimSun" panose="02010600030101010101" pitchFamily="2" charset="-122"/>
                <a:cs typeface="SimSun"/>
              </a:rPr>
              <a:t>(str(</a:t>
            </a:r>
            <a:r>
              <a:rPr lang="en-SG" err="1">
                <a:solidFill>
                  <a:srgbClr val="444444"/>
                </a:solidFill>
                <a:latin typeface="SimSun" panose="02010600030101010101" pitchFamily="2" charset="-122"/>
                <a:ea typeface="SimSun" panose="02010600030101010101" pitchFamily="2" charset="-122"/>
                <a:cs typeface="SimSun"/>
              </a:rPr>
              <a:t>param_str.value</a:t>
            </a:r>
            <a:r>
              <a:rPr lang="en-SG">
                <a:solidFill>
                  <a:srgbClr val="444444"/>
                </a:solidFill>
                <a:latin typeface="SimSun" panose="02010600030101010101" pitchFamily="2" charset="-122"/>
                <a:ea typeface="SimSun" panose="02010600030101010101" pitchFamily="2" charset="-122"/>
                <a:cs typeface="SimSun"/>
              </a:rPr>
              <a:t>),</a:t>
            </a:r>
            <a:r>
              <a:rPr lang="en-SG" spc="-10">
                <a:solidFill>
                  <a:srgbClr val="444444"/>
                </a:solidFill>
                <a:latin typeface="SimSun" panose="02010600030101010101" pitchFamily="2" charset="-122"/>
                <a:ea typeface="SimSun" panose="02010600030101010101" pitchFamily="2" charset="-122"/>
                <a:cs typeface="SimSun"/>
              </a:rPr>
              <a:t> </a:t>
            </a:r>
            <a:r>
              <a:rPr lang="en-SG">
                <a:solidFill>
                  <a:srgbClr val="444444"/>
                </a:solidFill>
                <a:latin typeface="SimSun" panose="02010600030101010101" pitchFamily="2" charset="-122"/>
                <a:ea typeface="SimSun" panose="02010600030101010101" pitchFamily="2" charset="-122"/>
                <a:cs typeface="SimSun"/>
              </a:rPr>
              <a:t>str(</a:t>
            </a:r>
            <a:r>
              <a:rPr lang="en-SG" err="1">
                <a:solidFill>
                  <a:srgbClr val="444444"/>
                </a:solidFill>
                <a:latin typeface="SimSun" panose="02010600030101010101" pitchFamily="2" charset="-122"/>
                <a:ea typeface="SimSun" panose="02010600030101010101" pitchFamily="2" charset="-122"/>
                <a:cs typeface="SimSun"/>
              </a:rPr>
              <a:t>param_int.value</a:t>
            </a:r>
            <a:r>
              <a:rPr lang="en-SG">
                <a:solidFill>
                  <a:srgbClr val="444444"/>
                </a:solidFill>
                <a:latin typeface="SimSun" panose="02010600030101010101" pitchFamily="2" charset="-122"/>
                <a:ea typeface="SimSun" panose="02010600030101010101" pitchFamily="2" charset="-122"/>
                <a:cs typeface="SimSun"/>
              </a:rPr>
              <a:t>)))</a:t>
            </a:r>
            <a:endParaRPr lang="en-SG">
              <a:latin typeface="SimSun" panose="02010600030101010101" pitchFamily="2" charset="-122"/>
              <a:ea typeface="SimSun" panose="02010600030101010101" pitchFamily="2" charset="-122"/>
              <a:cs typeface="SimSun"/>
            </a:endParaRPr>
          </a:p>
          <a:p>
            <a:endParaRPr lang="en-SG"/>
          </a:p>
        </p:txBody>
      </p:sp>
      <p:sp>
        <p:nvSpPr>
          <p:cNvPr id="4" name="Slide Number Placeholder 3"/>
          <p:cNvSpPr>
            <a:spLocks noGrp="1"/>
          </p:cNvSpPr>
          <p:nvPr>
            <p:ph type="sldNum" sz="quarter" idx="5"/>
          </p:nvPr>
        </p:nvSpPr>
        <p:spPr/>
        <p:txBody>
          <a:bodyPr/>
          <a:lstStyle/>
          <a:p>
            <a:fld id="{45285F9A-A98E-404B-A253-4443D5C5E290}" type="slidenum">
              <a:rPr lang="en-SG" smtClean="0"/>
              <a:t>90</a:t>
            </a:fld>
            <a:endParaRPr lang="en-SG"/>
          </a:p>
        </p:txBody>
      </p:sp>
    </p:spTree>
    <p:extLst>
      <p:ext uri="{BB962C8B-B14F-4D97-AF65-F5344CB8AC3E}">
        <p14:creationId xmlns:p14="http://schemas.microsoft.com/office/powerpoint/2010/main" val="361877742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a:p>
        </p:txBody>
      </p:sp>
      <p:sp>
        <p:nvSpPr>
          <p:cNvPr id="4" name="Slide Number Placeholder 3"/>
          <p:cNvSpPr>
            <a:spLocks noGrp="1"/>
          </p:cNvSpPr>
          <p:nvPr>
            <p:ph type="sldNum" sz="quarter" idx="5"/>
          </p:nvPr>
        </p:nvSpPr>
        <p:spPr/>
        <p:txBody>
          <a:bodyPr/>
          <a:lstStyle/>
          <a:p>
            <a:fld id="{45285F9A-A98E-404B-A253-4443D5C5E290}" type="slidenum">
              <a:rPr lang="en-SG" smtClean="0"/>
              <a:t>91</a:t>
            </a:fld>
            <a:endParaRPr lang="en-SG"/>
          </a:p>
        </p:txBody>
      </p:sp>
    </p:spTree>
    <p:extLst>
      <p:ext uri="{BB962C8B-B14F-4D97-AF65-F5344CB8AC3E}">
        <p14:creationId xmlns:p14="http://schemas.microsoft.com/office/powerpoint/2010/main" val="286383995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a:p>
        </p:txBody>
      </p:sp>
      <p:sp>
        <p:nvSpPr>
          <p:cNvPr id="4" name="Slide Number Placeholder 3"/>
          <p:cNvSpPr>
            <a:spLocks noGrp="1"/>
          </p:cNvSpPr>
          <p:nvPr>
            <p:ph type="sldNum" sz="quarter" idx="5"/>
          </p:nvPr>
        </p:nvSpPr>
        <p:spPr/>
        <p:txBody>
          <a:bodyPr/>
          <a:lstStyle/>
          <a:p>
            <a:fld id="{45285F9A-A98E-404B-A253-4443D5C5E290}" type="slidenum">
              <a:rPr lang="en-SG" smtClean="0"/>
              <a:t>92</a:t>
            </a:fld>
            <a:endParaRPr lang="en-SG"/>
          </a:p>
        </p:txBody>
      </p:sp>
    </p:spTree>
    <p:extLst>
      <p:ext uri="{BB962C8B-B14F-4D97-AF65-F5344CB8AC3E}">
        <p14:creationId xmlns:p14="http://schemas.microsoft.com/office/powerpoint/2010/main" val="22892628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6763"/>
            <a:ext cx="6823075" cy="3838575"/>
          </a:xfrm>
        </p:spPr>
      </p:sp>
      <p:sp>
        <p:nvSpPr>
          <p:cNvPr id="3" name="Notes Placeholder 2"/>
          <p:cNvSpPr>
            <a:spLocks noGrp="1"/>
          </p:cNvSpPr>
          <p:nvPr>
            <p:ph type="body" idx="1"/>
          </p:nvPr>
        </p:nvSpPr>
        <p:spPr/>
        <p:txBody>
          <a:bodyPr/>
          <a:lstStyle/>
          <a:p>
            <a:r>
              <a:rPr lang="en-AU"/>
              <a:t>https://etienne-schmitz.medium.com/comment-jai-appris-ros-1-b55836b94a74</a:t>
            </a:r>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AE423D-0B8E-479B-BD8E-453FB371F1F3}" type="slidenum">
              <a:rPr kumimoji="0" lang="en-GB"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GB"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411007412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a:p>
        </p:txBody>
      </p:sp>
      <p:sp>
        <p:nvSpPr>
          <p:cNvPr id="4" name="Slide Number Placeholder 3"/>
          <p:cNvSpPr>
            <a:spLocks noGrp="1"/>
          </p:cNvSpPr>
          <p:nvPr>
            <p:ph type="sldNum" sz="quarter" idx="5"/>
          </p:nvPr>
        </p:nvSpPr>
        <p:spPr/>
        <p:txBody>
          <a:bodyPr/>
          <a:lstStyle/>
          <a:p>
            <a:fld id="{45285F9A-A98E-404B-A253-4443D5C5E290}" type="slidenum">
              <a:rPr lang="en-SG" smtClean="0"/>
              <a:t>93</a:t>
            </a:fld>
            <a:endParaRPr lang="en-SG"/>
          </a:p>
        </p:txBody>
      </p:sp>
    </p:spTree>
    <p:extLst>
      <p:ext uri="{BB962C8B-B14F-4D97-AF65-F5344CB8AC3E}">
        <p14:creationId xmlns:p14="http://schemas.microsoft.com/office/powerpoint/2010/main" val="422069000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6763"/>
            <a:ext cx="6823075" cy="3838575"/>
          </a:xfrm>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AE423D-0B8E-479B-BD8E-453FB371F1F3}" type="slidenum">
              <a:rPr kumimoji="0" lang="en-GB"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94</a:t>
            </a:fld>
            <a:endParaRPr kumimoji="0" lang="en-GB"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418750285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a:p>
        </p:txBody>
      </p:sp>
      <p:sp>
        <p:nvSpPr>
          <p:cNvPr id="4" name="Slide Number Placeholder 3"/>
          <p:cNvSpPr>
            <a:spLocks noGrp="1"/>
          </p:cNvSpPr>
          <p:nvPr>
            <p:ph type="sldNum" sz="quarter" idx="5"/>
          </p:nvPr>
        </p:nvSpPr>
        <p:spPr/>
        <p:txBody>
          <a:bodyPr/>
          <a:lstStyle/>
          <a:p>
            <a:fld id="{45285F9A-A98E-404B-A253-4443D5C5E290}" type="slidenum">
              <a:rPr lang="en-SG" smtClean="0"/>
              <a:t>95</a:t>
            </a:fld>
            <a:endParaRPr lang="en-SG"/>
          </a:p>
        </p:txBody>
      </p:sp>
    </p:spTree>
    <p:extLst>
      <p:ext uri="{BB962C8B-B14F-4D97-AF65-F5344CB8AC3E}">
        <p14:creationId xmlns:p14="http://schemas.microsoft.com/office/powerpoint/2010/main" val="72535811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6763"/>
            <a:ext cx="6823075" cy="3838575"/>
          </a:xfrm>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AE423D-0B8E-479B-BD8E-453FB371F1F3}" type="slidenum">
              <a:rPr kumimoji="0" lang="en-GB"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a:t>
            </a:fld>
            <a:endParaRPr kumimoji="0" lang="en-GB"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6825485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6763"/>
            <a:ext cx="6823075" cy="3838575"/>
          </a:xfrm>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AE423D-0B8E-479B-BD8E-453FB371F1F3}" type="slidenum">
              <a:rPr kumimoji="0" lang="en-GB"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120</a:t>
            </a:fld>
            <a:endParaRPr kumimoji="0" lang="en-GB"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4624909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6763"/>
            <a:ext cx="6823075" cy="3838575"/>
          </a:xfrm>
        </p:spPr>
      </p:sp>
      <p:sp>
        <p:nvSpPr>
          <p:cNvPr id="3" name="Notes Placeholder 2"/>
          <p:cNvSpPr>
            <a:spLocks noGrp="1"/>
          </p:cNvSpPr>
          <p:nvPr>
            <p:ph type="body" idx="1"/>
          </p:nvPr>
        </p:nvSpPr>
        <p:spPr/>
        <p:txBody>
          <a:bodyPr/>
          <a:lstStyle/>
          <a:p>
            <a:r>
              <a:rPr lang="en-AU"/>
              <a:t>https://etienne-schmitz.medium.com/comment-jai-appris-ros-1-b55836b94a74</a:t>
            </a:r>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AE423D-0B8E-479B-BD8E-453FB371F1F3}" type="slidenum">
              <a:rPr kumimoji="0" lang="en-GB"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GB"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6474055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6763"/>
            <a:ext cx="6823075" cy="3838575"/>
          </a:xfrm>
        </p:spPr>
      </p:sp>
      <p:sp>
        <p:nvSpPr>
          <p:cNvPr id="3" name="Notes Placeholder 2"/>
          <p:cNvSpPr>
            <a:spLocks noGrp="1"/>
          </p:cNvSpPr>
          <p:nvPr>
            <p:ph type="body" idx="1"/>
          </p:nvPr>
        </p:nvSpPr>
        <p:spPr/>
        <p:txBody>
          <a:bodyPr/>
          <a:lstStyle/>
          <a:p>
            <a:r>
              <a:rPr lang="en-AU"/>
              <a:t>https://etienne-schmitz.medium.com/comment-jai-appris-ros-1-b55836b94a74</a:t>
            </a:r>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AE423D-0B8E-479B-BD8E-453FB371F1F3}" type="slidenum">
              <a:rPr kumimoji="0" lang="en-GB"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GB"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3272171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6" name="Slide Number Placeholder 5"/>
          <p:cNvSpPr>
            <a:spLocks noGrp="1"/>
          </p:cNvSpPr>
          <p:nvPr>
            <p:ph type="sldNum" sz="quarter" idx="12"/>
          </p:nvPr>
        </p:nvSpPr>
        <p:spPr>
          <a:xfrm>
            <a:off x="11508117" y="6525344"/>
            <a:ext cx="540544" cy="228600"/>
          </a:xfrm>
        </p:spPr>
        <p:txBody>
          <a:bodyPr/>
          <a:lstStyle/>
          <a:p>
            <a:fld id="{DB585DB3-991F-418E-AAD4-DC1A839C24E0}" type="slidenum">
              <a:rPr lang="en-US" smtClean="0"/>
              <a:pPr/>
              <a:t>‹#›</a:t>
            </a:fld>
            <a:endParaRPr lang="en-US"/>
          </a:p>
        </p:txBody>
      </p:sp>
    </p:spTree>
    <p:extLst>
      <p:ext uri="{BB962C8B-B14F-4D97-AF65-F5344CB8AC3E}">
        <p14:creationId xmlns:p14="http://schemas.microsoft.com/office/powerpoint/2010/main" val="17964693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155104"/>
            <a:ext cx="9347200" cy="609600"/>
          </a:xfrm>
        </p:spPr>
        <p:txBody>
          <a:bodyPr>
            <a:noAutofit/>
          </a:bodyPr>
          <a:lstStyle>
            <a:lvl1pPr algn="l">
              <a:defRPr sz="3200" b="1"/>
            </a:lvl1pPr>
          </a:lstStyle>
          <a:p>
            <a:r>
              <a:rPr lang="en-US"/>
              <a:t>Click to edit Master title style</a:t>
            </a:r>
          </a:p>
        </p:txBody>
      </p:sp>
      <p:sp>
        <p:nvSpPr>
          <p:cNvPr id="3" name="Content Placeholder 2"/>
          <p:cNvSpPr>
            <a:spLocks noGrp="1"/>
          </p:cNvSpPr>
          <p:nvPr>
            <p:ph idx="1"/>
          </p:nvPr>
        </p:nvSpPr>
        <p:spPr>
          <a:xfrm>
            <a:off x="609600" y="1124745"/>
            <a:ext cx="10972800" cy="4525963"/>
          </a:xfrm>
        </p:spPr>
        <p:txBody>
          <a:bodyPr>
            <a:norm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12"/>
          </p:nvPr>
        </p:nvSpPr>
        <p:spPr>
          <a:xfrm>
            <a:off x="11458805" y="6525344"/>
            <a:ext cx="589856" cy="228600"/>
          </a:xfrm>
        </p:spPr>
        <p:txBody>
          <a:bodyPr/>
          <a:lstStyle/>
          <a:p>
            <a:fld id="{DB585DB3-991F-418E-AAD4-DC1A839C24E0}" type="slidenum">
              <a:rPr lang="en-US" smtClean="0"/>
              <a:pPr/>
              <a:t>‹#›</a:t>
            </a:fld>
            <a:endParaRPr lang="en-US"/>
          </a:p>
        </p:txBody>
      </p:sp>
    </p:spTree>
    <p:extLst>
      <p:ext uri="{BB962C8B-B14F-4D97-AF65-F5344CB8AC3E}">
        <p14:creationId xmlns:p14="http://schemas.microsoft.com/office/powerpoint/2010/main" val="16286214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343472" y="4406901"/>
            <a:ext cx="9982812"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1343472" y="2906713"/>
            <a:ext cx="9982812"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8" name="Slide Number Placeholder 12"/>
          <p:cNvSpPr>
            <a:spLocks noGrp="1"/>
          </p:cNvSpPr>
          <p:nvPr>
            <p:ph type="sldNum" sz="quarter" idx="12"/>
          </p:nvPr>
        </p:nvSpPr>
        <p:spPr>
          <a:xfrm>
            <a:off x="11472597" y="6525344"/>
            <a:ext cx="589856" cy="228600"/>
          </a:xfrm>
        </p:spPr>
        <p:txBody>
          <a:bodyPr/>
          <a:lstStyle/>
          <a:p>
            <a:fld id="{DB585DB3-991F-418E-AAD4-DC1A839C24E0}" type="slidenum">
              <a:rPr lang="en-US" smtClean="0"/>
              <a:pPr/>
              <a:t>‹#›</a:t>
            </a:fld>
            <a:endParaRPr lang="en-US"/>
          </a:p>
        </p:txBody>
      </p:sp>
    </p:spTree>
    <p:extLst>
      <p:ext uri="{BB962C8B-B14F-4D97-AF65-F5344CB8AC3E}">
        <p14:creationId xmlns:p14="http://schemas.microsoft.com/office/powerpoint/2010/main" val="42773375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155104"/>
            <a:ext cx="9347200" cy="609600"/>
          </a:xfrm>
        </p:spPr>
        <p:txBody>
          <a:bodyPr>
            <a:normAutofit/>
          </a:bodyPr>
          <a:lstStyle>
            <a:lvl1pPr algn="l">
              <a:defRPr sz="3200"/>
            </a:lvl1pPr>
          </a:lstStyle>
          <a:p>
            <a:r>
              <a:rPr lang="en-US"/>
              <a:t>Click to edit Master title style</a:t>
            </a:r>
          </a:p>
        </p:txBody>
      </p:sp>
      <p:sp>
        <p:nvSpPr>
          <p:cNvPr id="3" name="Content Placeholder 2"/>
          <p:cNvSpPr>
            <a:spLocks noGrp="1"/>
          </p:cNvSpPr>
          <p:nvPr>
            <p:ph sz="half" idx="1"/>
          </p:nvPr>
        </p:nvSpPr>
        <p:spPr>
          <a:xfrm>
            <a:off x="609600" y="1265238"/>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265238"/>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12"/>
          <p:cNvSpPr>
            <a:spLocks noGrp="1"/>
          </p:cNvSpPr>
          <p:nvPr>
            <p:ph type="sldNum" sz="quarter" idx="12"/>
          </p:nvPr>
        </p:nvSpPr>
        <p:spPr>
          <a:xfrm>
            <a:off x="11472597" y="6525344"/>
            <a:ext cx="589856" cy="228600"/>
          </a:xfrm>
        </p:spPr>
        <p:txBody>
          <a:bodyPr/>
          <a:lstStyle/>
          <a:p>
            <a:fld id="{DB585DB3-991F-418E-AAD4-DC1A839C24E0}" type="slidenum">
              <a:rPr lang="en-US" smtClean="0"/>
              <a:pPr/>
              <a:t>‹#›</a:t>
            </a:fld>
            <a:endParaRPr lang="en-US"/>
          </a:p>
        </p:txBody>
      </p:sp>
    </p:spTree>
    <p:extLst>
      <p:ext uri="{BB962C8B-B14F-4D97-AF65-F5344CB8AC3E}">
        <p14:creationId xmlns:p14="http://schemas.microsoft.com/office/powerpoint/2010/main" val="11198641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155104"/>
            <a:ext cx="9347200" cy="6096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219200"/>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1858962"/>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219200"/>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1858962"/>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Slide Number Placeholder 12"/>
          <p:cNvSpPr>
            <a:spLocks noGrp="1"/>
          </p:cNvSpPr>
          <p:nvPr>
            <p:ph type="sldNum" sz="quarter" idx="12"/>
          </p:nvPr>
        </p:nvSpPr>
        <p:spPr>
          <a:xfrm>
            <a:off x="11472597" y="6525344"/>
            <a:ext cx="589856" cy="228600"/>
          </a:xfrm>
        </p:spPr>
        <p:txBody>
          <a:bodyPr/>
          <a:lstStyle/>
          <a:p>
            <a:fld id="{DB585DB3-991F-418E-AAD4-DC1A839C24E0}" type="slidenum">
              <a:rPr lang="en-US" smtClean="0"/>
              <a:pPr/>
              <a:t>‹#›</a:t>
            </a:fld>
            <a:endParaRPr lang="en-US"/>
          </a:p>
        </p:txBody>
      </p:sp>
    </p:spTree>
    <p:extLst>
      <p:ext uri="{BB962C8B-B14F-4D97-AF65-F5344CB8AC3E}">
        <p14:creationId xmlns:p14="http://schemas.microsoft.com/office/powerpoint/2010/main" val="26009217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155104"/>
            <a:ext cx="9347200" cy="609600"/>
          </a:xfrm>
        </p:spPr>
        <p:txBody>
          <a:bodyPr>
            <a:normAutofit/>
          </a:bodyPr>
          <a:lstStyle>
            <a:lvl1pPr algn="l">
              <a:defRPr sz="3200"/>
            </a:lvl1pPr>
          </a:lstStyle>
          <a:p>
            <a:r>
              <a:rPr lang="en-US"/>
              <a:t>Click to edit Master title style</a:t>
            </a:r>
          </a:p>
        </p:txBody>
      </p:sp>
      <p:sp>
        <p:nvSpPr>
          <p:cNvPr id="7" name="Slide Number Placeholder 12"/>
          <p:cNvSpPr>
            <a:spLocks noGrp="1"/>
          </p:cNvSpPr>
          <p:nvPr>
            <p:ph type="sldNum" sz="quarter" idx="12"/>
          </p:nvPr>
        </p:nvSpPr>
        <p:spPr>
          <a:xfrm>
            <a:off x="11472597" y="6525344"/>
            <a:ext cx="589856" cy="228600"/>
          </a:xfrm>
        </p:spPr>
        <p:txBody>
          <a:bodyPr/>
          <a:lstStyle/>
          <a:p>
            <a:fld id="{DB585DB3-991F-418E-AAD4-DC1A839C24E0}" type="slidenum">
              <a:rPr lang="en-US" smtClean="0"/>
              <a:pPr/>
              <a:t>‹#›</a:t>
            </a:fld>
            <a:endParaRPr lang="en-US"/>
          </a:p>
        </p:txBody>
      </p:sp>
    </p:spTree>
    <p:extLst>
      <p:ext uri="{BB962C8B-B14F-4D97-AF65-F5344CB8AC3E}">
        <p14:creationId xmlns:p14="http://schemas.microsoft.com/office/powerpoint/2010/main" val="14553835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6" name="Slide Number Placeholder 12"/>
          <p:cNvSpPr>
            <a:spLocks noGrp="1"/>
          </p:cNvSpPr>
          <p:nvPr>
            <p:ph type="sldNum" sz="quarter" idx="12"/>
          </p:nvPr>
        </p:nvSpPr>
        <p:spPr>
          <a:xfrm>
            <a:off x="11472597" y="6525344"/>
            <a:ext cx="589856" cy="228600"/>
          </a:xfrm>
        </p:spPr>
        <p:txBody>
          <a:bodyPr/>
          <a:lstStyle/>
          <a:p>
            <a:fld id="{DB585DB3-991F-418E-AAD4-DC1A839C24E0}" type="slidenum">
              <a:rPr lang="en-US" smtClean="0"/>
              <a:pPr/>
              <a:t>‹#›</a:t>
            </a:fld>
            <a:endParaRPr lang="en-US"/>
          </a:p>
        </p:txBody>
      </p:sp>
    </p:spTree>
    <p:extLst>
      <p:ext uri="{BB962C8B-B14F-4D97-AF65-F5344CB8AC3E}">
        <p14:creationId xmlns:p14="http://schemas.microsoft.com/office/powerpoint/2010/main" val="20017252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9" name="Rectangle 98"/>
          <p:cNvSpPr/>
          <p:nvPr userDrawn="1"/>
        </p:nvSpPr>
        <p:spPr>
          <a:xfrm>
            <a:off x="10865949" y="846092"/>
            <a:ext cx="1016000" cy="1489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Placeholder 1"/>
          <p:cNvSpPr>
            <a:spLocks noGrp="1"/>
          </p:cNvSpPr>
          <p:nvPr>
            <p:ph type="title"/>
          </p:nvPr>
        </p:nvSpPr>
        <p:spPr>
          <a:xfrm>
            <a:off x="609600" y="155104"/>
            <a:ext cx="9347200" cy="6096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295402"/>
            <a:ext cx="10972800" cy="505932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4"/>
          </p:nvPr>
        </p:nvSpPr>
        <p:spPr>
          <a:xfrm>
            <a:off x="11376587" y="6523307"/>
            <a:ext cx="669851" cy="228600"/>
          </a:xfrm>
          <a:prstGeom prst="rect">
            <a:avLst/>
          </a:prstGeom>
        </p:spPr>
        <p:txBody>
          <a:bodyPr vert="horz" lIns="91440" tIns="45720" rIns="91440" bIns="45720" rtlCol="0" anchor="ctr"/>
          <a:lstStyle>
            <a:lvl1pPr algn="r">
              <a:defRPr sz="1200">
                <a:solidFill>
                  <a:schemeClr val="tx1">
                    <a:tint val="75000"/>
                  </a:schemeClr>
                </a:solidFill>
              </a:defRPr>
            </a:lvl1pPr>
          </a:lstStyle>
          <a:p>
            <a:fld id="{DB585DB3-991F-418E-AAD4-DC1A839C24E0}" type="slidenum">
              <a:rPr lang="en-US" smtClean="0"/>
              <a:pPr/>
              <a:t>‹#›</a:t>
            </a:fld>
            <a:endParaRPr lang="en-US"/>
          </a:p>
        </p:txBody>
      </p:sp>
      <p:pic>
        <p:nvPicPr>
          <p:cNvPr id="5" name="Picture 4"/>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10103341" y="0"/>
            <a:ext cx="1943097" cy="1295398"/>
          </a:xfrm>
          <a:prstGeom prst="rect">
            <a:avLst/>
          </a:prstGeom>
        </p:spPr>
      </p:pic>
      <p:cxnSp>
        <p:nvCxnSpPr>
          <p:cNvPr id="9" name="Straight Connector 8"/>
          <p:cNvCxnSpPr/>
          <p:nvPr userDrawn="1"/>
        </p:nvCxnSpPr>
        <p:spPr>
          <a:xfrm>
            <a:off x="719403" y="764704"/>
            <a:ext cx="9237397" cy="0"/>
          </a:xfrm>
          <a:prstGeom prst="line">
            <a:avLst/>
          </a:prstGeom>
          <a:ln w="19050">
            <a:solidFill>
              <a:srgbClr val="02294A"/>
            </a:solidFill>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B93D0CBD-63D8-4BD8-A57E-EB1B0B2AD327}"/>
              </a:ext>
            </a:extLst>
          </p:cNvPr>
          <p:cNvSpPr/>
          <p:nvPr userDrawn="1"/>
        </p:nvSpPr>
        <p:spPr>
          <a:xfrm>
            <a:off x="649458" y="6386844"/>
            <a:ext cx="108930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lumMod val="65000"/>
                  </a:prstClr>
                </a:solidFill>
                <a:effectLst/>
                <a:uLnTx/>
                <a:uFillTx/>
                <a:latin typeface="Calibri" panose="020F0502020204030204" pitchFamily="34" charset="0"/>
                <a:ea typeface="+mn-ea"/>
                <a:cs typeface="+mn-cs"/>
              </a:rPr>
              <a:t>© 2021 Advanced Remanufacturing and Technology Centre and Fraunhofer IPA </a:t>
            </a:r>
            <a:endParaRPr kumimoji="0" lang="en-SG" sz="1200" b="0" i="0" u="none" strike="noStrike" kern="1200" cap="none" spc="0" normalizeH="0" baseline="0" noProof="0" dirty="0">
              <a:ln>
                <a:noFill/>
              </a:ln>
              <a:solidFill>
                <a:prstClr val="white">
                  <a:lumMod val="65000"/>
                </a:prstClr>
              </a:solidFill>
              <a:effectLst/>
              <a:uLnTx/>
              <a:uFillTx/>
              <a:latin typeface="Calibri"/>
              <a:ea typeface="+mn-ea"/>
              <a:cs typeface="+mn-cs"/>
            </a:endParaRPr>
          </a:p>
        </p:txBody>
      </p:sp>
    </p:spTree>
    <p:extLst>
      <p:ext uri="{BB962C8B-B14F-4D97-AF65-F5344CB8AC3E}">
        <p14:creationId xmlns:p14="http://schemas.microsoft.com/office/powerpoint/2010/main" val="253046621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Lst>
  <p:hf hdr="0" dt="0"/>
  <p:txStyles>
    <p:titleStyle>
      <a:lvl1pPr algn="l" defTabSz="914400" rtl="0" eaLnBrk="1" latinLnBrk="0" hangingPunct="1">
        <a:spcBef>
          <a:spcPct val="0"/>
        </a:spcBef>
        <a:buNone/>
        <a:defRPr sz="3200" b="1" kern="1200">
          <a:solidFill>
            <a:schemeClr val="tx2"/>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2"/>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2"/>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2"/>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2"/>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hyperlink" Target="https://github.com/ros2/ros2cli/tree/foxy/ros2doctor" TargetMode="Externa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hyperlink" Target="https://docs.ros.org/en/foxy/index.html" TargetMode="Externa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hyperlink" Target="https://answers.ros.org/questions/" TargetMode="Externa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hyperlink" Target="http://wiki.ros.org/Documentation" TargetMode="External"/><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ros-planning/navigation2/blob/main/navigation2/"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hyperlink" Target="https://colcon.readthedocs.io/en/released/user/quick-start.html" TargetMode="Externa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11.png"/><Relationship Id="rId4" Type="http://schemas.microsoft.com/office/2007/relationships/hdphoto" Target="../media/hdphoto1.wdp"/></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4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9.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30.png"/><Relationship Id="rId7" Type="http://schemas.openxmlformats.org/officeDocument/2006/relationships/image" Target="../media/image33.png"/><Relationship Id="rId2" Type="http://schemas.openxmlformats.org/officeDocument/2006/relationships/notesSlide" Target="../notesSlides/notesSlide55.xml"/><Relationship Id="rId1" Type="http://schemas.openxmlformats.org/officeDocument/2006/relationships/slideLayout" Target="../slideLayouts/slideLayout2.xml"/><Relationship Id="rId6" Type="http://schemas.openxmlformats.org/officeDocument/2006/relationships/image" Target="../media/image32.png"/><Relationship Id="rId5" Type="http://schemas.microsoft.com/office/2007/relationships/hdphoto" Target="../media/hdphoto2.wdp"/><Relationship Id="rId4" Type="http://schemas.openxmlformats.org/officeDocument/2006/relationships/image" Target="../media/image31.png"/></Relationships>
</file>

<file path=ppt/slides/_rels/slide72.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30.png"/><Relationship Id="rId7" Type="http://schemas.openxmlformats.org/officeDocument/2006/relationships/image" Target="../media/image33.png"/><Relationship Id="rId2" Type="http://schemas.openxmlformats.org/officeDocument/2006/relationships/notesSlide" Target="../notesSlides/notesSlide56.xml"/><Relationship Id="rId1" Type="http://schemas.openxmlformats.org/officeDocument/2006/relationships/slideLayout" Target="../slideLayouts/slideLayout2.xml"/><Relationship Id="rId6" Type="http://schemas.openxmlformats.org/officeDocument/2006/relationships/image" Target="../media/image32.png"/><Relationship Id="rId5" Type="http://schemas.microsoft.com/office/2007/relationships/hdphoto" Target="../media/hdphoto2.wdp"/><Relationship Id="rId4" Type="http://schemas.openxmlformats.org/officeDocument/2006/relationships/image" Target="../media/image31.png"/></Relationships>
</file>

<file path=ppt/slides/_rels/slide7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hyperlink" Target="https://roboticsbackend.com/rclpy-params-tutorial-get-set-ros2-params-with-python/" TargetMode="External"/><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66.xml"/><Relationship Id="rId1" Type="http://schemas.openxmlformats.org/officeDocument/2006/relationships/slideLayout" Target="../slideLayouts/slideLayout2.xml"/><Relationship Id="rId6" Type="http://schemas.microsoft.com/office/2007/relationships/hdphoto" Target="../media/hdphoto4.wdp"/><Relationship Id="rId5" Type="http://schemas.openxmlformats.org/officeDocument/2006/relationships/image" Target="../media/image43.png"/><Relationship Id="rId4" Type="http://schemas.openxmlformats.org/officeDocument/2006/relationships/image" Target="../media/image42.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hyperlink" Target="https://roboticsbackend.com/rclpy-params-tutorial-get-set-ros2-params-with-python/" TargetMode="External"/><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hyperlink" Target="https://github.com/ros2/ros1_bridge"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343472" y="3939133"/>
            <a:ext cx="9982812" cy="1362075"/>
          </a:xfrm>
        </p:spPr>
        <p:txBody>
          <a:bodyPr>
            <a:normAutofit/>
          </a:bodyPr>
          <a:lstStyle/>
          <a:p>
            <a:r>
              <a:rPr lang="en-US"/>
              <a:t>ROS2 Basic Training</a:t>
            </a:r>
            <a:endParaRPr lang="en-SG"/>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A03AF2-F585-4479-8A3F-D36D104B4D5E}" type="slidenum">
              <a:rPr kumimoji="0" lang="en-SG"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SG"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647088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a:t>ROS2 – Unified API</a:t>
            </a:r>
            <a:endParaRPr lang="en-SG"/>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A03AF2-F585-4479-8A3F-D36D104B4D5E}" type="slidenum">
              <a:rPr kumimoji="0" lang="en-SG"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SG"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14" name="TextBox 13">
            <a:extLst>
              <a:ext uri="{FF2B5EF4-FFF2-40B4-BE49-F238E27FC236}">
                <a16:creationId xmlns:a16="http://schemas.microsoft.com/office/drawing/2014/main" id="{1E12F9A3-EDA2-40D6-BBB1-7A3445D07DB7}"/>
              </a:ext>
            </a:extLst>
          </p:cNvPr>
          <p:cNvSpPr txBox="1"/>
          <p:nvPr/>
        </p:nvSpPr>
        <p:spPr>
          <a:xfrm>
            <a:off x="6659075" y="3085556"/>
            <a:ext cx="4602170" cy="830997"/>
          </a:xfrm>
          <a:prstGeom prst="rect">
            <a:avLst/>
          </a:prstGeom>
          <a:noFill/>
        </p:spPr>
        <p:txBody>
          <a:bodyPr wrap="square" rtlCol="0">
            <a:spAutoFit/>
          </a:bodyPr>
          <a:lstStyle/>
          <a:p>
            <a:pPr marL="342900" indent="-342900">
              <a:buFont typeface="Arial" panose="020B0604020202020204" pitchFamily="34" charset="0"/>
              <a:buChar char="•"/>
            </a:pPr>
            <a:r>
              <a:rPr lang="en-US" sz="2400">
                <a:solidFill>
                  <a:schemeClr val="tx2">
                    <a:lumMod val="75000"/>
                  </a:schemeClr>
                </a:solidFill>
              </a:rPr>
              <a:t>APIs Developed independently</a:t>
            </a:r>
          </a:p>
          <a:p>
            <a:pPr marL="342900" indent="-342900">
              <a:buFont typeface="Arial" panose="020B0604020202020204" pitchFamily="34" charset="0"/>
              <a:buChar char="•"/>
            </a:pPr>
            <a:r>
              <a:rPr lang="en-US" sz="2400">
                <a:solidFill>
                  <a:schemeClr val="tx2">
                    <a:lumMod val="75000"/>
                  </a:schemeClr>
                </a:solidFill>
              </a:rPr>
              <a:t>Different features in each library</a:t>
            </a:r>
          </a:p>
        </p:txBody>
      </p:sp>
      <p:sp>
        <p:nvSpPr>
          <p:cNvPr id="17" name="Rectangle 16">
            <a:extLst>
              <a:ext uri="{FF2B5EF4-FFF2-40B4-BE49-F238E27FC236}">
                <a16:creationId xmlns:a16="http://schemas.microsoft.com/office/drawing/2014/main" id="{13F7D793-275C-4E30-BD2C-7E377E68F72B}"/>
              </a:ext>
            </a:extLst>
          </p:cNvPr>
          <p:cNvSpPr/>
          <p:nvPr/>
        </p:nvSpPr>
        <p:spPr>
          <a:xfrm>
            <a:off x="1260367" y="3222425"/>
            <a:ext cx="1971475" cy="6096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err="1"/>
              <a:t>roscpp</a:t>
            </a:r>
            <a:r>
              <a:rPr lang="en-US" sz="2400"/>
              <a:t> (C++)</a:t>
            </a:r>
            <a:endParaRPr lang="en-SG" sz="2400"/>
          </a:p>
        </p:txBody>
      </p:sp>
      <p:sp>
        <p:nvSpPr>
          <p:cNvPr id="18" name="Rectangle 17">
            <a:extLst>
              <a:ext uri="{FF2B5EF4-FFF2-40B4-BE49-F238E27FC236}">
                <a16:creationId xmlns:a16="http://schemas.microsoft.com/office/drawing/2014/main" id="{D6DC802A-7DE9-4D32-AA1A-97C906DFF70D}"/>
              </a:ext>
            </a:extLst>
          </p:cNvPr>
          <p:cNvSpPr/>
          <p:nvPr/>
        </p:nvSpPr>
        <p:spPr>
          <a:xfrm>
            <a:off x="3717357" y="3222424"/>
            <a:ext cx="2378643" cy="6096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err="1"/>
              <a:t>rospy</a:t>
            </a:r>
            <a:r>
              <a:rPr lang="en-US" sz="2400"/>
              <a:t> (Python)</a:t>
            </a:r>
            <a:endParaRPr lang="en-SG" sz="2400"/>
          </a:p>
        </p:txBody>
      </p:sp>
      <p:sp>
        <p:nvSpPr>
          <p:cNvPr id="23" name="TextBox 22">
            <a:extLst>
              <a:ext uri="{FF2B5EF4-FFF2-40B4-BE49-F238E27FC236}">
                <a16:creationId xmlns:a16="http://schemas.microsoft.com/office/drawing/2014/main" id="{254AC1BC-5D2C-4B88-BCAC-D47EA78AB610}"/>
              </a:ext>
            </a:extLst>
          </p:cNvPr>
          <p:cNvSpPr txBox="1"/>
          <p:nvPr/>
        </p:nvSpPr>
        <p:spPr>
          <a:xfrm>
            <a:off x="590558" y="1023603"/>
            <a:ext cx="3639907" cy="584775"/>
          </a:xfrm>
          <a:prstGeom prst="rect">
            <a:avLst/>
          </a:prstGeom>
          <a:noFill/>
        </p:spPr>
        <p:txBody>
          <a:bodyPr wrap="none" rtlCol="0">
            <a:spAutoFit/>
          </a:bodyPr>
          <a:lstStyle/>
          <a:p>
            <a:r>
              <a:rPr lang="en-US" sz="3200" b="1"/>
              <a:t>ROS1 Client libraries</a:t>
            </a:r>
            <a:endParaRPr lang="en-SG" sz="3200" b="1"/>
          </a:p>
        </p:txBody>
      </p:sp>
    </p:spTree>
    <p:extLst>
      <p:ext uri="{BB962C8B-B14F-4D97-AF65-F5344CB8AC3E}">
        <p14:creationId xmlns:p14="http://schemas.microsoft.com/office/powerpoint/2010/main" val="420740830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7381B-B882-45C4-A387-89D7DD2BEE98}"/>
              </a:ext>
            </a:extLst>
          </p:cNvPr>
          <p:cNvSpPr>
            <a:spLocks noGrp="1"/>
          </p:cNvSpPr>
          <p:nvPr>
            <p:ph type="title"/>
          </p:nvPr>
        </p:nvSpPr>
        <p:spPr/>
        <p:txBody>
          <a:bodyPr/>
          <a:lstStyle/>
          <a:p>
            <a:r>
              <a:rPr lang="en-US"/>
              <a:t>ros2doctor</a:t>
            </a:r>
            <a:endParaRPr lang="en-SG"/>
          </a:p>
        </p:txBody>
      </p:sp>
      <p:sp>
        <p:nvSpPr>
          <p:cNvPr id="4" name="Slide Number Placeholder 3">
            <a:extLst>
              <a:ext uri="{FF2B5EF4-FFF2-40B4-BE49-F238E27FC236}">
                <a16:creationId xmlns:a16="http://schemas.microsoft.com/office/drawing/2014/main" id="{1393D938-6EDD-45C5-B0C7-AE4AE5C198F0}"/>
              </a:ext>
            </a:extLst>
          </p:cNvPr>
          <p:cNvSpPr>
            <a:spLocks noGrp="1"/>
          </p:cNvSpPr>
          <p:nvPr>
            <p:ph type="sldNum" sz="quarter" idx="12"/>
          </p:nvPr>
        </p:nvSpPr>
        <p:spPr/>
        <p:txBody>
          <a:bodyPr/>
          <a:lstStyle/>
          <a:p>
            <a:fld id="{DB585DB3-991F-418E-AAD4-DC1A839C24E0}" type="slidenum">
              <a:rPr lang="en-US" smtClean="0"/>
              <a:pPr/>
              <a:t>100</a:t>
            </a:fld>
            <a:endParaRPr lang="en-US"/>
          </a:p>
        </p:txBody>
      </p:sp>
      <p:sp>
        <p:nvSpPr>
          <p:cNvPr id="5" name="object 9">
            <a:extLst>
              <a:ext uri="{FF2B5EF4-FFF2-40B4-BE49-F238E27FC236}">
                <a16:creationId xmlns:a16="http://schemas.microsoft.com/office/drawing/2014/main" id="{A0DAD7C1-1C39-42DE-B743-A31CD6B49748}"/>
              </a:ext>
            </a:extLst>
          </p:cNvPr>
          <p:cNvSpPr txBox="1"/>
          <p:nvPr/>
        </p:nvSpPr>
        <p:spPr>
          <a:xfrm>
            <a:off x="328595" y="1479299"/>
            <a:ext cx="9526604" cy="935513"/>
          </a:xfrm>
          <a:prstGeom prst="rect">
            <a:avLst/>
          </a:prstGeom>
        </p:spPr>
        <p:txBody>
          <a:bodyPr vert="horz" wrap="square" lIns="0" tIns="12065" rIns="0" bIns="0" rtlCol="0">
            <a:spAutoFit/>
          </a:bodyPr>
          <a:lstStyle/>
          <a:p>
            <a:pPr marL="736600" marR="234315" indent="-342900">
              <a:lnSpc>
                <a:spcPct val="100000"/>
              </a:lnSpc>
              <a:buFont typeface="Arial" panose="020B0604020202020204" pitchFamily="34" charset="0"/>
              <a:buChar char="•"/>
            </a:pPr>
            <a:r>
              <a:rPr lang="en-US" sz="2000" b="0">
                <a:latin typeface="+mj-lt"/>
                <a:cs typeface="Bookman Old Style"/>
              </a:rPr>
              <a:t>Identify</a:t>
            </a:r>
            <a:r>
              <a:rPr lang="en-US" sz="2000" b="0" spc="-130">
                <a:latin typeface="+mj-lt"/>
                <a:cs typeface="Bookman Old Style"/>
              </a:rPr>
              <a:t> </a:t>
            </a:r>
            <a:r>
              <a:rPr lang="en-US" sz="2000" b="0" spc="-55">
                <a:latin typeface="+mj-lt"/>
                <a:cs typeface="Bookman Old Style"/>
              </a:rPr>
              <a:t>issues</a:t>
            </a:r>
            <a:r>
              <a:rPr lang="en-US" sz="2000" b="0" spc="-105">
                <a:latin typeface="+mj-lt"/>
                <a:cs typeface="Bookman Old Style"/>
              </a:rPr>
              <a:t> </a:t>
            </a:r>
            <a:r>
              <a:rPr lang="en-US" sz="2000" b="0" spc="-15">
                <a:latin typeface="+mj-lt"/>
                <a:cs typeface="Bookman Old Style"/>
              </a:rPr>
              <a:t>in</a:t>
            </a:r>
            <a:r>
              <a:rPr lang="en-US" sz="2000" b="0" spc="-100">
                <a:latin typeface="+mj-lt"/>
                <a:cs typeface="Bookman Old Style"/>
              </a:rPr>
              <a:t> </a:t>
            </a:r>
            <a:r>
              <a:rPr lang="en-US" sz="2000" b="0" spc="-15">
                <a:latin typeface="+mj-lt"/>
                <a:cs typeface="Bookman Old Style"/>
              </a:rPr>
              <a:t>the</a:t>
            </a:r>
            <a:r>
              <a:rPr lang="en-US" sz="2000" b="0" spc="-80">
                <a:latin typeface="+mj-lt"/>
                <a:cs typeface="Bookman Old Style"/>
              </a:rPr>
              <a:t> </a:t>
            </a:r>
            <a:r>
              <a:rPr lang="en-US" sz="2000" b="0" spc="-35">
                <a:latin typeface="+mj-lt"/>
                <a:cs typeface="Bookman Old Style"/>
              </a:rPr>
              <a:t>system</a:t>
            </a:r>
            <a:r>
              <a:rPr lang="en-US" sz="2000" b="0" spc="-95">
                <a:latin typeface="+mj-lt"/>
                <a:cs typeface="Bookman Old Style"/>
              </a:rPr>
              <a:t> </a:t>
            </a:r>
          </a:p>
          <a:p>
            <a:pPr marL="736600" marR="234315" indent="-342900">
              <a:lnSpc>
                <a:spcPct val="100000"/>
              </a:lnSpc>
              <a:buFont typeface="Arial" panose="020B0604020202020204" pitchFamily="34" charset="0"/>
              <a:buChar char="•"/>
            </a:pPr>
            <a:r>
              <a:rPr lang="en-US" sz="2000" b="0" spc="-20" err="1">
                <a:latin typeface="+mj-lt"/>
                <a:cs typeface="Bookman Old Style"/>
              </a:rPr>
              <a:t>Analyse</a:t>
            </a:r>
            <a:r>
              <a:rPr lang="en-US" sz="2000" b="0" spc="-20">
                <a:latin typeface="+mj-lt"/>
                <a:cs typeface="Bookman Old Style"/>
              </a:rPr>
              <a:t> </a:t>
            </a:r>
            <a:r>
              <a:rPr lang="en-US" sz="2000" b="0" spc="-114">
                <a:latin typeface="+mj-lt"/>
                <a:cs typeface="Bookman Old Style"/>
              </a:rPr>
              <a:t>ROS2 </a:t>
            </a:r>
            <a:r>
              <a:rPr lang="en-US" sz="2000" b="0" spc="-25">
                <a:latin typeface="+mj-lt"/>
                <a:cs typeface="Bookman Old Style"/>
              </a:rPr>
              <a:t>installation </a:t>
            </a:r>
            <a:r>
              <a:rPr lang="en-US" sz="2000" b="0" spc="-75">
                <a:latin typeface="+mj-lt"/>
                <a:cs typeface="Bookman Old Style"/>
              </a:rPr>
              <a:t>as </a:t>
            </a:r>
            <a:r>
              <a:rPr lang="en-US" sz="2000" b="0" spc="35">
                <a:latin typeface="+mj-lt"/>
                <a:cs typeface="Bookman Old Style"/>
              </a:rPr>
              <a:t>well </a:t>
            </a:r>
            <a:r>
              <a:rPr lang="en-US" sz="2000" b="0" spc="-75">
                <a:latin typeface="+mj-lt"/>
                <a:cs typeface="Bookman Old Style"/>
              </a:rPr>
              <a:t>as </a:t>
            </a:r>
            <a:r>
              <a:rPr lang="en-US" sz="2000" b="0" spc="-15">
                <a:latin typeface="+mj-lt"/>
                <a:cs typeface="Bookman Old Style"/>
              </a:rPr>
              <a:t>running </a:t>
            </a:r>
            <a:r>
              <a:rPr lang="en-US" sz="2000" b="0" spc="-55">
                <a:latin typeface="+mj-lt"/>
                <a:cs typeface="Bookman Old Style"/>
              </a:rPr>
              <a:t>systems, </a:t>
            </a:r>
            <a:r>
              <a:rPr lang="en-US" sz="2000" b="0" spc="10">
                <a:latin typeface="+mj-lt"/>
                <a:cs typeface="Bookman Old Style"/>
              </a:rPr>
              <a:t>show </a:t>
            </a:r>
            <a:r>
              <a:rPr lang="en-US" sz="2000" b="0" spc="-10">
                <a:latin typeface="+mj-lt"/>
                <a:cs typeface="Bookman Old Style"/>
              </a:rPr>
              <a:t>reports</a:t>
            </a:r>
          </a:p>
          <a:p>
            <a:pPr marL="736600" marR="234315" indent="-342900">
              <a:lnSpc>
                <a:spcPct val="100000"/>
              </a:lnSpc>
              <a:buFont typeface="Arial" panose="020B0604020202020204" pitchFamily="34" charset="0"/>
              <a:buChar char="•"/>
            </a:pPr>
            <a:r>
              <a:rPr lang="en-US" sz="2000" spc="-10">
                <a:latin typeface="+mj-lt"/>
                <a:cs typeface="Bookman Old Style"/>
              </a:rPr>
              <a:t>Look for potential issues in a running ROS2 System</a:t>
            </a:r>
            <a:r>
              <a:rPr lang="en-US" sz="2000" b="0" spc="-10">
                <a:latin typeface="+mj-lt"/>
                <a:cs typeface="Bookman Old Style"/>
              </a:rPr>
              <a:t> </a:t>
            </a:r>
            <a:endParaRPr lang="en-US" sz="2000" spc="-5">
              <a:latin typeface="+mj-lt"/>
              <a:cs typeface="Bookman Old Style"/>
            </a:endParaRPr>
          </a:p>
        </p:txBody>
      </p:sp>
      <p:sp>
        <p:nvSpPr>
          <p:cNvPr id="6" name="Rectangle 5">
            <a:extLst>
              <a:ext uri="{FF2B5EF4-FFF2-40B4-BE49-F238E27FC236}">
                <a16:creationId xmlns:a16="http://schemas.microsoft.com/office/drawing/2014/main" id="{F282B729-A59D-40C2-A1CC-167B338ABFB3}"/>
              </a:ext>
            </a:extLst>
          </p:cNvPr>
          <p:cNvSpPr/>
          <p:nvPr/>
        </p:nvSpPr>
        <p:spPr>
          <a:xfrm>
            <a:off x="746088" y="3129653"/>
            <a:ext cx="1521570" cy="369332"/>
          </a:xfrm>
          <a:prstGeom prst="rect">
            <a:avLst/>
          </a:prstGeom>
          <a:solidFill>
            <a:schemeClr val="tx1"/>
          </a:solidFill>
        </p:spPr>
        <p:txBody>
          <a:bodyPr wrap="none">
            <a:spAutoFit/>
          </a:bodyPr>
          <a:lstStyle/>
          <a:p>
            <a:r>
              <a:rPr lang="en-US">
                <a:solidFill>
                  <a:schemeClr val="bg1"/>
                </a:solidFill>
                <a:latin typeface="SimSun" panose="02010600030101010101" pitchFamily="2" charset="-122"/>
                <a:ea typeface="SimSun" panose="02010600030101010101" pitchFamily="2" charset="-122"/>
                <a:cs typeface="SimSun"/>
              </a:rPr>
              <a:t>ros2 doctor</a:t>
            </a:r>
            <a:r>
              <a:rPr lang="en-US" spc="-375">
                <a:solidFill>
                  <a:schemeClr val="bg1"/>
                </a:solidFill>
                <a:latin typeface="SimSun" panose="02010600030101010101" pitchFamily="2" charset="-122"/>
                <a:ea typeface="SimSun" panose="02010600030101010101" pitchFamily="2" charset="-122"/>
                <a:cs typeface="SimSun"/>
              </a:rPr>
              <a:t> </a:t>
            </a:r>
            <a:endParaRPr lang="en-SG">
              <a:solidFill>
                <a:schemeClr val="bg1"/>
              </a:solidFill>
              <a:latin typeface="SimSun" panose="02010600030101010101" pitchFamily="2" charset="-122"/>
              <a:ea typeface="SimSun" panose="02010600030101010101" pitchFamily="2" charset="-122"/>
            </a:endParaRPr>
          </a:p>
        </p:txBody>
      </p:sp>
      <p:sp>
        <p:nvSpPr>
          <p:cNvPr id="7" name="Rectangle 6">
            <a:extLst>
              <a:ext uri="{FF2B5EF4-FFF2-40B4-BE49-F238E27FC236}">
                <a16:creationId xmlns:a16="http://schemas.microsoft.com/office/drawing/2014/main" id="{43DFBA4B-2094-4488-9328-1F45DCC4BF10}"/>
              </a:ext>
            </a:extLst>
          </p:cNvPr>
          <p:cNvSpPr/>
          <p:nvPr/>
        </p:nvSpPr>
        <p:spPr>
          <a:xfrm>
            <a:off x="2543429" y="3129900"/>
            <a:ext cx="8302172" cy="369332"/>
          </a:xfrm>
          <a:prstGeom prst="rect">
            <a:avLst/>
          </a:prstGeom>
        </p:spPr>
        <p:txBody>
          <a:bodyPr wrap="square">
            <a:spAutoFit/>
          </a:bodyPr>
          <a:lstStyle/>
          <a:p>
            <a:r>
              <a:rPr lang="en-US">
                <a:solidFill>
                  <a:srgbClr val="404040"/>
                </a:solidFill>
                <a:latin typeface="Lato"/>
              </a:rPr>
              <a:t>Conduct checks over all your setup modules and return warnings and errors.</a:t>
            </a:r>
            <a:endParaRPr lang="en-SG"/>
          </a:p>
        </p:txBody>
      </p:sp>
      <p:sp>
        <p:nvSpPr>
          <p:cNvPr id="10" name="Rectangle 9">
            <a:extLst>
              <a:ext uri="{FF2B5EF4-FFF2-40B4-BE49-F238E27FC236}">
                <a16:creationId xmlns:a16="http://schemas.microsoft.com/office/drawing/2014/main" id="{D7EFD1D0-FCF3-45AB-A779-EAC00C1C2D7E}"/>
              </a:ext>
            </a:extLst>
          </p:cNvPr>
          <p:cNvSpPr/>
          <p:nvPr/>
        </p:nvSpPr>
        <p:spPr>
          <a:xfrm>
            <a:off x="746088" y="3987004"/>
            <a:ext cx="2492990" cy="369332"/>
          </a:xfrm>
          <a:prstGeom prst="rect">
            <a:avLst/>
          </a:prstGeom>
          <a:solidFill>
            <a:schemeClr val="tx1"/>
          </a:solidFill>
        </p:spPr>
        <p:txBody>
          <a:bodyPr wrap="none">
            <a:spAutoFit/>
          </a:bodyPr>
          <a:lstStyle/>
          <a:p>
            <a:r>
              <a:rPr lang="en-SG">
                <a:solidFill>
                  <a:schemeClr val="bg1"/>
                </a:solidFill>
                <a:latin typeface="SimSun" panose="02010600030101010101" pitchFamily="2" charset="-122"/>
                <a:ea typeface="SimSun" panose="02010600030101010101" pitchFamily="2" charset="-122"/>
              </a:rPr>
              <a:t>ros2 doctor --report</a:t>
            </a:r>
          </a:p>
        </p:txBody>
      </p:sp>
      <p:sp>
        <p:nvSpPr>
          <p:cNvPr id="12" name="TextBox 11">
            <a:extLst>
              <a:ext uri="{FF2B5EF4-FFF2-40B4-BE49-F238E27FC236}">
                <a16:creationId xmlns:a16="http://schemas.microsoft.com/office/drawing/2014/main" id="{D3DC6E50-8776-461C-BB6C-33D0B740CA3A}"/>
              </a:ext>
            </a:extLst>
          </p:cNvPr>
          <p:cNvSpPr txBox="1"/>
          <p:nvPr/>
        </p:nvSpPr>
        <p:spPr>
          <a:xfrm>
            <a:off x="3484015" y="3996299"/>
            <a:ext cx="3830600" cy="369332"/>
          </a:xfrm>
          <a:prstGeom prst="rect">
            <a:avLst/>
          </a:prstGeom>
          <a:noFill/>
        </p:spPr>
        <p:txBody>
          <a:bodyPr wrap="none" rtlCol="0">
            <a:spAutoFit/>
          </a:bodyPr>
          <a:lstStyle/>
          <a:p>
            <a:r>
              <a:rPr lang="en-US"/>
              <a:t>Full Technical report of the installation</a:t>
            </a:r>
            <a:endParaRPr lang="en-SG"/>
          </a:p>
        </p:txBody>
      </p:sp>
      <p:sp>
        <p:nvSpPr>
          <p:cNvPr id="13" name="Rectangle 12">
            <a:extLst>
              <a:ext uri="{FF2B5EF4-FFF2-40B4-BE49-F238E27FC236}">
                <a16:creationId xmlns:a16="http://schemas.microsoft.com/office/drawing/2014/main" id="{5969A5D1-241C-42FA-88CC-99CF6D65CFB5}"/>
              </a:ext>
            </a:extLst>
          </p:cNvPr>
          <p:cNvSpPr/>
          <p:nvPr/>
        </p:nvSpPr>
        <p:spPr>
          <a:xfrm>
            <a:off x="609600" y="5679515"/>
            <a:ext cx="5277663" cy="369332"/>
          </a:xfrm>
          <a:prstGeom prst="rect">
            <a:avLst/>
          </a:prstGeom>
        </p:spPr>
        <p:txBody>
          <a:bodyPr wrap="none">
            <a:spAutoFit/>
          </a:bodyPr>
          <a:lstStyle/>
          <a:p>
            <a:r>
              <a:rPr lang="en-SG">
                <a:hlinkClick r:id="rId2"/>
              </a:rPr>
              <a:t>https://github.com/ros2/ros2cli/tree/foxy/ros2doctor</a:t>
            </a:r>
            <a:r>
              <a:rPr lang="en-SG"/>
              <a:t> </a:t>
            </a:r>
          </a:p>
        </p:txBody>
      </p:sp>
    </p:spTree>
    <p:extLst>
      <p:ext uri="{BB962C8B-B14F-4D97-AF65-F5344CB8AC3E}">
        <p14:creationId xmlns:p14="http://schemas.microsoft.com/office/powerpoint/2010/main" val="91922593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343472" y="3939133"/>
            <a:ext cx="9982812" cy="1362075"/>
          </a:xfrm>
        </p:spPr>
        <p:txBody>
          <a:bodyPr>
            <a:normAutofit/>
          </a:bodyPr>
          <a:lstStyle/>
          <a:p>
            <a:r>
              <a:rPr lang="en-US"/>
              <a:t>Further resources</a:t>
            </a:r>
            <a:endParaRPr lang="en-SG"/>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A03AF2-F585-4479-8A3F-D36D104B4D5E}" type="slidenum">
              <a:rPr kumimoji="0" lang="en-SG"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a:t>
            </a:fld>
            <a:endParaRPr kumimoji="0" lang="en-SG"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22968805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F00892-8548-493B-A9C2-19D73EDB24CD}"/>
              </a:ext>
            </a:extLst>
          </p:cNvPr>
          <p:cNvSpPr>
            <a:spLocks noGrp="1"/>
          </p:cNvSpPr>
          <p:nvPr>
            <p:ph type="title"/>
          </p:nvPr>
        </p:nvSpPr>
        <p:spPr/>
        <p:txBody>
          <a:bodyPr/>
          <a:lstStyle/>
          <a:p>
            <a:r>
              <a:rPr lang="en-US" dirty="0"/>
              <a:t>ROS2 Documentation</a:t>
            </a:r>
            <a:endParaRPr lang="en-SG" dirty="0"/>
          </a:p>
        </p:txBody>
      </p:sp>
      <p:sp>
        <p:nvSpPr>
          <p:cNvPr id="4" name="Slide Number Placeholder 3">
            <a:extLst>
              <a:ext uri="{FF2B5EF4-FFF2-40B4-BE49-F238E27FC236}">
                <a16:creationId xmlns:a16="http://schemas.microsoft.com/office/drawing/2014/main" id="{11D0E20F-B975-474B-8D34-EBCA0D9B584C}"/>
              </a:ext>
            </a:extLst>
          </p:cNvPr>
          <p:cNvSpPr>
            <a:spLocks noGrp="1"/>
          </p:cNvSpPr>
          <p:nvPr>
            <p:ph type="sldNum" sz="quarter" idx="12"/>
          </p:nvPr>
        </p:nvSpPr>
        <p:spPr/>
        <p:txBody>
          <a:bodyPr/>
          <a:lstStyle/>
          <a:p>
            <a:fld id="{DB585DB3-991F-418E-AAD4-DC1A839C24E0}" type="slidenum">
              <a:rPr lang="en-US" smtClean="0"/>
              <a:pPr/>
              <a:t>102</a:t>
            </a:fld>
            <a:endParaRPr lang="en-US"/>
          </a:p>
        </p:txBody>
      </p:sp>
      <p:sp>
        <p:nvSpPr>
          <p:cNvPr id="5" name="Rectangle 4">
            <a:extLst>
              <a:ext uri="{FF2B5EF4-FFF2-40B4-BE49-F238E27FC236}">
                <a16:creationId xmlns:a16="http://schemas.microsoft.com/office/drawing/2014/main" id="{89D30139-9578-49F8-BEF6-EF1215CA722F}"/>
              </a:ext>
            </a:extLst>
          </p:cNvPr>
          <p:cNvSpPr/>
          <p:nvPr/>
        </p:nvSpPr>
        <p:spPr>
          <a:xfrm>
            <a:off x="609600" y="962772"/>
            <a:ext cx="3999556" cy="369332"/>
          </a:xfrm>
          <a:prstGeom prst="rect">
            <a:avLst/>
          </a:prstGeom>
        </p:spPr>
        <p:txBody>
          <a:bodyPr wrap="none">
            <a:spAutoFit/>
          </a:bodyPr>
          <a:lstStyle/>
          <a:p>
            <a:r>
              <a:rPr lang="en-SG" dirty="0">
                <a:hlinkClick r:id="rId2"/>
              </a:rPr>
              <a:t>https://docs.ros.org/en/foxy/index.html</a:t>
            </a:r>
            <a:r>
              <a:rPr lang="en-SG" dirty="0"/>
              <a:t> </a:t>
            </a:r>
          </a:p>
        </p:txBody>
      </p:sp>
      <p:sp>
        <p:nvSpPr>
          <p:cNvPr id="6" name="Content Placeholder 2">
            <a:extLst>
              <a:ext uri="{FF2B5EF4-FFF2-40B4-BE49-F238E27FC236}">
                <a16:creationId xmlns:a16="http://schemas.microsoft.com/office/drawing/2014/main" id="{1BC17BC2-39A7-47A2-B217-9A803D70020A}"/>
              </a:ext>
            </a:extLst>
          </p:cNvPr>
          <p:cNvSpPr txBox="1">
            <a:spLocks/>
          </p:cNvSpPr>
          <p:nvPr/>
        </p:nvSpPr>
        <p:spPr>
          <a:xfrm>
            <a:off x="609600" y="2638908"/>
            <a:ext cx="5027720" cy="1580183"/>
          </a:xfrm>
          <a:prstGeom prst="rect">
            <a:avLst/>
          </a:prstGeom>
        </p:spPr>
        <p:txBody>
          <a:bodyPr vert="horz" lIns="91440" tIns="45720" rIns="91440" bIns="45720" rtlCol="0" anchor="t">
            <a:normAutofit fontScale="92500" lnSpcReduction="20000"/>
          </a:bodyPr>
          <a:lstStyle>
            <a:lvl1pPr marL="342900" indent="-342900" algn="l" defTabSz="914400" rtl="0" eaLnBrk="1" latinLnBrk="0" hangingPunct="1">
              <a:spcBef>
                <a:spcPct val="20000"/>
              </a:spcBef>
              <a:buFont typeface="Arial" pitchFamily="34" charset="0"/>
              <a:buChar char="•"/>
              <a:defRPr sz="2400" kern="1200">
                <a:solidFill>
                  <a:schemeClr val="tx2"/>
                </a:solidFill>
                <a:latin typeface="+mn-lt"/>
                <a:ea typeface="+mn-ea"/>
                <a:cs typeface="+mn-cs"/>
              </a:defRPr>
            </a:lvl1pPr>
            <a:lvl2pPr marL="742950" indent="-285750" algn="l" defTabSz="914400" rtl="0" eaLnBrk="1" latinLnBrk="0" hangingPunct="1">
              <a:spcBef>
                <a:spcPct val="20000"/>
              </a:spcBef>
              <a:buFont typeface="Arial" pitchFamily="34" charset="0"/>
              <a:buChar char="–"/>
              <a:defRPr sz="2000" kern="1200">
                <a:solidFill>
                  <a:schemeClr val="tx2"/>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2"/>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2"/>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ea typeface="+mn-lt"/>
                <a:cs typeface="+mn-lt"/>
              </a:rPr>
              <a:t>Provides more detailed elaboration of ROS2 concepts</a:t>
            </a:r>
          </a:p>
          <a:p>
            <a:r>
              <a:rPr lang="en-US" dirty="0">
                <a:ea typeface="+mn-lt"/>
                <a:cs typeface="+mn-lt"/>
              </a:rPr>
              <a:t>Provides more tutorials to apply more complex concepts learnt (Node composition, Servers, Actions)</a:t>
            </a:r>
          </a:p>
          <a:p>
            <a:endParaRPr lang="en-US" dirty="0"/>
          </a:p>
        </p:txBody>
      </p:sp>
      <p:pic>
        <p:nvPicPr>
          <p:cNvPr id="7" name="Picture 6">
            <a:extLst>
              <a:ext uri="{FF2B5EF4-FFF2-40B4-BE49-F238E27FC236}">
                <a16:creationId xmlns:a16="http://schemas.microsoft.com/office/drawing/2014/main" id="{279755AF-0C66-4937-81EE-7212CAD448A5}"/>
              </a:ext>
            </a:extLst>
          </p:cNvPr>
          <p:cNvPicPr>
            <a:picLocks noChangeAspect="1"/>
          </p:cNvPicPr>
          <p:nvPr/>
        </p:nvPicPr>
        <p:blipFill>
          <a:blip r:embed="rId3"/>
          <a:stretch>
            <a:fillRect/>
          </a:stretch>
        </p:blipFill>
        <p:spPr>
          <a:xfrm>
            <a:off x="5637320" y="2015231"/>
            <a:ext cx="5720977" cy="3331068"/>
          </a:xfrm>
          <a:prstGeom prst="rect">
            <a:avLst/>
          </a:prstGeom>
        </p:spPr>
      </p:pic>
    </p:spTree>
    <p:extLst>
      <p:ext uri="{BB962C8B-B14F-4D97-AF65-F5344CB8AC3E}">
        <p14:creationId xmlns:p14="http://schemas.microsoft.com/office/powerpoint/2010/main" val="20017475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4A04BE-D7A1-4EE4-97AF-95DEE386B01D}"/>
              </a:ext>
            </a:extLst>
          </p:cNvPr>
          <p:cNvSpPr>
            <a:spLocks noGrp="1"/>
          </p:cNvSpPr>
          <p:nvPr>
            <p:ph type="title"/>
          </p:nvPr>
        </p:nvSpPr>
        <p:spPr/>
        <p:txBody>
          <a:bodyPr/>
          <a:lstStyle/>
          <a:p>
            <a:r>
              <a:rPr lang="en-US" dirty="0"/>
              <a:t>ROS Answers</a:t>
            </a:r>
            <a:endParaRPr lang="en-SG" dirty="0"/>
          </a:p>
        </p:txBody>
      </p:sp>
      <p:sp>
        <p:nvSpPr>
          <p:cNvPr id="4" name="Slide Number Placeholder 3">
            <a:extLst>
              <a:ext uri="{FF2B5EF4-FFF2-40B4-BE49-F238E27FC236}">
                <a16:creationId xmlns:a16="http://schemas.microsoft.com/office/drawing/2014/main" id="{6E0F8A27-C845-429F-9F4A-BD52251D5D87}"/>
              </a:ext>
            </a:extLst>
          </p:cNvPr>
          <p:cNvSpPr>
            <a:spLocks noGrp="1"/>
          </p:cNvSpPr>
          <p:nvPr>
            <p:ph type="sldNum" sz="quarter" idx="12"/>
          </p:nvPr>
        </p:nvSpPr>
        <p:spPr/>
        <p:txBody>
          <a:bodyPr/>
          <a:lstStyle/>
          <a:p>
            <a:fld id="{DB585DB3-991F-418E-AAD4-DC1A839C24E0}" type="slidenum">
              <a:rPr lang="en-US" smtClean="0"/>
              <a:pPr/>
              <a:t>103</a:t>
            </a:fld>
            <a:endParaRPr lang="en-US"/>
          </a:p>
        </p:txBody>
      </p:sp>
      <p:sp>
        <p:nvSpPr>
          <p:cNvPr id="5" name="Rectangle 4">
            <a:extLst>
              <a:ext uri="{FF2B5EF4-FFF2-40B4-BE49-F238E27FC236}">
                <a16:creationId xmlns:a16="http://schemas.microsoft.com/office/drawing/2014/main" id="{261621FD-6AB8-417F-8C1D-8F1E312D1544}"/>
              </a:ext>
            </a:extLst>
          </p:cNvPr>
          <p:cNvSpPr/>
          <p:nvPr/>
        </p:nvSpPr>
        <p:spPr>
          <a:xfrm>
            <a:off x="609600" y="909506"/>
            <a:ext cx="3530262" cy="369332"/>
          </a:xfrm>
          <a:prstGeom prst="rect">
            <a:avLst/>
          </a:prstGeom>
        </p:spPr>
        <p:txBody>
          <a:bodyPr wrap="none">
            <a:spAutoFit/>
          </a:bodyPr>
          <a:lstStyle/>
          <a:p>
            <a:r>
              <a:rPr lang="en-SG" dirty="0">
                <a:hlinkClick r:id="rId2"/>
              </a:rPr>
              <a:t>https://answers.ros.org/questions/</a:t>
            </a:r>
            <a:r>
              <a:rPr lang="en-SG" dirty="0"/>
              <a:t> </a:t>
            </a:r>
          </a:p>
        </p:txBody>
      </p:sp>
      <p:pic>
        <p:nvPicPr>
          <p:cNvPr id="6" name="Picture 5">
            <a:extLst>
              <a:ext uri="{FF2B5EF4-FFF2-40B4-BE49-F238E27FC236}">
                <a16:creationId xmlns:a16="http://schemas.microsoft.com/office/drawing/2014/main" id="{7B9D6C9A-FA81-4B33-A757-C620A19B6DF5}"/>
              </a:ext>
            </a:extLst>
          </p:cNvPr>
          <p:cNvPicPr>
            <a:picLocks noChangeAspect="1"/>
          </p:cNvPicPr>
          <p:nvPr/>
        </p:nvPicPr>
        <p:blipFill rotWithShape="1">
          <a:blip r:embed="rId3"/>
          <a:srcRect l="6400" b="34464"/>
          <a:stretch/>
        </p:blipFill>
        <p:spPr>
          <a:xfrm>
            <a:off x="5894772" y="2248269"/>
            <a:ext cx="4971129" cy="2172809"/>
          </a:xfrm>
          <a:prstGeom prst="rect">
            <a:avLst/>
          </a:prstGeom>
        </p:spPr>
      </p:pic>
      <p:sp>
        <p:nvSpPr>
          <p:cNvPr id="7" name="Content Placeholder 2">
            <a:extLst>
              <a:ext uri="{FF2B5EF4-FFF2-40B4-BE49-F238E27FC236}">
                <a16:creationId xmlns:a16="http://schemas.microsoft.com/office/drawing/2014/main" id="{BAD1FEFC-0774-41C4-B42B-33381B6FD01A}"/>
              </a:ext>
            </a:extLst>
          </p:cNvPr>
          <p:cNvSpPr txBox="1">
            <a:spLocks/>
          </p:cNvSpPr>
          <p:nvPr/>
        </p:nvSpPr>
        <p:spPr>
          <a:xfrm>
            <a:off x="609600" y="2638908"/>
            <a:ext cx="5027720" cy="1580183"/>
          </a:xfrm>
          <a:prstGeom prst="rect">
            <a:avLst/>
          </a:prstGeom>
        </p:spPr>
        <p:txBody>
          <a:bodyPr vert="horz" lIns="91440" tIns="45720" rIns="91440" bIns="45720" rtlCol="0" anchor="t">
            <a:normAutofit/>
          </a:bodyPr>
          <a:lstStyle>
            <a:lvl1pPr marL="342900" indent="-342900" algn="l" defTabSz="914400" rtl="0" eaLnBrk="1" latinLnBrk="0" hangingPunct="1">
              <a:spcBef>
                <a:spcPct val="20000"/>
              </a:spcBef>
              <a:buFont typeface="Arial" pitchFamily="34" charset="0"/>
              <a:buChar char="•"/>
              <a:defRPr sz="2400" kern="1200">
                <a:solidFill>
                  <a:schemeClr val="tx2"/>
                </a:solidFill>
                <a:latin typeface="+mn-lt"/>
                <a:ea typeface="+mn-ea"/>
                <a:cs typeface="+mn-cs"/>
              </a:defRPr>
            </a:lvl1pPr>
            <a:lvl2pPr marL="742950" indent="-285750" algn="l" defTabSz="914400" rtl="0" eaLnBrk="1" latinLnBrk="0" hangingPunct="1">
              <a:spcBef>
                <a:spcPct val="20000"/>
              </a:spcBef>
              <a:buFont typeface="Arial" pitchFamily="34" charset="0"/>
              <a:buChar char="–"/>
              <a:defRPr sz="2000" kern="1200">
                <a:solidFill>
                  <a:schemeClr val="tx2"/>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2"/>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2"/>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dirty="0">
                <a:ea typeface="+mn-lt"/>
                <a:cs typeface="+mn-lt"/>
              </a:rPr>
              <a:t>“stack overflow” type question boards</a:t>
            </a:r>
          </a:p>
          <a:p>
            <a:r>
              <a:rPr lang="en-US" sz="2000" dirty="0">
                <a:ea typeface="+mn-lt"/>
                <a:cs typeface="+mn-lt"/>
              </a:rPr>
              <a:t>Very useful to find solutions for commonly faced ROS issues</a:t>
            </a:r>
          </a:p>
          <a:p>
            <a:endParaRPr lang="en-US" sz="2000" dirty="0"/>
          </a:p>
        </p:txBody>
      </p:sp>
    </p:spTree>
    <p:extLst>
      <p:ext uri="{BB962C8B-B14F-4D97-AF65-F5344CB8AC3E}">
        <p14:creationId xmlns:p14="http://schemas.microsoft.com/office/powerpoint/2010/main" val="404707841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F1EF4E-65F6-4E39-8E12-01F0480C0BD4}"/>
              </a:ext>
            </a:extLst>
          </p:cNvPr>
          <p:cNvSpPr>
            <a:spLocks noGrp="1"/>
          </p:cNvSpPr>
          <p:nvPr>
            <p:ph type="title"/>
          </p:nvPr>
        </p:nvSpPr>
        <p:spPr/>
        <p:txBody>
          <a:bodyPr/>
          <a:lstStyle/>
          <a:p>
            <a:r>
              <a:rPr lang="en-US" b="0" dirty="0">
                <a:ea typeface="+mj-lt"/>
                <a:cs typeface="+mj-lt"/>
              </a:rPr>
              <a:t>ROS Wiki</a:t>
            </a:r>
            <a:endParaRPr lang="en-US" dirty="0"/>
          </a:p>
        </p:txBody>
      </p:sp>
      <p:sp>
        <p:nvSpPr>
          <p:cNvPr id="4" name="Slide Number Placeholder 3">
            <a:extLst>
              <a:ext uri="{FF2B5EF4-FFF2-40B4-BE49-F238E27FC236}">
                <a16:creationId xmlns:a16="http://schemas.microsoft.com/office/drawing/2014/main" id="{A66727B9-D888-4820-9424-050235691502}"/>
              </a:ext>
            </a:extLst>
          </p:cNvPr>
          <p:cNvSpPr>
            <a:spLocks noGrp="1"/>
          </p:cNvSpPr>
          <p:nvPr>
            <p:ph type="sldNum" sz="quarter" idx="12"/>
          </p:nvPr>
        </p:nvSpPr>
        <p:spPr/>
        <p:txBody>
          <a:bodyPr/>
          <a:lstStyle/>
          <a:p>
            <a:fld id="{DB585DB3-991F-418E-AAD4-DC1A839C24E0}" type="slidenum">
              <a:rPr lang="en-US" smtClean="0"/>
              <a:pPr/>
              <a:t>104</a:t>
            </a:fld>
            <a:endParaRPr lang="en-US"/>
          </a:p>
        </p:txBody>
      </p:sp>
      <p:sp>
        <p:nvSpPr>
          <p:cNvPr id="6" name="Content Placeholder 2">
            <a:extLst>
              <a:ext uri="{FF2B5EF4-FFF2-40B4-BE49-F238E27FC236}">
                <a16:creationId xmlns:a16="http://schemas.microsoft.com/office/drawing/2014/main" id="{8A56A951-B7B4-4E87-8AB4-96150B9974B8}"/>
              </a:ext>
            </a:extLst>
          </p:cNvPr>
          <p:cNvSpPr txBox="1">
            <a:spLocks/>
          </p:cNvSpPr>
          <p:nvPr/>
        </p:nvSpPr>
        <p:spPr>
          <a:xfrm>
            <a:off x="973583" y="1759125"/>
            <a:ext cx="4552388" cy="3104923"/>
          </a:xfrm>
          <a:prstGeom prst="rect">
            <a:avLst/>
          </a:prstGeom>
        </p:spPr>
        <p:txBody>
          <a:bodyPr vert="horz" lIns="91440" tIns="45720" rIns="91440" bIns="45720" rtlCol="0" anchor="t">
            <a:normAutofit fontScale="70000" lnSpcReduction="20000"/>
          </a:bodyPr>
          <a:lstStyle>
            <a:lvl1pPr marL="342900" indent="-342900" algn="l" defTabSz="914400" rtl="0" eaLnBrk="1" latinLnBrk="0" hangingPunct="1">
              <a:spcBef>
                <a:spcPct val="20000"/>
              </a:spcBef>
              <a:buFont typeface="Arial" pitchFamily="34" charset="0"/>
              <a:buChar char="•"/>
              <a:defRPr sz="2400" kern="1200">
                <a:solidFill>
                  <a:schemeClr val="tx2"/>
                </a:solidFill>
                <a:latin typeface="+mn-lt"/>
                <a:ea typeface="+mn-ea"/>
                <a:cs typeface="+mn-cs"/>
              </a:defRPr>
            </a:lvl1pPr>
            <a:lvl2pPr marL="742950" indent="-285750" algn="l" defTabSz="914400" rtl="0" eaLnBrk="1" latinLnBrk="0" hangingPunct="1">
              <a:spcBef>
                <a:spcPct val="20000"/>
              </a:spcBef>
              <a:buFont typeface="Arial" pitchFamily="34" charset="0"/>
              <a:buChar char="–"/>
              <a:defRPr sz="2000" kern="1200">
                <a:solidFill>
                  <a:schemeClr val="tx2"/>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2"/>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2"/>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70000"/>
              </a:lnSpc>
            </a:pPr>
            <a:r>
              <a:rPr lang="en-US" dirty="0">
                <a:ea typeface="+mn-lt"/>
                <a:cs typeface="+mn-lt"/>
              </a:rPr>
              <a:t>In depth description of specific ROS packages</a:t>
            </a:r>
          </a:p>
          <a:p>
            <a:pPr>
              <a:lnSpc>
                <a:spcPct val="170000"/>
              </a:lnSpc>
            </a:pPr>
            <a:r>
              <a:rPr lang="en-US" dirty="0">
                <a:ea typeface="+mn-lt"/>
                <a:cs typeface="+mn-lt"/>
              </a:rPr>
              <a:t>Quality definitions for ROS packages</a:t>
            </a:r>
          </a:p>
          <a:p>
            <a:pPr>
              <a:lnSpc>
                <a:spcPct val="170000"/>
              </a:lnSpc>
            </a:pPr>
            <a:r>
              <a:rPr lang="en-US" dirty="0">
                <a:ea typeface="+mn-lt"/>
                <a:cs typeface="+mn-lt"/>
              </a:rPr>
              <a:t>Includes relevant non-ROS related concepts (hardware, books/papers)</a:t>
            </a:r>
          </a:p>
          <a:p>
            <a:pPr>
              <a:lnSpc>
                <a:spcPct val="170000"/>
              </a:lnSpc>
            </a:pPr>
            <a:r>
              <a:rPr lang="en-US" dirty="0">
                <a:ea typeface="+mn-lt"/>
                <a:cs typeface="+mn-lt"/>
              </a:rPr>
              <a:t>Most packages are ROS1 packages, but concepts are still relevant </a:t>
            </a:r>
            <a:endParaRPr lang="en-US" dirty="0"/>
          </a:p>
        </p:txBody>
      </p:sp>
      <p:pic>
        <p:nvPicPr>
          <p:cNvPr id="8" name="Picture 8" descr="Graphical user interface, text, application, email&#10;&#10;Description automatically generated">
            <a:extLst>
              <a:ext uri="{FF2B5EF4-FFF2-40B4-BE49-F238E27FC236}">
                <a16:creationId xmlns:a16="http://schemas.microsoft.com/office/drawing/2014/main" id="{81C8C7A1-8A66-4216-A71B-8A2E9539292D}"/>
              </a:ext>
            </a:extLst>
          </p:cNvPr>
          <p:cNvPicPr>
            <a:picLocks noChangeAspect="1"/>
          </p:cNvPicPr>
          <p:nvPr/>
        </p:nvPicPr>
        <p:blipFill>
          <a:blip r:embed="rId2"/>
          <a:stretch>
            <a:fillRect/>
          </a:stretch>
        </p:blipFill>
        <p:spPr>
          <a:xfrm>
            <a:off x="5668013" y="1451320"/>
            <a:ext cx="5252224" cy="3412728"/>
          </a:xfrm>
          <a:prstGeom prst="rect">
            <a:avLst/>
          </a:prstGeom>
        </p:spPr>
      </p:pic>
      <p:sp>
        <p:nvSpPr>
          <p:cNvPr id="10" name="Rectangle 9">
            <a:extLst>
              <a:ext uri="{FF2B5EF4-FFF2-40B4-BE49-F238E27FC236}">
                <a16:creationId xmlns:a16="http://schemas.microsoft.com/office/drawing/2014/main" id="{3E8ADE31-55DA-4C14-B9D4-128B23126A57}"/>
              </a:ext>
            </a:extLst>
          </p:cNvPr>
          <p:cNvSpPr/>
          <p:nvPr/>
        </p:nvSpPr>
        <p:spPr>
          <a:xfrm>
            <a:off x="609600" y="923346"/>
            <a:ext cx="3515834" cy="369332"/>
          </a:xfrm>
          <a:prstGeom prst="rect">
            <a:avLst/>
          </a:prstGeom>
        </p:spPr>
        <p:txBody>
          <a:bodyPr wrap="none">
            <a:spAutoFit/>
          </a:bodyPr>
          <a:lstStyle/>
          <a:p>
            <a:r>
              <a:rPr lang="en-SG" dirty="0">
                <a:hlinkClick r:id="rId3"/>
              </a:rPr>
              <a:t>http://wiki.ros.org/Documentation</a:t>
            </a:r>
            <a:r>
              <a:rPr lang="en-SG" dirty="0"/>
              <a:t> </a:t>
            </a:r>
          </a:p>
        </p:txBody>
      </p:sp>
    </p:spTree>
    <p:extLst>
      <p:ext uri="{BB962C8B-B14F-4D97-AF65-F5344CB8AC3E}">
        <p14:creationId xmlns:p14="http://schemas.microsoft.com/office/powerpoint/2010/main" val="279329678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7381B-B882-45C4-A387-89D7DD2BEE98}"/>
              </a:ext>
            </a:extLst>
          </p:cNvPr>
          <p:cNvSpPr>
            <a:spLocks noGrp="1"/>
          </p:cNvSpPr>
          <p:nvPr>
            <p:ph type="title"/>
          </p:nvPr>
        </p:nvSpPr>
        <p:spPr/>
        <p:txBody>
          <a:bodyPr/>
          <a:lstStyle/>
          <a:p>
            <a:r>
              <a:rPr lang="en-US" dirty="0"/>
              <a:t>Final Task</a:t>
            </a:r>
            <a:endParaRPr lang="en-SG" dirty="0"/>
          </a:p>
        </p:txBody>
      </p:sp>
      <p:sp>
        <p:nvSpPr>
          <p:cNvPr id="4" name="Slide Number Placeholder 3">
            <a:extLst>
              <a:ext uri="{FF2B5EF4-FFF2-40B4-BE49-F238E27FC236}">
                <a16:creationId xmlns:a16="http://schemas.microsoft.com/office/drawing/2014/main" id="{1393D938-6EDD-45C5-B0C7-AE4AE5C198F0}"/>
              </a:ext>
            </a:extLst>
          </p:cNvPr>
          <p:cNvSpPr>
            <a:spLocks noGrp="1"/>
          </p:cNvSpPr>
          <p:nvPr>
            <p:ph type="sldNum" sz="quarter" idx="12"/>
          </p:nvPr>
        </p:nvSpPr>
        <p:spPr/>
        <p:txBody>
          <a:bodyPr/>
          <a:lstStyle/>
          <a:p>
            <a:fld id="{DB585DB3-991F-418E-AAD4-DC1A839C24E0}" type="slidenum">
              <a:rPr lang="en-US" smtClean="0"/>
              <a:pPr/>
              <a:t>105</a:t>
            </a:fld>
            <a:endParaRPr lang="en-US"/>
          </a:p>
        </p:txBody>
      </p:sp>
      <p:sp>
        <p:nvSpPr>
          <p:cNvPr id="14" name="TextBox 13">
            <a:extLst>
              <a:ext uri="{FF2B5EF4-FFF2-40B4-BE49-F238E27FC236}">
                <a16:creationId xmlns:a16="http://schemas.microsoft.com/office/drawing/2014/main" id="{28068374-2F16-4075-A12E-88DCE1B063C8}"/>
              </a:ext>
            </a:extLst>
          </p:cNvPr>
          <p:cNvSpPr txBox="1"/>
          <p:nvPr/>
        </p:nvSpPr>
        <p:spPr>
          <a:xfrm>
            <a:off x="2019300" y="3198167"/>
            <a:ext cx="8601842" cy="461665"/>
          </a:xfrm>
          <a:prstGeom prst="rect">
            <a:avLst/>
          </a:prstGeom>
          <a:noFill/>
        </p:spPr>
        <p:txBody>
          <a:bodyPr wrap="none" rtlCol="0">
            <a:spAutoFit/>
          </a:bodyPr>
          <a:lstStyle/>
          <a:p>
            <a:r>
              <a:rPr lang="en-US" sz="2400" dirty="0"/>
              <a:t>Main Objective: Create a package that shows your webcam display. </a:t>
            </a:r>
            <a:endParaRPr lang="en-SG" sz="2400" b="1" dirty="0"/>
          </a:p>
        </p:txBody>
      </p:sp>
    </p:spTree>
    <p:extLst>
      <p:ext uri="{BB962C8B-B14F-4D97-AF65-F5344CB8AC3E}">
        <p14:creationId xmlns:p14="http://schemas.microsoft.com/office/powerpoint/2010/main" val="69890126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7381B-B882-45C4-A387-89D7DD2BEE98}"/>
              </a:ext>
            </a:extLst>
          </p:cNvPr>
          <p:cNvSpPr>
            <a:spLocks noGrp="1"/>
          </p:cNvSpPr>
          <p:nvPr>
            <p:ph type="title"/>
          </p:nvPr>
        </p:nvSpPr>
        <p:spPr/>
        <p:txBody>
          <a:bodyPr/>
          <a:lstStyle/>
          <a:p>
            <a:r>
              <a:rPr lang="en-US"/>
              <a:t>Final Task – Pt1</a:t>
            </a:r>
            <a:endParaRPr lang="en-SG"/>
          </a:p>
        </p:txBody>
      </p:sp>
      <p:sp>
        <p:nvSpPr>
          <p:cNvPr id="4" name="Slide Number Placeholder 3">
            <a:extLst>
              <a:ext uri="{FF2B5EF4-FFF2-40B4-BE49-F238E27FC236}">
                <a16:creationId xmlns:a16="http://schemas.microsoft.com/office/drawing/2014/main" id="{1393D938-6EDD-45C5-B0C7-AE4AE5C198F0}"/>
              </a:ext>
            </a:extLst>
          </p:cNvPr>
          <p:cNvSpPr>
            <a:spLocks noGrp="1"/>
          </p:cNvSpPr>
          <p:nvPr>
            <p:ph type="sldNum" sz="quarter" idx="12"/>
          </p:nvPr>
        </p:nvSpPr>
        <p:spPr/>
        <p:txBody>
          <a:bodyPr/>
          <a:lstStyle/>
          <a:p>
            <a:fld id="{DB585DB3-991F-418E-AAD4-DC1A839C24E0}" type="slidenum">
              <a:rPr lang="en-US" smtClean="0"/>
              <a:pPr/>
              <a:t>106</a:t>
            </a:fld>
            <a:endParaRPr lang="en-US"/>
          </a:p>
        </p:txBody>
      </p:sp>
      <p:sp>
        <p:nvSpPr>
          <p:cNvPr id="3" name="Rectangle 2">
            <a:extLst>
              <a:ext uri="{FF2B5EF4-FFF2-40B4-BE49-F238E27FC236}">
                <a16:creationId xmlns:a16="http://schemas.microsoft.com/office/drawing/2014/main" id="{0416746F-0F85-4EC9-974C-F727FB382C12}"/>
              </a:ext>
            </a:extLst>
          </p:cNvPr>
          <p:cNvSpPr/>
          <p:nvPr/>
        </p:nvSpPr>
        <p:spPr>
          <a:xfrm>
            <a:off x="609600" y="1663309"/>
            <a:ext cx="184731" cy="461665"/>
          </a:xfrm>
          <a:prstGeom prst="rect">
            <a:avLst/>
          </a:prstGeom>
        </p:spPr>
        <p:txBody>
          <a:bodyPr wrap="none">
            <a:spAutoFit/>
          </a:bodyPr>
          <a:lstStyle/>
          <a:p>
            <a:endParaRPr lang="en-SG" sz="2400" dirty="0"/>
          </a:p>
        </p:txBody>
      </p:sp>
      <p:sp>
        <p:nvSpPr>
          <p:cNvPr id="8" name="TextBox 7">
            <a:extLst>
              <a:ext uri="{FF2B5EF4-FFF2-40B4-BE49-F238E27FC236}">
                <a16:creationId xmlns:a16="http://schemas.microsoft.com/office/drawing/2014/main" id="{3BD2A122-D3B1-4748-A70A-779E742DA7CB}"/>
              </a:ext>
            </a:extLst>
          </p:cNvPr>
          <p:cNvSpPr txBox="1"/>
          <p:nvPr/>
        </p:nvSpPr>
        <p:spPr>
          <a:xfrm>
            <a:off x="1619250" y="2124974"/>
            <a:ext cx="6791346" cy="1569660"/>
          </a:xfrm>
          <a:prstGeom prst="rect">
            <a:avLst/>
          </a:prstGeom>
          <a:noFill/>
        </p:spPr>
        <p:txBody>
          <a:bodyPr wrap="none" rtlCol="0">
            <a:spAutoFit/>
          </a:bodyPr>
          <a:lstStyle/>
          <a:p>
            <a:pPr marL="457200" indent="-457200">
              <a:buAutoNum type="arabicPeriod"/>
            </a:pPr>
            <a:r>
              <a:rPr lang="en-US" sz="2400" dirty="0"/>
              <a:t>Do a </a:t>
            </a:r>
            <a:r>
              <a:rPr lang="en-US" sz="2400" b="1" u="sng" dirty="0"/>
              <a:t>Debian installation</a:t>
            </a:r>
            <a:r>
              <a:rPr lang="en-US" sz="2400" dirty="0"/>
              <a:t> of the following libraries</a:t>
            </a:r>
          </a:p>
          <a:p>
            <a:pPr marL="800100" lvl="1" indent="-342900">
              <a:buFont typeface="Arial" panose="020B0604020202020204" pitchFamily="34" charset="0"/>
              <a:buChar char="•"/>
            </a:pPr>
            <a:r>
              <a:rPr lang="en-SG" sz="2400" dirty="0"/>
              <a:t>ros-foxy-v4l2-camera</a:t>
            </a:r>
          </a:p>
          <a:p>
            <a:pPr marL="800100" lvl="1" indent="-342900">
              <a:buFont typeface="Arial" panose="020B0604020202020204" pitchFamily="34" charset="0"/>
              <a:buChar char="•"/>
            </a:pPr>
            <a:r>
              <a:rPr lang="en-SG" sz="2400" dirty="0" err="1"/>
              <a:t>libopencv</a:t>
            </a:r>
            <a:r>
              <a:rPr lang="en-SG" sz="2400" dirty="0"/>
              <a:t>-dev</a:t>
            </a:r>
          </a:p>
          <a:p>
            <a:pPr marL="800100" lvl="1" indent="-342900">
              <a:buFont typeface="Arial" panose="020B0604020202020204" pitchFamily="34" charset="0"/>
              <a:buChar char="•"/>
            </a:pPr>
            <a:r>
              <a:rPr lang="en-SG" sz="2400" dirty="0"/>
              <a:t>python3-opencv</a:t>
            </a:r>
          </a:p>
        </p:txBody>
      </p:sp>
      <p:sp>
        <p:nvSpPr>
          <p:cNvPr id="9" name="Rectangle 8">
            <a:extLst>
              <a:ext uri="{FF2B5EF4-FFF2-40B4-BE49-F238E27FC236}">
                <a16:creationId xmlns:a16="http://schemas.microsoft.com/office/drawing/2014/main" id="{91E182FC-9104-405F-B767-1C8A83AEEB75}"/>
              </a:ext>
            </a:extLst>
          </p:cNvPr>
          <p:cNvSpPr/>
          <p:nvPr/>
        </p:nvSpPr>
        <p:spPr>
          <a:xfrm>
            <a:off x="1803979" y="4334345"/>
            <a:ext cx="7782389" cy="369332"/>
          </a:xfrm>
          <a:prstGeom prst="rect">
            <a:avLst/>
          </a:prstGeom>
          <a:solidFill>
            <a:schemeClr val="tx1"/>
          </a:solidFill>
        </p:spPr>
        <p:txBody>
          <a:bodyPr wrap="square">
            <a:spAutoFit/>
          </a:bodyPr>
          <a:lstStyle/>
          <a:p>
            <a:pPr algn="ctr"/>
            <a:r>
              <a:rPr lang="en-SG" b="1" dirty="0" err="1">
                <a:solidFill>
                  <a:schemeClr val="bg1"/>
                </a:solidFill>
              </a:rPr>
              <a:t>sudo</a:t>
            </a:r>
            <a:r>
              <a:rPr lang="en-SG" b="1" dirty="0">
                <a:solidFill>
                  <a:schemeClr val="bg1"/>
                </a:solidFill>
              </a:rPr>
              <a:t> apt-get install ros-foxy-v4l2-camera </a:t>
            </a:r>
            <a:r>
              <a:rPr lang="en-SG" b="1" dirty="0" err="1">
                <a:solidFill>
                  <a:schemeClr val="bg1"/>
                </a:solidFill>
              </a:rPr>
              <a:t>libopencv</a:t>
            </a:r>
            <a:r>
              <a:rPr lang="en-SG" b="1" dirty="0">
                <a:solidFill>
                  <a:schemeClr val="bg1"/>
                </a:solidFill>
              </a:rPr>
              <a:t>-dev python3-opencv</a:t>
            </a:r>
          </a:p>
        </p:txBody>
      </p:sp>
      <p:sp>
        <p:nvSpPr>
          <p:cNvPr id="11" name="Rectangle 10">
            <a:extLst>
              <a:ext uri="{FF2B5EF4-FFF2-40B4-BE49-F238E27FC236}">
                <a16:creationId xmlns:a16="http://schemas.microsoft.com/office/drawing/2014/main" id="{D37E3BCA-FA26-4C77-8A8F-F353DB20B8EF}"/>
              </a:ext>
            </a:extLst>
          </p:cNvPr>
          <p:cNvSpPr/>
          <p:nvPr/>
        </p:nvSpPr>
        <p:spPr>
          <a:xfrm>
            <a:off x="1803980" y="3827984"/>
            <a:ext cx="7782389" cy="369332"/>
          </a:xfrm>
          <a:prstGeom prst="rect">
            <a:avLst/>
          </a:prstGeom>
          <a:solidFill>
            <a:schemeClr val="tx1"/>
          </a:solidFill>
        </p:spPr>
        <p:txBody>
          <a:bodyPr wrap="square">
            <a:spAutoFit/>
          </a:bodyPr>
          <a:lstStyle/>
          <a:p>
            <a:pPr algn="ctr"/>
            <a:r>
              <a:rPr lang="en-SG" b="1" dirty="0">
                <a:solidFill>
                  <a:schemeClr val="bg1"/>
                </a:solidFill>
              </a:rPr>
              <a:t>source /opt/</a:t>
            </a:r>
            <a:r>
              <a:rPr lang="en-SG" b="1" dirty="0" err="1">
                <a:solidFill>
                  <a:schemeClr val="bg1"/>
                </a:solidFill>
              </a:rPr>
              <a:t>ros</a:t>
            </a:r>
            <a:r>
              <a:rPr lang="en-SG" b="1" dirty="0">
                <a:solidFill>
                  <a:schemeClr val="bg1"/>
                </a:solidFill>
              </a:rPr>
              <a:t>/foxy/</a:t>
            </a:r>
            <a:r>
              <a:rPr lang="en-SG" b="1" dirty="0" err="1">
                <a:solidFill>
                  <a:schemeClr val="bg1"/>
                </a:solidFill>
              </a:rPr>
              <a:t>setup.bash</a:t>
            </a:r>
            <a:endParaRPr lang="en-SG" b="1" dirty="0">
              <a:solidFill>
                <a:schemeClr val="bg1"/>
              </a:solidFill>
            </a:endParaRPr>
          </a:p>
        </p:txBody>
      </p:sp>
    </p:spTree>
    <p:extLst>
      <p:ext uri="{BB962C8B-B14F-4D97-AF65-F5344CB8AC3E}">
        <p14:creationId xmlns:p14="http://schemas.microsoft.com/office/powerpoint/2010/main" val="129008175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7381B-B882-45C4-A387-89D7DD2BEE98}"/>
              </a:ext>
            </a:extLst>
          </p:cNvPr>
          <p:cNvSpPr>
            <a:spLocks noGrp="1"/>
          </p:cNvSpPr>
          <p:nvPr>
            <p:ph type="title"/>
          </p:nvPr>
        </p:nvSpPr>
        <p:spPr/>
        <p:txBody>
          <a:bodyPr/>
          <a:lstStyle/>
          <a:p>
            <a:r>
              <a:rPr lang="en-US"/>
              <a:t>Final Task – Pt1</a:t>
            </a:r>
            <a:endParaRPr lang="en-SG"/>
          </a:p>
        </p:txBody>
      </p:sp>
      <p:sp>
        <p:nvSpPr>
          <p:cNvPr id="4" name="Slide Number Placeholder 3">
            <a:extLst>
              <a:ext uri="{FF2B5EF4-FFF2-40B4-BE49-F238E27FC236}">
                <a16:creationId xmlns:a16="http://schemas.microsoft.com/office/drawing/2014/main" id="{1393D938-6EDD-45C5-B0C7-AE4AE5C198F0}"/>
              </a:ext>
            </a:extLst>
          </p:cNvPr>
          <p:cNvSpPr>
            <a:spLocks noGrp="1"/>
          </p:cNvSpPr>
          <p:nvPr>
            <p:ph type="sldNum" sz="quarter" idx="12"/>
          </p:nvPr>
        </p:nvSpPr>
        <p:spPr/>
        <p:txBody>
          <a:bodyPr/>
          <a:lstStyle/>
          <a:p>
            <a:fld id="{DB585DB3-991F-418E-AAD4-DC1A839C24E0}" type="slidenum">
              <a:rPr lang="en-US" smtClean="0"/>
              <a:pPr/>
              <a:t>107</a:t>
            </a:fld>
            <a:endParaRPr lang="en-US"/>
          </a:p>
        </p:txBody>
      </p:sp>
      <p:sp>
        <p:nvSpPr>
          <p:cNvPr id="3" name="Rectangle 2">
            <a:extLst>
              <a:ext uri="{FF2B5EF4-FFF2-40B4-BE49-F238E27FC236}">
                <a16:creationId xmlns:a16="http://schemas.microsoft.com/office/drawing/2014/main" id="{0416746F-0F85-4EC9-974C-F727FB382C12}"/>
              </a:ext>
            </a:extLst>
          </p:cNvPr>
          <p:cNvSpPr/>
          <p:nvPr/>
        </p:nvSpPr>
        <p:spPr>
          <a:xfrm>
            <a:off x="609600" y="1663309"/>
            <a:ext cx="184731" cy="461665"/>
          </a:xfrm>
          <a:prstGeom prst="rect">
            <a:avLst/>
          </a:prstGeom>
        </p:spPr>
        <p:txBody>
          <a:bodyPr wrap="none">
            <a:spAutoFit/>
          </a:bodyPr>
          <a:lstStyle/>
          <a:p>
            <a:endParaRPr lang="en-SG" sz="2400" dirty="0"/>
          </a:p>
        </p:txBody>
      </p:sp>
      <p:sp>
        <p:nvSpPr>
          <p:cNvPr id="8" name="TextBox 7">
            <a:extLst>
              <a:ext uri="{FF2B5EF4-FFF2-40B4-BE49-F238E27FC236}">
                <a16:creationId xmlns:a16="http://schemas.microsoft.com/office/drawing/2014/main" id="{3BD2A122-D3B1-4748-A70A-779E742DA7CB}"/>
              </a:ext>
            </a:extLst>
          </p:cNvPr>
          <p:cNvSpPr txBox="1"/>
          <p:nvPr/>
        </p:nvSpPr>
        <p:spPr>
          <a:xfrm>
            <a:off x="1619250" y="2124974"/>
            <a:ext cx="8553450" cy="830997"/>
          </a:xfrm>
          <a:prstGeom prst="rect">
            <a:avLst/>
          </a:prstGeom>
          <a:noFill/>
        </p:spPr>
        <p:txBody>
          <a:bodyPr wrap="square" rtlCol="0">
            <a:spAutoFit/>
          </a:bodyPr>
          <a:lstStyle/>
          <a:p>
            <a:pPr lvl="0"/>
            <a:r>
              <a:rPr lang="en-SG" sz="2400" dirty="0"/>
              <a:t>2. Run the camera node with </a:t>
            </a:r>
            <a:r>
              <a:rPr lang="en-SG" sz="2400" b="1" u="sng" dirty="0"/>
              <a:t>executable v4l2_camera_node</a:t>
            </a:r>
            <a:r>
              <a:rPr lang="en-SG" sz="2400" dirty="0"/>
              <a:t> in the </a:t>
            </a:r>
            <a:r>
              <a:rPr lang="en-SG" sz="2400" b="1" u="sng" dirty="0"/>
              <a:t>package v4l2_camera</a:t>
            </a:r>
            <a:endParaRPr lang="en-SG" sz="2400" dirty="0"/>
          </a:p>
        </p:txBody>
      </p:sp>
      <p:sp>
        <p:nvSpPr>
          <p:cNvPr id="9" name="Rectangle 8">
            <a:extLst>
              <a:ext uri="{FF2B5EF4-FFF2-40B4-BE49-F238E27FC236}">
                <a16:creationId xmlns:a16="http://schemas.microsoft.com/office/drawing/2014/main" id="{91E182FC-9104-405F-B767-1C8A83AEEB75}"/>
              </a:ext>
            </a:extLst>
          </p:cNvPr>
          <p:cNvSpPr/>
          <p:nvPr/>
        </p:nvSpPr>
        <p:spPr>
          <a:xfrm>
            <a:off x="3397540" y="3843206"/>
            <a:ext cx="5396919" cy="369332"/>
          </a:xfrm>
          <a:prstGeom prst="rect">
            <a:avLst/>
          </a:prstGeom>
          <a:solidFill>
            <a:schemeClr val="tx1"/>
          </a:solidFill>
        </p:spPr>
        <p:txBody>
          <a:bodyPr wrap="square">
            <a:spAutoFit/>
          </a:bodyPr>
          <a:lstStyle/>
          <a:p>
            <a:pPr algn="ctr"/>
            <a:r>
              <a:rPr lang="en-SG" b="1" dirty="0">
                <a:solidFill>
                  <a:schemeClr val="bg1"/>
                </a:solidFill>
              </a:rPr>
              <a:t>ros2 run v4l2_camera v4l2_camera_node</a:t>
            </a:r>
          </a:p>
        </p:txBody>
      </p:sp>
    </p:spTree>
    <p:extLst>
      <p:ext uri="{BB962C8B-B14F-4D97-AF65-F5344CB8AC3E}">
        <p14:creationId xmlns:p14="http://schemas.microsoft.com/office/powerpoint/2010/main" val="49448399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7381B-B882-45C4-A387-89D7DD2BEE98}"/>
              </a:ext>
            </a:extLst>
          </p:cNvPr>
          <p:cNvSpPr>
            <a:spLocks noGrp="1"/>
          </p:cNvSpPr>
          <p:nvPr>
            <p:ph type="title"/>
          </p:nvPr>
        </p:nvSpPr>
        <p:spPr/>
        <p:txBody>
          <a:bodyPr/>
          <a:lstStyle/>
          <a:p>
            <a:r>
              <a:rPr lang="en-US"/>
              <a:t>Final Task – Pt1</a:t>
            </a:r>
            <a:endParaRPr lang="en-SG"/>
          </a:p>
        </p:txBody>
      </p:sp>
      <p:sp>
        <p:nvSpPr>
          <p:cNvPr id="4" name="Slide Number Placeholder 3">
            <a:extLst>
              <a:ext uri="{FF2B5EF4-FFF2-40B4-BE49-F238E27FC236}">
                <a16:creationId xmlns:a16="http://schemas.microsoft.com/office/drawing/2014/main" id="{1393D938-6EDD-45C5-B0C7-AE4AE5C198F0}"/>
              </a:ext>
            </a:extLst>
          </p:cNvPr>
          <p:cNvSpPr>
            <a:spLocks noGrp="1"/>
          </p:cNvSpPr>
          <p:nvPr>
            <p:ph type="sldNum" sz="quarter" idx="12"/>
          </p:nvPr>
        </p:nvSpPr>
        <p:spPr/>
        <p:txBody>
          <a:bodyPr/>
          <a:lstStyle/>
          <a:p>
            <a:fld id="{DB585DB3-991F-418E-AAD4-DC1A839C24E0}" type="slidenum">
              <a:rPr lang="en-US" smtClean="0"/>
              <a:pPr/>
              <a:t>108</a:t>
            </a:fld>
            <a:endParaRPr lang="en-US"/>
          </a:p>
        </p:txBody>
      </p:sp>
      <p:sp>
        <p:nvSpPr>
          <p:cNvPr id="3" name="Rectangle 2">
            <a:extLst>
              <a:ext uri="{FF2B5EF4-FFF2-40B4-BE49-F238E27FC236}">
                <a16:creationId xmlns:a16="http://schemas.microsoft.com/office/drawing/2014/main" id="{0416746F-0F85-4EC9-974C-F727FB382C12}"/>
              </a:ext>
            </a:extLst>
          </p:cNvPr>
          <p:cNvSpPr/>
          <p:nvPr/>
        </p:nvSpPr>
        <p:spPr>
          <a:xfrm>
            <a:off x="609600" y="1663309"/>
            <a:ext cx="184731" cy="461665"/>
          </a:xfrm>
          <a:prstGeom prst="rect">
            <a:avLst/>
          </a:prstGeom>
        </p:spPr>
        <p:txBody>
          <a:bodyPr wrap="none">
            <a:spAutoFit/>
          </a:bodyPr>
          <a:lstStyle/>
          <a:p>
            <a:endParaRPr lang="en-SG" sz="2400" dirty="0"/>
          </a:p>
        </p:txBody>
      </p:sp>
      <p:sp>
        <p:nvSpPr>
          <p:cNvPr id="8" name="TextBox 7">
            <a:extLst>
              <a:ext uri="{FF2B5EF4-FFF2-40B4-BE49-F238E27FC236}">
                <a16:creationId xmlns:a16="http://schemas.microsoft.com/office/drawing/2014/main" id="{3BD2A122-D3B1-4748-A70A-779E742DA7CB}"/>
              </a:ext>
            </a:extLst>
          </p:cNvPr>
          <p:cNvSpPr txBox="1"/>
          <p:nvPr/>
        </p:nvSpPr>
        <p:spPr>
          <a:xfrm>
            <a:off x="1619249" y="1736266"/>
            <a:ext cx="8553450" cy="830997"/>
          </a:xfrm>
          <a:prstGeom prst="rect">
            <a:avLst/>
          </a:prstGeom>
          <a:noFill/>
        </p:spPr>
        <p:txBody>
          <a:bodyPr wrap="square" rtlCol="0">
            <a:spAutoFit/>
          </a:bodyPr>
          <a:lstStyle/>
          <a:p>
            <a:pPr lvl="0" algn="ctr"/>
            <a:r>
              <a:rPr lang="en-US" sz="2400" dirty="0"/>
              <a:t>3. Create a workspace with a </a:t>
            </a:r>
            <a:r>
              <a:rPr lang="en-US" sz="2400" b="1" u="sng" dirty="0"/>
              <a:t>python package</a:t>
            </a:r>
            <a:r>
              <a:rPr lang="en-US" sz="2400" dirty="0"/>
              <a:t> named </a:t>
            </a:r>
            <a:r>
              <a:rPr lang="en-US" sz="2400" dirty="0" err="1"/>
              <a:t>camera_test</a:t>
            </a:r>
            <a:r>
              <a:rPr lang="en-US" sz="2400" dirty="0"/>
              <a:t> and node name </a:t>
            </a:r>
            <a:r>
              <a:rPr lang="en-US" sz="2400" dirty="0" err="1"/>
              <a:t>camera_viewer</a:t>
            </a:r>
            <a:endParaRPr lang="en-SG" sz="2400" dirty="0"/>
          </a:p>
        </p:txBody>
      </p:sp>
      <p:sp>
        <p:nvSpPr>
          <p:cNvPr id="7" name="TextBox 6">
            <a:extLst>
              <a:ext uri="{FF2B5EF4-FFF2-40B4-BE49-F238E27FC236}">
                <a16:creationId xmlns:a16="http://schemas.microsoft.com/office/drawing/2014/main" id="{7436C530-9808-4E53-8F65-6627D02435ED}"/>
              </a:ext>
            </a:extLst>
          </p:cNvPr>
          <p:cNvSpPr txBox="1"/>
          <p:nvPr/>
        </p:nvSpPr>
        <p:spPr>
          <a:xfrm>
            <a:off x="3357183" y="3481675"/>
            <a:ext cx="5477631" cy="369332"/>
          </a:xfrm>
          <a:prstGeom prst="rect">
            <a:avLst/>
          </a:prstGeom>
          <a:solidFill>
            <a:schemeClr val="tx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kern="150" dirty="0" err="1">
                <a:solidFill>
                  <a:schemeClr val="bg1"/>
                </a:solidFill>
                <a:ea typeface="SimSun" panose="02010600030101010101" pitchFamily="2" charset="-122"/>
              </a:rPr>
              <a:t>mkdir</a:t>
            </a:r>
            <a:r>
              <a:rPr lang="en-US" b="1" kern="150" dirty="0">
                <a:solidFill>
                  <a:schemeClr val="bg1"/>
                </a:solidFill>
                <a:ea typeface="SimSun" panose="02010600030101010101" pitchFamily="2" charset="-122"/>
              </a:rPr>
              <a:t> –p ~/</a:t>
            </a:r>
            <a:r>
              <a:rPr lang="en-US" b="1" kern="150" dirty="0" err="1">
                <a:solidFill>
                  <a:schemeClr val="bg1"/>
                </a:solidFill>
                <a:ea typeface="SimSun" panose="02010600030101010101" pitchFamily="2" charset="-122"/>
              </a:rPr>
              <a:t>final_ws</a:t>
            </a:r>
            <a:r>
              <a:rPr lang="en-US" b="1" kern="150" dirty="0">
                <a:solidFill>
                  <a:schemeClr val="bg1"/>
                </a:solidFill>
                <a:ea typeface="SimSun" panose="02010600030101010101" pitchFamily="2" charset="-122"/>
              </a:rPr>
              <a:t>/</a:t>
            </a:r>
            <a:r>
              <a:rPr lang="en-US" b="1" kern="150" dirty="0" err="1">
                <a:solidFill>
                  <a:schemeClr val="bg1"/>
                </a:solidFill>
                <a:ea typeface="SimSun" panose="02010600030101010101" pitchFamily="2" charset="-122"/>
              </a:rPr>
              <a:t>src</a:t>
            </a:r>
            <a:endParaRPr lang="en-US" sz="3200" b="1" dirty="0">
              <a:solidFill>
                <a:schemeClr val="bg1"/>
              </a:solidFill>
              <a:ea typeface="SimSun" panose="02010600030101010101" pitchFamily="2" charset="-122"/>
            </a:endParaRPr>
          </a:p>
        </p:txBody>
      </p:sp>
      <p:sp>
        <p:nvSpPr>
          <p:cNvPr id="11" name="TextBox 10">
            <a:extLst>
              <a:ext uri="{FF2B5EF4-FFF2-40B4-BE49-F238E27FC236}">
                <a16:creationId xmlns:a16="http://schemas.microsoft.com/office/drawing/2014/main" id="{939EC611-2BE1-4887-84E1-063150B0A0B4}"/>
              </a:ext>
            </a:extLst>
          </p:cNvPr>
          <p:cNvSpPr txBox="1"/>
          <p:nvPr/>
        </p:nvSpPr>
        <p:spPr>
          <a:xfrm>
            <a:off x="3357184" y="4035493"/>
            <a:ext cx="5477631" cy="369332"/>
          </a:xfrm>
          <a:prstGeom prst="rect">
            <a:avLst/>
          </a:prstGeom>
          <a:solidFill>
            <a:schemeClr val="tx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kern="150" dirty="0">
                <a:solidFill>
                  <a:schemeClr val="bg1"/>
                </a:solidFill>
                <a:ea typeface="SimSun" panose="02010600030101010101" pitchFamily="2" charset="-122"/>
              </a:rPr>
              <a:t>cd </a:t>
            </a:r>
            <a:r>
              <a:rPr lang="en-US" b="1" kern="150" dirty="0" err="1">
                <a:solidFill>
                  <a:schemeClr val="bg1"/>
                </a:solidFill>
                <a:ea typeface="SimSun" panose="02010600030101010101" pitchFamily="2" charset="-122"/>
              </a:rPr>
              <a:t>final_ws</a:t>
            </a:r>
            <a:r>
              <a:rPr lang="en-US" b="1" kern="150" dirty="0">
                <a:solidFill>
                  <a:schemeClr val="bg1"/>
                </a:solidFill>
                <a:ea typeface="SimSun" panose="02010600030101010101" pitchFamily="2" charset="-122"/>
              </a:rPr>
              <a:t>/</a:t>
            </a:r>
            <a:r>
              <a:rPr lang="en-US" b="1" kern="150" dirty="0" err="1">
                <a:solidFill>
                  <a:schemeClr val="bg1"/>
                </a:solidFill>
                <a:ea typeface="SimSun" panose="02010600030101010101" pitchFamily="2" charset="-122"/>
              </a:rPr>
              <a:t>src</a:t>
            </a:r>
            <a:endParaRPr lang="en-US" sz="3200" b="1" dirty="0">
              <a:solidFill>
                <a:schemeClr val="bg1"/>
              </a:solidFill>
              <a:ea typeface="SimSun" panose="02010600030101010101" pitchFamily="2" charset="-122"/>
            </a:endParaRPr>
          </a:p>
        </p:txBody>
      </p:sp>
      <p:sp>
        <p:nvSpPr>
          <p:cNvPr id="12" name="TextBox 11">
            <a:extLst>
              <a:ext uri="{FF2B5EF4-FFF2-40B4-BE49-F238E27FC236}">
                <a16:creationId xmlns:a16="http://schemas.microsoft.com/office/drawing/2014/main" id="{04D85204-67C2-4474-A718-225EE51E54ED}"/>
              </a:ext>
            </a:extLst>
          </p:cNvPr>
          <p:cNvSpPr txBox="1"/>
          <p:nvPr/>
        </p:nvSpPr>
        <p:spPr>
          <a:xfrm>
            <a:off x="1495424" y="4644612"/>
            <a:ext cx="9601200" cy="369332"/>
          </a:xfrm>
          <a:prstGeom prst="rect">
            <a:avLst/>
          </a:prstGeom>
          <a:solidFill>
            <a:schemeClr val="tx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dirty="0">
                <a:solidFill>
                  <a:schemeClr val="bg1"/>
                </a:solidFill>
                <a:latin typeface="+mj-lt"/>
                <a:ea typeface="SimSun" panose="02010600030101010101" pitchFamily="2" charset="-122"/>
              </a:rPr>
              <a:t>ros2 pkg create --build-type </a:t>
            </a:r>
            <a:r>
              <a:rPr lang="en-US" b="1" dirty="0" err="1">
                <a:solidFill>
                  <a:schemeClr val="bg1"/>
                </a:solidFill>
                <a:latin typeface="+mj-lt"/>
                <a:ea typeface="SimSun" panose="02010600030101010101" pitchFamily="2" charset="-122"/>
              </a:rPr>
              <a:t>ament_python</a:t>
            </a:r>
            <a:r>
              <a:rPr lang="en-US" b="1" dirty="0">
                <a:solidFill>
                  <a:schemeClr val="bg1"/>
                </a:solidFill>
                <a:latin typeface="+mj-lt"/>
                <a:ea typeface="SimSun" panose="02010600030101010101" pitchFamily="2" charset="-122"/>
              </a:rPr>
              <a:t> --node-name </a:t>
            </a:r>
            <a:r>
              <a:rPr lang="en-US" b="1" dirty="0" err="1">
                <a:solidFill>
                  <a:schemeClr val="bg1"/>
                </a:solidFill>
                <a:latin typeface="+mj-lt"/>
                <a:ea typeface="SimSun" panose="02010600030101010101" pitchFamily="2" charset="-122"/>
              </a:rPr>
              <a:t>camera_viewer</a:t>
            </a:r>
            <a:r>
              <a:rPr lang="en-US" b="1" dirty="0">
                <a:solidFill>
                  <a:schemeClr val="bg1"/>
                </a:solidFill>
                <a:latin typeface="+mj-lt"/>
                <a:ea typeface="SimSun" panose="02010600030101010101" pitchFamily="2" charset="-122"/>
              </a:rPr>
              <a:t> </a:t>
            </a:r>
            <a:r>
              <a:rPr lang="en-US" b="1" dirty="0" err="1">
                <a:solidFill>
                  <a:schemeClr val="bg1"/>
                </a:solidFill>
                <a:latin typeface="+mj-lt"/>
                <a:ea typeface="SimSun" panose="02010600030101010101" pitchFamily="2" charset="-122"/>
              </a:rPr>
              <a:t>camera_test</a:t>
            </a:r>
            <a:endParaRPr lang="en-US" b="1" dirty="0">
              <a:solidFill>
                <a:schemeClr val="bg1"/>
              </a:solidFill>
              <a:latin typeface="+mj-lt"/>
              <a:ea typeface="SimSun" panose="02010600030101010101" pitchFamily="2" charset="-122"/>
            </a:endParaRPr>
          </a:p>
        </p:txBody>
      </p:sp>
      <p:sp>
        <p:nvSpPr>
          <p:cNvPr id="13" name="TextBox 12">
            <a:extLst>
              <a:ext uri="{FF2B5EF4-FFF2-40B4-BE49-F238E27FC236}">
                <a16:creationId xmlns:a16="http://schemas.microsoft.com/office/drawing/2014/main" id="{116B95FF-DDDE-44A1-8ECD-5C997CF3C9B8}"/>
              </a:ext>
            </a:extLst>
          </p:cNvPr>
          <p:cNvSpPr txBox="1"/>
          <p:nvPr/>
        </p:nvSpPr>
        <p:spPr>
          <a:xfrm>
            <a:off x="3357182" y="2927857"/>
            <a:ext cx="5477631" cy="369332"/>
          </a:xfrm>
          <a:prstGeom prst="rect">
            <a:avLst/>
          </a:prstGeom>
          <a:solidFill>
            <a:schemeClr val="tx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kern="150" dirty="0">
                <a:solidFill>
                  <a:schemeClr val="bg1"/>
                </a:solidFill>
                <a:ea typeface="SimSun" panose="02010600030101010101" pitchFamily="2" charset="-122"/>
              </a:rPr>
              <a:t>source /opt/</a:t>
            </a:r>
            <a:r>
              <a:rPr lang="en-US" b="1" kern="150" dirty="0" err="1">
                <a:solidFill>
                  <a:schemeClr val="bg1"/>
                </a:solidFill>
                <a:ea typeface="SimSun" panose="02010600030101010101" pitchFamily="2" charset="-122"/>
              </a:rPr>
              <a:t>ros</a:t>
            </a:r>
            <a:r>
              <a:rPr lang="en-US" b="1" kern="150" dirty="0">
                <a:solidFill>
                  <a:schemeClr val="bg1"/>
                </a:solidFill>
                <a:ea typeface="SimSun" panose="02010600030101010101" pitchFamily="2" charset="-122"/>
              </a:rPr>
              <a:t>/foxy/</a:t>
            </a:r>
            <a:r>
              <a:rPr lang="en-US" b="1" kern="150" dirty="0" err="1">
                <a:solidFill>
                  <a:schemeClr val="bg1"/>
                </a:solidFill>
                <a:ea typeface="SimSun" panose="02010600030101010101" pitchFamily="2" charset="-122"/>
              </a:rPr>
              <a:t>setup.bash</a:t>
            </a:r>
            <a:endParaRPr lang="en-US" sz="3200" b="1" dirty="0">
              <a:solidFill>
                <a:schemeClr val="bg1"/>
              </a:solidFill>
              <a:ea typeface="SimSun" panose="02010600030101010101" pitchFamily="2" charset="-122"/>
            </a:endParaRPr>
          </a:p>
        </p:txBody>
      </p:sp>
    </p:spTree>
    <p:extLst>
      <p:ext uri="{BB962C8B-B14F-4D97-AF65-F5344CB8AC3E}">
        <p14:creationId xmlns:p14="http://schemas.microsoft.com/office/powerpoint/2010/main" val="97919297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7381B-B882-45C4-A387-89D7DD2BEE98}"/>
              </a:ext>
            </a:extLst>
          </p:cNvPr>
          <p:cNvSpPr>
            <a:spLocks noGrp="1"/>
          </p:cNvSpPr>
          <p:nvPr>
            <p:ph type="title"/>
          </p:nvPr>
        </p:nvSpPr>
        <p:spPr/>
        <p:txBody>
          <a:bodyPr/>
          <a:lstStyle/>
          <a:p>
            <a:r>
              <a:rPr lang="en-US"/>
              <a:t>Final Task – Pt1</a:t>
            </a:r>
            <a:endParaRPr lang="en-SG"/>
          </a:p>
        </p:txBody>
      </p:sp>
      <p:sp>
        <p:nvSpPr>
          <p:cNvPr id="4" name="Slide Number Placeholder 3">
            <a:extLst>
              <a:ext uri="{FF2B5EF4-FFF2-40B4-BE49-F238E27FC236}">
                <a16:creationId xmlns:a16="http://schemas.microsoft.com/office/drawing/2014/main" id="{1393D938-6EDD-45C5-B0C7-AE4AE5C198F0}"/>
              </a:ext>
            </a:extLst>
          </p:cNvPr>
          <p:cNvSpPr>
            <a:spLocks noGrp="1"/>
          </p:cNvSpPr>
          <p:nvPr>
            <p:ph type="sldNum" sz="quarter" idx="12"/>
          </p:nvPr>
        </p:nvSpPr>
        <p:spPr/>
        <p:txBody>
          <a:bodyPr/>
          <a:lstStyle/>
          <a:p>
            <a:fld id="{DB585DB3-991F-418E-AAD4-DC1A839C24E0}" type="slidenum">
              <a:rPr lang="en-US" smtClean="0"/>
              <a:pPr/>
              <a:t>109</a:t>
            </a:fld>
            <a:endParaRPr lang="en-US"/>
          </a:p>
        </p:txBody>
      </p:sp>
      <p:sp>
        <p:nvSpPr>
          <p:cNvPr id="3" name="Rectangle 2">
            <a:extLst>
              <a:ext uri="{FF2B5EF4-FFF2-40B4-BE49-F238E27FC236}">
                <a16:creationId xmlns:a16="http://schemas.microsoft.com/office/drawing/2014/main" id="{0416746F-0F85-4EC9-974C-F727FB382C12}"/>
              </a:ext>
            </a:extLst>
          </p:cNvPr>
          <p:cNvSpPr/>
          <p:nvPr/>
        </p:nvSpPr>
        <p:spPr>
          <a:xfrm>
            <a:off x="609600" y="1663309"/>
            <a:ext cx="184731" cy="461665"/>
          </a:xfrm>
          <a:prstGeom prst="rect">
            <a:avLst/>
          </a:prstGeom>
        </p:spPr>
        <p:txBody>
          <a:bodyPr wrap="none">
            <a:spAutoFit/>
          </a:bodyPr>
          <a:lstStyle/>
          <a:p>
            <a:endParaRPr lang="en-SG" sz="2400" dirty="0"/>
          </a:p>
        </p:txBody>
      </p:sp>
      <p:sp>
        <p:nvSpPr>
          <p:cNvPr id="8" name="TextBox 7">
            <a:extLst>
              <a:ext uri="{FF2B5EF4-FFF2-40B4-BE49-F238E27FC236}">
                <a16:creationId xmlns:a16="http://schemas.microsoft.com/office/drawing/2014/main" id="{3BD2A122-D3B1-4748-A70A-779E742DA7CB}"/>
              </a:ext>
            </a:extLst>
          </p:cNvPr>
          <p:cNvSpPr txBox="1"/>
          <p:nvPr/>
        </p:nvSpPr>
        <p:spPr>
          <a:xfrm>
            <a:off x="1676399" y="1663309"/>
            <a:ext cx="8553450" cy="1323439"/>
          </a:xfrm>
          <a:prstGeom prst="rect">
            <a:avLst/>
          </a:prstGeom>
          <a:noFill/>
        </p:spPr>
        <p:txBody>
          <a:bodyPr wrap="square" rtlCol="0">
            <a:spAutoFit/>
          </a:bodyPr>
          <a:lstStyle/>
          <a:p>
            <a:pPr marL="342900" lvl="0" indent="-342900">
              <a:buFont typeface="Arial" panose="020B0604020202020204" pitchFamily="34" charset="0"/>
              <a:buChar char="•"/>
            </a:pPr>
            <a:r>
              <a:rPr lang="en-SG" sz="2000" dirty="0"/>
              <a:t>Create a subscriber that subscribes to the topic published by the camera node representing the </a:t>
            </a:r>
            <a:r>
              <a:rPr lang="en-SG" sz="2000" b="1" u="sng" dirty="0"/>
              <a:t>raw image </a:t>
            </a:r>
          </a:p>
          <a:p>
            <a:pPr marL="800100" lvl="1" indent="-342900">
              <a:buFont typeface="Arial" panose="020B0604020202020204" pitchFamily="34" charset="0"/>
              <a:buChar char="•"/>
            </a:pPr>
            <a:r>
              <a:rPr lang="en-SG" sz="2000" dirty="0"/>
              <a:t>Use a ros2 topic command to find out the topics being published when you run the camera node</a:t>
            </a:r>
          </a:p>
        </p:txBody>
      </p:sp>
      <p:sp>
        <p:nvSpPr>
          <p:cNvPr id="13" name="TextBox 12">
            <a:extLst>
              <a:ext uri="{FF2B5EF4-FFF2-40B4-BE49-F238E27FC236}">
                <a16:creationId xmlns:a16="http://schemas.microsoft.com/office/drawing/2014/main" id="{40757C0F-8935-41C7-89ED-8B848E44DFFB}"/>
              </a:ext>
            </a:extLst>
          </p:cNvPr>
          <p:cNvSpPr txBox="1"/>
          <p:nvPr/>
        </p:nvSpPr>
        <p:spPr>
          <a:xfrm>
            <a:off x="699081" y="4363695"/>
            <a:ext cx="5396919" cy="369332"/>
          </a:xfrm>
          <a:prstGeom prst="rect">
            <a:avLst/>
          </a:prstGeom>
          <a:solidFill>
            <a:schemeClr val="tx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kern="150" dirty="0">
                <a:solidFill>
                  <a:schemeClr val="bg1"/>
                </a:solidFill>
                <a:ea typeface="SimSun" panose="02010600030101010101" pitchFamily="2" charset="-122"/>
              </a:rPr>
              <a:t>ros2 topic list</a:t>
            </a:r>
            <a:endParaRPr lang="en-US" sz="3200" b="1" dirty="0">
              <a:solidFill>
                <a:schemeClr val="bg1"/>
              </a:solidFill>
              <a:ea typeface="SimSun" panose="02010600030101010101" pitchFamily="2" charset="-122"/>
            </a:endParaRPr>
          </a:p>
        </p:txBody>
      </p:sp>
      <p:sp>
        <p:nvSpPr>
          <p:cNvPr id="14" name="Rectangle 13">
            <a:extLst>
              <a:ext uri="{FF2B5EF4-FFF2-40B4-BE49-F238E27FC236}">
                <a16:creationId xmlns:a16="http://schemas.microsoft.com/office/drawing/2014/main" id="{044D328D-12AE-4C51-9B26-AC71F96498DB}"/>
              </a:ext>
            </a:extLst>
          </p:cNvPr>
          <p:cNvSpPr/>
          <p:nvPr/>
        </p:nvSpPr>
        <p:spPr>
          <a:xfrm>
            <a:off x="699081" y="3922809"/>
            <a:ext cx="5396919" cy="369332"/>
          </a:xfrm>
          <a:prstGeom prst="rect">
            <a:avLst/>
          </a:prstGeom>
          <a:solidFill>
            <a:schemeClr val="tx1"/>
          </a:solidFill>
        </p:spPr>
        <p:txBody>
          <a:bodyPr wrap="square">
            <a:spAutoFit/>
          </a:bodyPr>
          <a:lstStyle/>
          <a:p>
            <a:pPr algn="ctr"/>
            <a:r>
              <a:rPr lang="en-SG" b="1" dirty="0">
                <a:solidFill>
                  <a:schemeClr val="bg1"/>
                </a:solidFill>
              </a:rPr>
              <a:t>ros2 run v4l2_camera v4l2_camera_node</a:t>
            </a:r>
          </a:p>
        </p:txBody>
      </p:sp>
    </p:spTree>
    <p:extLst>
      <p:ext uri="{BB962C8B-B14F-4D97-AF65-F5344CB8AC3E}">
        <p14:creationId xmlns:p14="http://schemas.microsoft.com/office/powerpoint/2010/main" val="31519166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a:t>ROS2 – Unified API</a:t>
            </a:r>
            <a:endParaRPr lang="en-SG"/>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A03AF2-F585-4479-8A3F-D36D104B4D5E}" type="slidenum">
              <a:rPr kumimoji="0" lang="en-SG"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SG"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19" name="Rectangle 18">
            <a:extLst>
              <a:ext uri="{FF2B5EF4-FFF2-40B4-BE49-F238E27FC236}">
                <a16:creationId xmlns:a16="http://schemas.microsoft.com/office/drawing/2014/main" id="{A5EF88C9-7759-47F2-AD4D-876DEB48189D}"/>
              </a:ext>
            </a:extLst>
          </p:cNvPr>
          <p:cNvSpPr/>
          <p:nvPr/>
        </p:nvSpPr>
        <p:spPr>
          <a:xfrm>
            <a:off x="825869" y="3666948"/>
            <a:ext cx="4411288" cy="6096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err="1"/>
              <a:t>rcl</a:t>
            </a:r>
            <a:r>
              <a:rPr lang="en-US" sz="2400"/>
              <a:t> (C)</a:t>
            </a:r>
            <a:endParaRPr lang="en-SG" sz="2400"/>
          </a:p>
        </p:txBody>
      </p:sp>
      <p:sp>
        <p:nvSpPr>
          <p:cNvPr id="20" name="Rectangle 19">
            <a:extLst>
              <a:ext uri="{FF2B5EF4-FFF2-40B4-BE49-F238E27FC236}">
                <a16:creationId xmlns:a16="http://schemas.microsoft.com/office/drawing/2014/main" id="{A98D9C36-AE43-4415-A2A4-1A050EA5E28D}"/>
              </a:ext>
            </a:extLst>
          </p:cNvPr>
          <p:cNvSpPr/>
          <p:nvPr/>
        </p:nvSpPr>
        <p:spPr>
          <a:xfrm>
            <a:off x="827811" y="2766325"/>
            <a:ext cx="2110205" cy="6096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err="1"/>
              <a:t>rclcpp</a:t>
            </a:r>
            <a:r>
              <a:rPr lang="en-US" sz="2400"/>
              <a:t> (C++)</a:t>
            </a:r>
            <a:endParaRPr lang="en-SG" sz="2400"/>
          </a:p>
        </p:txBody>
      </p:sp>
      <p:sp>
        <p:nvSpPr>
          <p:cNvPr id="21" name="Rectangle 20">
            <a:extLst>
              <a:ext uri="{FF2B5EF4-FFF2-40B4-BE49-F238E27FC236}">
                <a16:creationId xmlns:a16="http://schemas.microsoft.com/office/drawing/2014/main" id="{2A635845-FECF-48B6-844C-FEAEAD8ABA8E}"/>
              </a:ext>
            </a:extLst>
          </p:cNvPr>
          <p:cNvSpPr/>
          <p:nvPr/>
        </p:nvSpPr>
        <p:spPr>
          <a:xfrm>
            <a:off x="3126952" y="2766325"/>
            <a:ext cx="2110205" cy="6096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err="1"/>
              <a:t>rclpy</a:t>
            </a:r>
            <a:r>
              <a:rPr lang="en-US" sz="2400"/>
              <a:t> (Python)</a:t>
            </a:r>
            <a:endParaRPr lang="en-SG" sz="2400"/>
          </a:p>
        </p:txBody>
      </p:sp>
      <p:sp>
        <p:nvSpPr>
          <p:cNvPr id="24" name="TextBox 23">
            <a:extLst>
              <a:ext uri="{FF2B5EF4-FFF2-40B4-BE49-F238E27FC236}">
                <a16:creationId xmlns:a16="http://schemas.microsoft.com/office/drawing/2014/main" id="{C4CC3E33-81CB-4CCE-AABF-0C9A52994E88}"/>
              </a:ext>
            </a:extLst>
          </p:cNvPr>
          <p:cNvSpPr txBox="1"/>
          <p:nvPr/>
        </p:nvSpPr>
        <p:spPr>
          <a:xfrm>
            <a:off x="6451171" y="2606278"/>
            <a:ext cx="4602170" cy="1938992"/>
          </a:xfrm>
          <a:prstGeom prst="rect">
            <a:avLst/>
          </a:prstGeom>
          <a:noFill/>
        </p:spPr>
        <p:txBody>
          <a:bodyPr wrap="square" rtlCol="0">
            <a:spAutoFit/>
          </a:bodyPr>
          <a:lstStyle/>
          <a:p>
            <a:pPr marL="342900" indent="-342900">
              <a:buFont typeface="Arial" panose="020B0604020202020204" pitchFamily="34" charset="0"/>
              <a:buChar char="•"/>
            </a:pPr>
            <a:r>
              <a:rPr lang="en-US" sz="2000"/>
              <a:t>APIs are built on top of a common core client library</a:t>
            </a:r>
          </a:p>
          <a:p>
            <a:pPr marL="342900" indent="-342900">
              <a:buFont typeface="Arial" panose="020B0604020202020204" pitchFamily="34" charset="0"/>
              <a:buChar char="•"/>
            </a:pPr>
            <a:r>
              <a:rPr lang="en-US" sz="2000"/>
              <a:t>Ensures that any changes made to functionalities are reflected in all derived client libraries</a:t>
            </a:r>
          </a:p>
          <a:p>
            <a:pPr marL="342900" indent="-342900">
              <a:buFont typeface="Arial" panose="020B0604020202020204" pitchFamily="34" charset="0"/>
              <a:buChar char="•"/>
            </a:pPr>
            <a:endParaRPr lang="en-SG" sz="2000"/>
          </a:p>
        </p:txBody>
      </p:sp>
      <p:sp>
        <p:nvSpPr>
          <p:cNvPr id="27" name="TextBox 26">
            <a:extLst>
              <a:ext uri="{FF2B5EF4-FFF2-40B4-BE49-F238E27FC236}">
                <a16:creationId xmlns:a16="http://schemas.microsoft.com/office/drawing/2014/main" id="{AD2C0FDB-70B0-4B26-B6F4-7E95F6674D8D}"/>
              </a:ext>
            </a:extLst>
          </p:cNvPr>
          <p:cNvSpPr txBox="1"/>
          <p:nvPr/>
        </p:nvSpPr>
        <p:spPr>
          <a:xfrm>
            <a:off x="649458" y="971878"/>
            <a:ext cx="3639907" cy="584775"/>
          </a:xfrm>
          <a:prstGeom prst="rect">
            <a:avLst/>
          </a:prstGeom>
          <a:noFill/>
        </p:spPr>
        <p:txBody>
          <a:bodyPr wrap="none" rtlCol="0">
            <a:spAutoFit/>
          </a:bodyPr>
          <a:lstStyle/>
          <a:p>
            <a:r>
              <a:rPr lang="en-US" sz="3200" b="1"/>
              <a:t>ROS2 Client libraries</a:t>
            </a:r>
            <a:endParaRPr lang="en-SG" sz="3200" b="1"/>
          </a:p>
        </p:txBody>
      </p:sp>
    </p:spTree>
    <p:extLst>
      <p:ext uri="{BB962C8B-B14F-4D97-AF65-F5344CB8AC3E}">
        <p14:creationId xmlns:p14="http://schemas.microsoft.com/office/powerpoint/2010/main" val="192625238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7381B-B882-45C4-A387-89D7DD2BEE98}"/>
              </a:ext>
            </a:extLst>
          </p:cNvPr>
          <p:cNvSpPr>
            <a:spLocks noGrp="1"/>
          </p:cNvSpPr>
          <p:nvPr>
            <p:ph type="title"/>
          </p:nvPr>
        </p:nvSpPr>
        <p:spPr/>
        <p:txBody>
          <a:bodyPr/>
          <a:lstStyle/>
          <a:p>
            <a:r>
              <a:rPr lang="en-US"/>
              <a:t>Final Task – Pt1</a:t>
            </a:r>
            <a:endParaRPr lang="en-SG"/>
          </a:p>
        </p:txBody>
      </p:sp>
      <p:sp>
        <p:nvSpPr>
          <p:cNvPr id="4" name="Slide Number Placeholder 3">
            <a:extLst>
              <a:ext uri="{FF2B5EF4-FFF2-40B4-BE49-F238E27FC236}">
                <a16:creationId xmlns:a16="http://schemas.microsoft.com/office/drawing/2014/main" id="{1393D938-6EDD-45C5-B0C7-AE4AE5C198F0}"/>
              </a:ext>
            </a:extLst>
          </p:cNvPr>
          <p:cNvSpPr>
            <a:spLocks noGrp="1"/>
          </p:cNvSpPr>
          <p:nvPr>
            <p:ph type="sldNum" sz="quarter" idx="12"/>
          </p:nvPr>
        </p:nvSpPr>
        <p:spPr/>
        <p:txBody>
          <a:bodyPr/>
          <a:lstStyle/>
          <a:p>
            <a:fld id="{DB585DB3-991F-418E-AAD4-DC1A839C24E0}" type="slidenum">
              <a:rPr lang="en-US" smtClean="0"/>
              <a:pPr/>
              <a:t>110</a:t>
            </a:fld>
            <a:endParaRPr lang="en-US"/>
          </a:p>
        </p:txBody>
      </p:sp>
      <p:sp>
        <p:nvSpPr>
          <p:cNvPr id="3" name="Rectangle 2">
            <a:extLst>
              <a:ext uri="{FF2B5EF4-FFF2-40B4-BE49-F238E27FC236}">
                <a16:creationId xmlns:a16="http://schemas.microsoft.com/office/drawing/2014/main" id="{0416746F-0F85-4EC9-974C-F727FB382C12}"/>
              </a:ext>
            </a:extLst>
          </p:cNvPr>
          <p:cNvSpPr/>
          <p:nvPr/>
        </p:nvSpPr>
        <p:spPr>
          <a:xfrm>
            <a:off x="609600" y="1663309"/>
            <a:ext cx="184731" cy="461665"/>
          </a:xfrm>
          <a:prstGeom prst="rect">
            <a:avLst/>
          </a:prstGeom>
        </p:spPr>
        <p:txBody>
          <a:bodyPr wrap="none">
            <a:spAutoFit/>
          </a:bodyPr>
          <a:lstStyle/>
          <a:p>
            <a:endParaRPr lang="en-SG" sz="2400" dirty="0"/>
          </a:p>
        </p:txBody>
      </p:sp>
      <p:sp>
        <p:nvSpPr>
          <p:cNvPr id="8" name="TextBox 7">
            <a:extLst>
              <a:ext uri="{FF2B5EF4-FFF2-40B4-BE49-F238E27FC236}">
                <a16:creationId xmlns:a16="http://schemas.microsoft.com/office/drawing/2014/main" id="{3BD2A122-D3B1-4748-A70A-779E742DA7CB}"/>
              </a:ext>
            </a:extLst>
          </p:cNvPr>
          <p:cNvSpPr txBox="1"/>
          <p:nvPr/>
        </p:nvSpPr>
        <p:spPr>
          <a:xfrm>
            <a:off x="1676399" y="1663309"/>
            <a:ext cx="8553450" cy="1631216"/>
          </a:xfrm>
          <a:prstGeom prst="rect">
            <a:avLst/>
          </a:prstGeom>
          <a:noFill/>
        </p:spPr>
        <p:txBody>
          <a:bodyPr wrap="square" rtlCol="0">
            <a:spAutoFit/>
          </a:bodyPr>
          <a:lstStyle/>
          <a:p>
            <a:pPr marL="342900" lvl="0" indent="-342900">
              <a:buFont typeface="Arial" panose="020B0604020202020204" pitchFamily="34" charset="0"/>
              <a:buChar char="•"/>
            </a:pPr>
            <a:r>
              <a:rPr lang="en-SG" sz="2000" dirty="0"/>
              <a:t>Create a subscriber that subscribes to the topic published by the camera node representing the </a:t>
            </a:r>
            <a:r>
              <a:rPr lang="en-SG" sz="2000" b="1" u="sng" dirty="0"/>
              <a:t>raw image </a:t>
            </a:r>
          </a:p>
          <a:p>
            <a:pPr marL="800100" lvl="1" indent="-342900">
              <a:buFont typeface="Arial" panose="020B0604020202020204" pitchFamily="34" charset="0"/>
              <a:buChar char="•"/>
            </a:pPr>
            <a:r>
              <a:rPr lang="en-SG" sz="2000" dirty="0"/>
              <a:t>Use a ros2 topic command to find out the message type of the topic being published </a:t>
            </a:r>
            <a:r>
              <a:rPr lang="en-SG" sz="2000" b="1" dirty="0"/>
              <a:t>(You can omit the </a:t>
            </a:r>
            <a:r>
              <a:rPr lang="en-SG" sz="2000" b="1" i="1" dirty="0" err="1"/>
              <a:t>sensor_msgs</a:t>
            </a:r>
            <a:r>
              <a:rPr lang="en-SG" sz="2000" b="1" i="1" dirty="0"/>
              <a:t>/</a:t>
            </a:r>
            <a:r>
              <a:rPr lang="en-SG" sz="2000" b="1" i="1" dirty="0" err="1"/>
              <a:t>msg</a:t>
            </a:r>
            <a:r>
              <a:rPr lang="en-SG" sz="2000" b="1" i="1" dirty="0"/>
              <a:t>/</a:t>
            </a:r>
            <a:r>
              <a:rPr lang="en-SG" sz="2000" b="1" dirty="0"/>
              <a:t> part of the message type for this parameter)</a:t>
            </a:r>
            <a:endParaRPr lang="en-SG" sz="2000" dirty="0"/>
          </a:p>
        </p:txBody>
      </p:sp>
      <p:sp>
        <p:nvSpPr>
          <p:cNvPr id="13" name="TextBox 12">
            <a:extLst>
              <a:ext uri="{FF2B5EF4-FFF2-40B4-BE49-F238E27FC236}">
                <a16:creationId xmlns:a16="http://schemas.microsoft.com/office/drawing/2014/main" id="{40757C0F-8935-41C7-89ED-8B848E44DFFB}"/>
              </a:ext>
            </a:extLst>
          </p:cNvPr>
          <p:cNvSpPr txBox="1"/>
          <p:nvPr/>
        </p:nvSpPr>
        <p:spPr>
          <a:xfrm>
            <a:off x="699081" y="4363695"/>
            <a:ext cx="5396919" cy="369332"/>
          </a:xfrm>
          <a:prstGeom prst="rect">
            <a:avLst/>
          </a:prstGeom>
          <a:solidFill>
            <a:schemeClr val="tx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kern="150" dirty="0">
                <a:solidFill>
                  <a:schemeClr val="bg1"/>
                </a:solidFill>
                <a:ea typeface="SimSun" panose="02010600030101010101" pitchFamily="2" charset="-122"/>
              </a:rPr>
              <a:t>ros2 topic info /</a:t>
            </a:r>
            <a:r>
              <a:rPr lang="en-US" b="1" kern="150" dirty="0" err="1">
                <a:solidFill>
                  <a:schemeClr val="bg1"/>
                </a:solidFill>
                <a:ea typeface="SimSun" panose="02010600030101010101" pitchFamily="2" charset="-122"/>
              </a:rPr>
              <a:t>image_raw</a:t>
            </a:r>
            <a:endParaRPr lang="en-US" sz="3200" b="1" dirty="0">
              <a:solidFill>
                <a:schemeClr val="bg1"/>
              </a:solidFill>
              <a:ea typeface="SimSun" panose="02010600030101010101" pitchFamily="2" charset="-122"/>
            </a:endParaRPr>
          </a:p>
        </p:txBody>
      </p:sp>
      <p:sp>
        <p:nvSpPr>
          <p:cNvPr id="14" name="Rectangle 13">
            <a:extLst>
              <a:ext uri="{FF2B5EF4-FFF2-40B4-BE49-F238E27FC236}">
                <a16:creationId xmlns:a16="http://schemas.microsoft.com/office/drawing/2014/main" id="{044D328D-12AE-4C51-9B26-AC71F96498DB}"/>
              </a:ext>
            </a:extLst>
          </p:cNvPr>
          <p:cNvSpPr/>
          <p:nvPr/>
        </p:nvSpPr>
        <p:spPr>
          <a:xfrm>
            <a:off x="699081" y="3922809"/>
            <a:ext cx="5396919" cy="369332"/>
          </a:xfrm>
          <a:prstGeom prst="rect">
            <a:avLst/>
          </a:prstGeom>
          <a:solidFill>
            <a:schemeClr val="tx1"/>
          </a:solidFill>
        </p:spPr>
        <p:txBody>
          <a:bodyPr wrap="square">
            <a:spAutoFit/>
          </a:bodyPr>
          <a:lstStyle/>
          <a:p>
            <a:pPr algn="ctr"/>
            <a:r>
              <a:rPr lang="en-SG" b="1" dirty="0">
                <a:solidFill>
                  <a:schemeClr val="bg1"/>
                </a:solidFill>
              </a:rPr>
              <a:t>ros2 run v4l2_camera v4l2_camera_node</a:t>
            </a:r>
          </a:p>
        </p:txBody>
      </p:sp>
      <p:sp>
        <p:nvSpPr>
          <p:cNvPr id="5" name="Rectangle 4">
            <a:extLst>
              <a:ext uri="{FF2B5EF4-FFF2-40B4-BE49-F238E27FC236}">
                <a16:creationId xmlns:a16="http://schemas.microsoft.com/office/drawing/2014/main" id="{2B445CEF-DE5C-415A-B6BA-7793B04A9399}"/>
              </a:ext>
            </a:extLst>
          </p:cNvPr>
          <p:cNvSpPr/>
          <p:nvPr/>
        </p:nvSpPr>
        <p:spPr>
          <a:xfrm>
            <a:off x="6850749" y="3922809"/>
            <a:ext cx="4608056" cy="584775"/>
          </a:xfrm>
          <a:prstGeom prst="rect">
            <a:avLst/>
          </a:prstGeom>
        </p:spPr>
        <p:txBody>
          <a:bodyPr wrap="square">
            <a:spAutoFit/>
          </a:bodyPr>
          <a:lstStyle/>
          <a:p>
            <a:r>
              <a:rPr lang="en-SG" sz="3200" dirty="0" err="1"/>
              <a:t>sensor_msgs</a:t>
            </a:r>
            <a:r>
              <a:rPr lang="en-SG" sz="3200" dirty="0"/>
              <a:t>/</a:t>
            </a:r>
            <a:r>
              <a:rPr lang="en-SG" sz="3200" dirty="0" err="1"/>
              <a:t>msg</a:t>
            </a:r>
            <a:r>
              <a:rPr lang="en-SG" sz="3200" dirty="0"/>
              <a:t>/Image </a:t>
            </a:r>
          </a:p>
        </p:txBody>
      </p:sp>
      <p:cxnSp>
        <p:nvCxnSpPr>
          <p:cNvPr id="7" name="Straight Connector 6">
            <a:extLst>
              <a:ext uri="{FF2B5EF4-FFF2-40B4-BE49-F238E27FC236}">
                <a16:creationId xmlns:a16="http://schemas.microsoft.com/office/drawing/2014/main" id="{65C028F3-8C65-41AE-82C6-656561E0B7FA}"/>
              </a:ext>
            </a:extLst>
          </p:cNvPr>
          <p:cNvCxnSpPr>
            <a:cxnSpLocks/>
            <a:stCxn id="5" idx="1"/>
          </p:cNvCxnSpPr>
          <p:nvPr/>
        </p:nvCxnSpPr>
        <p:spPr>
          <a:xfrm>
            <a:off x="6850749" y="4215197"/>
            <a:ext cx="3106051"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87EE24F2-7A09-48C8-B03B-E5DABB1ACA8A}"/>
              </a:ext>
            </a:extLst>
          </p:cNvPr>
          <p:cNvPicPr>
            <a:picLocks noChangeAspect="1"/>
          </p:cNvPicPr>
          <p:nvPr/>
        </p:nvPicPr>
        <p:blipFill rotWithShape="1">
          <a:blip r:embed="rId2"/>
          <a:srcRect t="82131"/>
          <a:stretch/>
        </p:blipFill>
        <p:spPr>
          <a:xfrm>
            <a:off x="6171325" y="5331429"/>
            <a:ext cx="5670544" cy="584775"/>
          </a:xfrm>
          <a:prstGeom prst="rect">
            <a:avLst/>
          </a:prstGeom>
        </p:spPr>
      </p:pic>
      <p:sp>
        <p:nvSpPr>
          <p:cNvPr id="9" name="Arrow: Right 8">
            <a:extLst>
              <a:ext uri="{FF2B5EF4-FFF2-40B4-BE49-F238E27FC236}">
                <a16:creationId xmlns:a16="http://schemas.microsoft.com/office/drawing/2014/main" id="{CEF863B7-1DC8-4AC2-A619-AB6DEAC8D9F9}"/>
              </a:ext>
            </a:extLst>
          </p:cNvPr>
          <p:cNvSpPr/>
          <p:nvPr/>
        </p:nvSpPr>
        <p:spPr>
          <a:xfrm rot="16200000">
            <a:off x="8629569" y="4706602"/>
            <a:ext cx="491547"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45538689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7381B-B882-45C4-A387-89D7DD2BEE98}"/>
              </a:ext>
            </a:extLst>
          </p:cNvPr>
          <p:cNvSpPr>
            <a:spLocks noGrp="1"/>
          </p:cNvSpPr>
          <p:nvPr>
            <p:ph type="title"/>
          </p:nvPr>
        </p:nvSpPr>
        <p:spPr/>
        <p:txBody>
          <a:bodyPr/>
          <a:lstStyle/>
          <a:p>
            <a:r>
              <a:rPr lang="en-US"/>
              <a:t>Final Task – Pt1</a:t>
            </a:r>
            <a:endParaRPr lang="en-SG"/>
          </a:p>
        </p:txBody>
      </p:sp>
      <p:sp>
        <p:nvSpPr>
          <p:cNvPr id="4" name="Slide Number Placeholder 3">
            <a:extLst>
              <a:ext uri="{FF2B5EF4-FFF2-40B4-BE49-F238E27FC236}">
                <a16:creationId xmlns:a16="http://schemas.microsoft.com/office/drawing/2014/main" id="{1393D938-6EDD-45C5-B0C7-AE4AE5C198F0}"/>
              </a:ext>
            </a:extLst>
          </p:cNvPr>
          <p:cNvSpPr>
            <a:spLocks noGrp="1"/>
          </p:cNvSpPr>
          <p:nvPr>
            <p:ph type="sldNum" sz="quarter" idx="12"/>
          </p:nvPr>
        </p:nvSpPr>
        <p:spPr/>
        <p:txBody>
          <a:bodyPr/>
          <a:lstStyle/>
          <a:p>
            <a:fld id="{DB585DB3-991F-418E-AAD4-DC1A839C24E0}" type="slidenum">
              <a:rPr lang="en-US" smtClean="0"/>
              <a:pPr/>
              <a:t>111</a:t>
            </a:fld>
            <a:endParaRPr lang="en-US"/>
          </a:p>
        </p:txBody>
      </p:sp>
      <p:sp>
        <p:nvSpPr>
          <p:cNvPr id="3" name="Rectangle 2">
            <a:extLst>
              <a:ext uri="{FF2B5EF4-FFF2-40B4-BE49-F238E27FC236}">
                <a16:creationId xmlns:a16="http://schemas.microsoft.com/office/drawing/2014/main" id="{0416746F-0F85-4EC9-974C-F727FB382C12}"/>
              </a:ext>
            </a:extLst>
          </p:cNvPr>
          <p:cNvSpPr/>
          <p:nvPr/>
        </p:nvSpPr>
        <p:spPr>
          <a:xfrm>
            <a:off x="609600" y="1663309"/>
            <a:ext cx="184731" cy="461665"/>
          </a:xfrm>
          <a:prstGeom prst="rect">
            <a:avLst/>
          </a:prstGeom>
        </p:spPr>
        <p:txBody>
          <a:bodyPr wrap="none">
            <a:spAutoFit/>
          </a:bodyPr>
          <a:lstStyle/>
          <a:p>
            <a:endParaRPr lang="en-SG" sz="2400" dirty="0"/>
          </a:p>
        </p:txBody>
      </p:sp>
      <p:sp>
        <p:nvSpPr>
          <p:cNvPr id="8" name="TextBox 7">
            <a:extLst>
              <a:ext uri="{FF2B5EF4-FFF2-40B4-BE49-F238E27FC236}">
                <a16:creationId xmlns:a16="http://schemas.microsoft.com/office/drawing/2014/main" id="{3BD2A122-D3B1-4748-A70A-779E742DA7CB}"/>
              </a:ext>
            </a:extLst>
          </p:cNvPr>
          <p:cNvSpPr txBox="1"/>
          <p:nvPr/>
        </p:nvSpPr>
        <p:spPr>
          <a:xfrm>
            <a:off x="1676399" y="1311111"/>
            <a:ext cx="8553450" cy="830997"/>
          </a:xfrm>
          <a:prstGeom prst="rect">
            <a:avLst/>
          </a:prstGeom>
          <a:noFill/>
        </p:spPr>
        <p:txBody>
          <a:bodyPr wrap="square" rtlCol="0">
            <a:spAutoFit/>
          </a:bodyPr>
          <a:lstStyle/>
          <a:p>
            <a:pPr lvl="0"/>
            <a:r>
              <a:rPr lang="en-SG" sz="2400" dirty="0"/>
              <a:t>5. Create a subscriber that subscribes to the topic published by the camera node representing the </a:t>
            </a:r>
            <a:r>
              <a:rPr lang="en-SG" sz="2400" b="1" u="sng" dirty="0"/>
              <a:t>raw image </a:t>
            </a:r>
          </a:p>
        </p:txBody>
      </p:sp>
      <p:pic>
        <p:nvPicPr>
          <p:cNvPr id="6" name="Picture 5">
            <a:extLst>
              <a:ext uri="{FF2B5EF4-FFF2-40B4-BE49-F238E27FC236}">
                <a16:creationId xmlns:a16="http://schemas.microsoft.com/office/drawing/2014/main" id="{E7392711-4AC3-4FF4-A042-0DB765D4DF4C}"/>
              </a:ext>
            </a:extLst>
          </p:cNvPr>
          <p:cNvPicPr>
            <a:picLocks noChangeAspect="1"/>
          </p:cNvPicPr>
          <p:nvPr/>
        </p:nvPicPr>
        <p:blipFill rotWithShape="1">
          <a:blip r:embed="rId2"/>
          <a:srcRect t="26675" r="36390" b="32071"/>
          <a:stretch/>
        </p:blipFill>
        <p:spPr>
          <a:xfrm>
            <a:off x="1575747" y="2645728"/>
            <a:ext cx="8381053" cy="2194562"/>
          </a:xfrm>
          <a:prstGeom prst="rect">
            <a:avLst/>
          </a:prstGeom>
        </p:spPr>
      </p:pic>
    </p:spTree>
    <p:extLst>
      <p:ext uri="{BB962C8B-B14F-4D97-AF65-F5344CB8AC3E}">
        <p14:creationId xmlns:p14="http://schemas.microsoft.com/office/powerpoint/2010/main" val="195189344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7381B-B882-45C4-A387-89D7DD2BEE98}"/>
              </a:ext>
            </a:extLst>
          </p:cNvPr>
          <p:cNvSpPr>
            <a:spLocks noGrp="1"/>
          </p:cNvSpPr>
          <p:nvPr>
            <p:ph type="title"/>
          </p:nvPr>
        </p:nvSpPr>
        <p:spPr/>
        <p:txBody>
          <a:bodyPr/>
          <a:lstStyle/>
          <a:p>
            <a:r>
              <a:rPr lang="en-US"/>
              <a:t>Final Task – Pt1</a:t>
            </a:r>
            <a:endParaRPr lang="en-SG"/>
          </a:p>
        </p:txBody>
      </p:sp>
      <p:sp>
        <p:nvSpPr>
          <p:cNvPr id="4" name="Slide Number Placeholder 3">
            <a:extLst>
              <a:ext uri="{FF2B5EF4-FFF2-40B4-BE49-F238E27FC236}">
                <a16:creationId xmlns:a16="http://schemas.microsoft.com/office/drawing/2014/main" id="{1393D938-6EDD-45C5-B0C7-AE4AE5C198F0}"/>
              </a:ext>
            </a:extLst>
          </p:cNvPr>
          <p:cNvSpPr>
            <a:spLocks noGrp="1"/>
          </p:cNvSpPr>
          <p:nvPr>
            <p:ph type="sldNum" sz="quarter" idx="12"/>
          </p:nvPr>
        </p:nvSpPr>
        <p:spPr/>
        <p:txBody>
          <a:bodyPr/>
          <a:lstStyle/>
          <a:p>
            <a:fld id="{DB585DB3-991F-418E-AAD4-DC1A839C24E0}" type="slidenum">
              <a:rPr lang="en-US" smtClean="0"/>
              <a:pPr/>
              <a:t>112</a:t>
            </a:fld>
            <a:endParaRPr lang="en-US"/>
          </a:p>
        </p:txBody>
      </p:sp>
      <p:sp>
        <p:nvSpPr>
          <p:cNvPr id="3" name="Rectangle 2">
            <a:extLst>
              <a:ext uri="{FF2B5EF4-FFF2-40B4-BE49-F238E27FC236}">
                <a16:creationId xmlns:a16="http://schemas.microsoft.com/office/drawing/2014/main" id="{0416746F-0F85-4EC9-974C-F727FB382C12}"/>
              </a:ext>
            </a:extLst>
          </p:cNvPr>
          <p:cNvSpPr/>
          <p:nvPr/>
        </p:nvSpPr>
        <p:spPr>
          <a:xfrm>
            <a:off x="609600" y="1663309"/>
            <a:ext cx="184731" cy="461665"/>
          </a:xfrm>
          <a:prstGeom prst="rect">
            <a:avLst/>
          </a:prstGeom>
        </p:spPr>
        <p:txBody>
          <a:bodyPr wrap="none">
            <a:spAutoFit/>
          </a:bodyPr>
          <a:lstStyle/>
          <a:p>
            <a:endParaRPr lang="en-SG" sz="2400" dirty="0"/>
          </a:p>
        </p:txBody>
      </p:sp>
      <p:sp>
        <p:nvSpPr>
          <p:cNvPr id="5" name="Rectangle 4">
            <a:extLst>
              <a:ext uri="{FF2B5EF4-FFF2-40B4-BE49-F238E27FC236}">
                <a16:creationId xmlns:a16="http://schemas.microsoft.com/office/drawing/2014/main" id="{6065CB32-036E-40DF-BEFF-8DC30862BC00}"/>
              </a:ext>
            </a:extLst>
          </p:cNvPr>
          <p:cNvSpPr/>
          <p:nvPr/>
        </p:nvSpPr>
        <p:spPr>
          <a:xfrm>
            <a:off x="1171864" y="1401074"/>
            <a:ext cx="8784936" cy="1758110"/>
          </a:xfrm>
          <a:prstGeom prst="rect">
            <a:avLst/>
          </a:prstGeom>
        </p:spPr>
        <p:txBody>
          <a:bodyPr wrap="square">
            <a:spAutoFit/>
          </a:bodyPr>
          <a:lstStyle/>
          <a:p>
            <a:pPr lvl="0">
              <a:lnSpc>
                <a:spcPct val="107000"/>
              </a:lnSpc>
              <a:spcAft>
                <a:spcPts val="0"/>
              </a:spcAft>
              <a:tabLst>
                <a:tab pos="457200" algn="l"/>
              </a:tabLst>
            </a:pPr>
            <a:r>
              <a:rPr lang="en-SG" sz="2400" dirty="0">
                <a:latin typeface="Calibri" panose="020F0502020204030204" pitchFamily="34" charset="0"/>
                <a:ea typeface="Calibri" panose="020F0502020204030204" pitchFamily="34" charset="0"/>
                <a:cs typeface="Times New Roman" panose="02020603050405020304" pitchFamily="18" charset="0"/>
              </a:rPr>
              <a:t>6. Build your workspace</a:t>
            </a:r>
          </a:p>
          <a:p>
            <a:pPr lvl="0">
              <a:lnSpc>
                <a:spcPct val="107000"/>
              </a:lnSpc>
              <a:spcAft>
                <a:spcPts val="800"/>
              </a:spcAft>
              <a:tabLst>
                <a:tab pos="457200" algn="l"/>
              </a:tabLst>
            </a:pPr>
            <a:r>
              <a:rPr lang="en-SG" sz="2400" dirty="0">
                <a:latin typeface="Calibri" panose="020F0502020204030204" pitchFamily="34" charset="0"/>
                <a:ea typeface="Calibri" panose="020F0502020204030204" pitchFamily="34" charset="0"/>
                <a:cs typeface="Times New Roman" panose="02020603050405020304" pitchFamily="18" charset="0"/>
              </a:rPr>
              <a:t>7. Source your workspace</a:t>
            </a:r>
          </a:p>
          <a:p>
            <a:pPr>
              <a:lnSpc>
                <a:spcPct val="107000"/>
              </a:lnSpc>
              <a:spcAft>
                <a:spcPts val="800"/>
              </a:spcAft>
              <a:tabLst>
                <a:tab pos="457200" algn="l"/>
              </a:tabLst>
            </a:pPr>
            <a:r>
              <a:rPr lang="en-US" sz="2400" dirty="0">
                <a:latin typeface="Calibri" panose="020F0502020204030204" pitchFamily="34" charset="0"/>
                <a:ea typeface="Calibri" panose="020F0502020204030204" pitchFamily="34" charset="0"/>
                <a:cs typeface="Times New Roman" panose="02020603050405020304" pitchFamily="18" charset="0"/>
              </a:rPr>
              <a:t>8</a:t>
            </a:r>
            <a:r>
              <a:rPr lang="en-SG" sz="2400" dirty="0">
                <a:latin typeface="Calibri" panose="020F0502020204030204" pitchFamily="34" charset="0"/>
                <a:ea typeface="Calibri" panose="020F0502020204030204" pitchFamily="34" charset="0"/>
                <a:cs typeface="Times New Roman" panose="02020603050405020304" pitchFamily="18" charset="0"/>
              </a:rPr>
              <a:t>. </a:t>
            </a:r>
            <a:r>
              <a:rPr lang="en-SG" sz="2400" dirty="0"/>
              <a:t>Run the camera node and the camera viewer node. You should now see a popup window displaying your webcam output</a:t>
            </a:r>
          </a:p>
        </p:txBody>
      </p:sp>
      <p:sp>
        <p:nvSpPr>
          <p:cNvPr id="10" name="TextBox 9">
            <a:extLst>
              <a:ext uri="{FF2B5EF4-FFF2-40B4-BE49-F238E27FC236}">
                <a16:creationId xmlns:a16="http://schemas.microsoft.com/office/drawing/2014/main" id="{780145DB-6D48-44CD-BFAE-4AF321213EAF}"/>
              </a:ext>
            </a:extLst>
          </p:cNvPr>
          <p:cNvSpPr txBox="1"/>
          <p:nvPr/>
        </p:nvSpPr>
        <p:spPr>
          <a:xfrm>
            <a:off x="1171865" y="3906618"/>
            <a:ext cx="5477631" cy="369332"/>
          </a:xfrm>
          <a:prstGeom prst="rect">
            <a:avLst/>
          </a:prstGeom>
          <a:solidFill>
            <a:schemeClr val="tx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kern="150" dirty="0" err="1">
                <a:solidFill>
                  <a:schemeClr val="bg1"/>
                </a:solidFill>
                <a:ea typeface="SimSun" panose="02010600030101010101" pitchFamily="2" charset="-122"/>
              </a:rPr>
              <a:t>colcon</a:t>
            </a:r>
            <a:r>
              <a:rPr lang="en-US" b="1" kern="150" dirty="0">
                <a:solidFill>
                  <a:schemeClr val="bg1"/>
                </a:solidFill>
                <a:ea typeface="SimSun" panose="02010600030101010101" pitchFamily="2" charset="-122"/>
              </a:rPr>
              <a:t> build</a:t>
            </a:r>
            <a:endParaRPr lang="en-US" sz="3200" b="1" dirty="0">
              <a:solidFill>
                <a:schemeClr val="bg1"/>
              </a:solidFill>
              <a:ea typeface="SimSun" panose="02010600030101010101" pitchFamily="2" charset="-122"/>
            </a:endParaRPr>
          </a:p>
        </p:txBody>
      </p:sp>
      <p:sp>
        <p:nvSpPr>
          <p:cNvPr id="11" name="TextBox 10">
            <a:extLst>
              <a:ext uri="{FF2B5EF4-FFF2-40B4-BE49-F238E27FC236}">
                <a16:creationId xmlns:a16="http://schemas.microsoft.com/office/drawing/2014/main" id="{4F93D692-6A29-43F2-88C1-C2948E3B06C9}"/>
              </a:ext>
            </a:extLst>
          </p:cNvPr>
          <p:cNvSpPr txBox="1"/>
          <p:nvPr/>
        </p:nvSpPr>
        <p:spPr>
          <a:xfrm>
            <a:off x="1171866" y="4460436"/>
            <a:ext cx="5477631" cy="369332"/>
          </a:xfrm>
          <a:prstGeom prst="rect">
            <a:avLst/>
          </a:prstGeom>
          <a:solidFill>
            <a:schemeClr val="tx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kern="150" dirty="0">
                <a:solidFill>
                  <a:schemeClr val="bg1"/>
                </a:solidFill>
                <a:ea typeface="SimSun" panose="02010600030101010101" pitchFamily="2" charset="-122"/>
              </a:rPr>
              <a:t>source install/</a:t>
            </a:r>
            <a:r>
              <a:rPr lang="en-US" b="1" kern="150" dirty="0" err="1">
                <a:solidFill>
                  <a:schemeClr val="bg1"/>
                </a:solidFill>
                <a:ea typeface="SimSun" panose="02010600030101010101" pitchFamily="2" charset="-122"/>
              </a:rPr>
              <a:t>setup.bash</a:t>
            </a:r>
            <a:endParaRPr lang="en-US" sz="3200" b="1" dirty="0">
              <a:solidFill>
                <a:schemeClr val="bg1"/>
              </a:solidFill>
              <a:ea typeface="SimSun" panose="02010600030101010101" pitchFamily="2" charset="-122"/>
            </a:endParaRPr>
          </a:p>
        </p:txBody>
      </p:sp>
      <p:sp>
        <p:nvSpPr>
          <p:cNvPr id="12" name="TextBox 11">
            <a:extLst>
              <a:ext uri="{FF2B5EF4-FFF2-40B4-BE49-F238E27FC236}">
                <a16:creationId xmlns:a16="http://schemas.microsoft.com/office/drawing/2014/main" id="{33A7C869-B26A-4441-A937-37C8612DB94A}"/>
              </a:ext>
            </a:extLst>
          </p:cNvPr>
          <p:cNvSpPr txBox="1"/>
          <p:nvPr/>
        </p:nvSpPr>
        <p:spPr>
          <a:xfrm>
            <a:off x="1171864" y="5002462"/>
            <a:ext cx="5477631" cy="369332"/>
          </a:xfrm>
          <a:prstGeom prst="rect">
            <a:avLst/>
          </a:prstGeom>
          <a:solidFill>
            <a:schemeClr val="tx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dirty="0">
                <a:solidFill>
                  <a:schemeClr val="bg1"/>
                </a:solidFill>
                <a:latin typeface="+mj-lt"/>
                <a:ea typeface="SimSun" panose="02010600030101010101" pitchFamily="2" charset="-122"/>
              </a:rPr>
              <a:t>ros2 run </a:t>
            </a:r>
            <a:r>
              <a:rPr lang="en-US" b="1" dirty="0" err="1">
                <a:solidFill>
                  <a:schemeClr val="bg1"/>
                </a:solidFill>
                <a:latin typeface="+mj-lt"/>
                <a:ea typeface="SimSun" panose="02010600030101010101" pitchFamily="2" charset="-122"/>
              </a:rPr>
              <a:t>camera_test</a:t>
            </a:r>
            <a:r>
              <a:rPr lang="en-US" b="1" dirty="0">
                <a:solidFill>
                  <a:schemeClr val="bg1"/>
                </a:solidFill>
                <a:latin typeface="+mj-lt"/>
                <a:ea typeface="SimSun" panose="02010600030101010101" pitchFamily="2" charset="-122"/>
              </a:rPr>
              <a:t> </a:t>
            </a:r>
            <a:r>
              <a:rPr lang="en-US" b="1" dirty="0" err="1">
                <a:solidFill>
                  <a:schemeClr val="bg1"/>
                </a:solidFill>
                <a:latin typeface="+mj-lt"/>
                <a:ea typeface="SimSun" panose="02010600030101010101" pitchFamily="2" charset="-122"/>
              </a:rPr>
              <a:t>camera_viewer</a:t>
            </a:r>
            <a:r>
              <a:rPr lang="en-US" b="1" dirty="0">
                <a:solidFill>
                  <a:schemeClr val="bg1"/>
                </a:solidFill>
                <a:latin typeface="+mj-lt"/>
                <a:ea typeface="SimSun" panose="02010600030101010101" pitchFamily="2" charset="-122"/>
              </a:rPr>
              <a:t> </a:t>
            </a:r>
          </a:p>
        </p:txBody>
      </p:sp>
      <p:sp>
        <p:nvSpPr>
          <p:cNvPr id="13" name="TextBox 12">
            <a:extLst>
              <a:ext uri="{FF2B5EF4-FFF2-40B4-BE49-F238E27FC236}">
                <a16:creationId xmlns:a16="http://schemas.microsoft.com/office/drawing/2014/main" id="{9E0FD378-9C76-4729-949E-E246D719067C}"/>
              </a:ext>
            </a:extLst>
          </p:cNvPr>
          <p:cNvSpPr txBox="1"/>
          <p:nvPr/>
        </p:nvSpPr>
        <p:spPr>
          <a:xfrm>
            <a:off x="1171864" y="3352800"/>
            <a:ext cx="5477631" cy="369332"/>
          </a:xfrm>
          <a:prstGeom prst="rect">
            <a:avLst/>
          </a:prstGeom>
          <a:solidFill>
            <a:schemeClr val="tx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kern="150" dirty="0">
                <a:solidFill>
                  <a:schemeClr val="bg1"/>
                </a:solidFill>
                <a:ea typeface="SimSun" panose="02010600030101010101" pitchFamily="2" charset="-122"/>
              </a:rPr>
              <a:t>cd ~/</a:t>
            </a:r>
            <a:r>
              <a:rPr lang="en-US" b="1" kern="150" dirty="0" err="1">
                <a:solidFill>
                  <a:schemeClr val="bg1"/>
                </a:solidFill>
                <a:ea typeface="SimSun" panose="02010600030101010101" pitchFamily="2" charset="-122"/>
              </a:rPr>
              <a:t>final_ws</a:t>
            </a:r>
            <a:endParaRPr lang="en-US" sz="3200" b="1" dirty="0">
              <a:solidFill>
                <a:schemeClr val="bg1"/>
              </a:solidFill>
              <a:ea typeface="SimSun" panose="02010600030101010101" pitchFamily="2" charset="-122"/>
            </a:endParaRPr>
          </a:p>
        </p:txBody>
      </p:sp>
      <p:sp>
        <p:nvSpPr>
          <p:cNvPr id="14" name="TextBox 13">
            <a:extLst>
              <a:ext uri="{FF2B5EF4-FFF2-40B4-BE49-F238E27FC236}">
                <a16:creationId xmlns:a16="http://schemas.microsoft.com/office/drawing/2014/main" id="{74967F13-5557-4480-A327-C1BFDA3AAFAD}"/>
              </a:ext>
            </a:extLst>
          </p:cNvPr>
          <p:cNvSpPr txBox="1"/>
          <p:nvPr/>
        </p:nvSpPr>
        <p:spPr>
          <a:xfrm>
            <a:off x="7000120" y="5030138"/>
            <a:ext cx="4649186" cy="369332"/>
          </a:xfrm>
          <a:prstGeom prst="rect">
            <a:avLst/>
          </a:prstGeom>
          <a:solidFill>
            <a:schemeClr val="tx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dirty="0">
                <a:solidFill>
                  <a:schemeClr val="bg1"/>
                </a:solidFill>
                <a:latin typeface="+mj-lt"/>
                <a:ea typeface="SimSun" panose="02010600030101010101" pitchFamily="2" charset="-122"/>
              </a:rPr>
              <a:t>ros2 run v4l2_camera v4l2_camera_node</a:t>
            </a:r>
          </a:p>
        </p:txBody>
      </p:sp>
      <p:sp>
        <p:nvSpPr>
          <p:cNvPr id="15" name="TextBox 14">
            <a:extLst>
              <a:ext uri="{FF2B5EF4-FFF2-40B4-BE49-F238E27FC236}">
                <a16:creationId xmlns:a16="http://schemas.microsoft.com/office/drawing/2014/main" id="{253ABCAB-4467-469C-8BCE-3D8F3CC6C706}"/>
              </a:ext>
            </a:extLst>
          </p:cNvPr>
          <p:cNvSpPr txBox="1"/>
          <p:nvPr/>
        </p:nvSpPr>
        <p:spPr>
          <a:xfrm>
            <a:off x="7000120" y="4460436"/>
            <a:ext cx="4649186" cy="369332"/>
          </a:xfrm>
          <a:prstGeom prst="rect">
            <a:avLst/>
          </a:prstGeom>
          <a:solidFill>
            <a:schemeClr val="tx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kern="150" dirty="0">
                <a:solidFill>
                  <a:schemeClr val="bg1"/>
                </a:solidFill>
                <a:ea typeface="SimSun" panose="02010600030101010101" pitchFamily="2" charset="-122"/>
              </a:rPr>
              <a:t>source install/</a:t>
            </a:r>
            <a:r>
              <a:rPr lang="en-US" b="1" kern="150" dirty="0" err="1">
                <a:solidFill>
                  <a:schemeClr val="bg1"/>
                </a:solidFill>
                <a:ea typeface="SimSun" panose="02010600030101010101" pitchFamily="2" charset="-122"/>
              </a:rPr>
              <a:t>setup.bash</a:t>
            </a:r>
            <a:endParaRPr lang="en-US" sz="3200" b="1" dirty="0">
              <a:solidFill>
                <a:schemeClr val="bg1"/>
              </a:solidFill>
              <a:ea typeface="SimSun" panose="02010600030101010101" pitchFamily="2" charset="-122"/>
            </a:endParaRPr>
          </a:p>
        </p:txBody>
      </p:sp>
      <p:sp>
        <p:nvSpPr>
          <p:cNvPr id="16" name="TextBox 15">
            <a:extLst>
              <a:ext uri="{FF2B5EF4-FFF2-40B4-BE49-F238E27FC236}">
                <a16:creationId xmlns:a16="http://schemas.microsoft.com/office/drawing/2014/main" id="{B9373671-439F-4CAC-8DAC-C76C4F02A949}"/>
              </a:ext>
            </a:extLst>
          </p:cNvPr>
          <p:cNvSpPr txBox="1"/>
          <p:nvPr/>
        </p:nvSpPr>
        <p:spPr>
          <a:xfrm>
            <a:off x="3328468" y="5577202"/>
            <a:ext cx="1164421" cy="369332"/>
          </a:xfrm>
          <a:prstGeom prst="rect">
            <a:avLst/>
          </a:prstGeom>
          <a:noFill/>
        </p:spPr>
        <p:txBody>
          <a:bodyPr wrap="none" rtlCol="0">
            <a:spAutoFit/>
          </a:bodyPr>
          <a:lstStyle/>
          <a:p>
            <a:r>
              <a:rPr lang="en-US" dirty="0"/>
              <a:t>Terminal 1</a:t>
            </a:r>
            <a:endParaRPr lang="en-SG" dirty="0"/>
          </a:p>
        </p:txBody>
      </p:sp>
      <p:sp>
        <p:nvSpPr>
          <p:cNvPr id="17" name="TextBox 16">
            <a:extLst>
              <a:ext uri="{FF2B5EF4-FFF2-40B4-BE49-F238E27FC236}">
                <a16:creationId xmlns:a16="http://schemas.microsoft.com/office/drawing/2014/main" id="{FC6A5D0D-FF8F-4338-864E-5F671F562C4C}"/>
              </a:ext>
            </a:extLst>
          </p:cNvPr>
          <p:cNvSpPr txBox="1"/>
          <p:nvPr/>
        </p:nvSpPr>
        <p:spPr>
          <a:xfrm>
            <a:off x="8792379" y="5577202"/>
            <a:ext cx="1164421" cy="369332"/>
          </a:xfrm>
          <a:prstGeom prst="rect">
            <a:avLst/>
          </a:prstGeom>
          <a:noFill/>
        </p:spPr>
        <p:txBody>
          <a:bodyPr wrap="none" rtlCol="0">
            <a:spAutoFit/>
          </a:bodyPr>
          <a:lstStyle/>
          <a:p>
            <a:r>
              <a:rPr lang="en-US" dirty="0"/>
              <a:t>Terminal 2</a:t>
            </a:r>
            <a:endParaRPr lang="en-SG" dirty="0"/>
          </a:p>
        </p:txBody>
      </p:sp>
    </p:spTree>
    <p:extLst>
      <p:ext uri="{BB962C8B-B14F-4D97-AF65-F5344CB8AC3E}">
        <p14:creationId xmlns:p14="http://schemas.microsoft.com/office/powerpoint/2010/main" val="216703840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7381B-B882-45C4-A387-89D7DD2BEE98}"/>
              </a:ext>
            </a:extLst>
          </p:cNvPr>
          <p:cNvSpPr>
            <a:spLocks noGrp="1"/>
          </p:cNvSpPr>
          <p:nvPr>
            <p:ph type="title"/>
          </p:nvPr>
        </p:nvSpPr>
        <p:spPr/>
        <p:txBody>
          <a:bodyPr/>
          <a:lstStyle/>
          <a:p>
            <a:r>
              <a:rPr lang="en-US" dirty="0"/>
              <a:t>Final Task Part 2</a:t>
            </a:r>
            <a:endParaRPr lang="en-SG" dirty="0"/>
          </a:p>
        </p:txBody>
      </p:sp>
      <p:sp>
        <p:nvSpPr>
          <p:cNvPr id="4" name="Slide Number Placeholder 3">
            <a:extLst>
              <a:ext uri="{FF2B5EF4-FFF2-40B4-BE49-F238E27FC236}">
                <a16:creationId xmlns:a16="http://schemas.microsoft.com/office/drawing/2014/main" id="{1393D938-6EDD-45C5-B0C7-AE4AE5C198F0}"/>
              </a:ext>
            </a:extLst>
          </p:cNvPr>
          <p:cNvSpPr>
            <a:spLocks noGrp="1"/>
          </p:cNvSpPr>
          <p:nvPr>
            <p:ph type="sldNum" sz="quarter" idx="12"/>
          </p:nvPr>
        </p:nvSpPr>
        <p:spPr/>
        <p:txBody>
          <a:bodyPr/>
          <a:lstStyle/>
          <a:p>
            <a:fld id="{DB585DB3-991F-418E-AAD4-DC1A839C24E0}" type="slidenum">
              <a:rPr lang="en-US" smtClean="0"/>
              <a:pPr/>
              <a:t>113</a:t>
            </a:fld>
            <a:endParaRPr lang="en-US"/>
          </a:p>
        </p:txBody>
      </p:sp>
      <p:sp>
        <p:nvSpPr>
          <p:cNvPr id="14" name="TextBox 13">
            <a:extLst>
              <a:ext uri="{FF2B5EF4-FFF2-40B4-BE49-F238E27FC236}">
                <a16:creationId xmlns:a16="http://schemas.microsoft.com/office/drawing/2014/main" id="{28068374-2F16-4075-A12E-88DCE1B063C8}"/>
              </a:ext>
            </a:extLst>
          </p:cNvPr>
          <p:cNvSpPr txBox="1"/>
          <p:nvPr/>
        </p:nvSpPr>
        <p:spPr>
          <a:xfrm>
            <a:off x="2038350" y="1467842"/>
            <a:ext cx="7431393" cy="461665"/>
          </a:xfrm>
          <a:prstGeom prst="rect">
            <a:avLst/>
          </a:prstGeom>
          <a:noFill/>
        </p:spPr>
        <p:txBody>
          <a:bodyPr wrap="none" rtlCol="0">
            <a:spAutoFit/>
          </a:bodyPr>
          <a:lstStyle/>
          <a:p>
            <a:r>
              <a:rPr lang="en-US" sz="2400" dirty="0"/>
              <a:t>Create a launch file to combine the following 2 commands </a:t>
            </a:r>
            <a:endParaRPr lang="en-SG" sz="2400" b="1" dirty="0"/>
          </a:p>
        </p:txBody>
      </p:sp>
      <p:sp>
        <p:nvSpPr>
          <p:cNvPr id="5" name="TextBox 4">
            <a:extLst>
              <a:ext uri="{FF2B5EF4-FFF2-40B4-BE49-F238E27FC236}">
                <a16:creationId xmlns:a16="http://schemas.microsoft.com/office/drawing/2014/main" id="{D838D57F-2991-4415-B3EA-00D9D7582DC7}"/>
              </a:ext>
            </a:extLst>
          </p:cNvPr>
          <p:cNvSpPr txBox="1"/>
          <p:nvPr/>
        </p:nvSpPr>
        <p:spPr>
          <a:xfrm>
            <a:off x="3338134" y="2123112"/>
            <a:ext cx="5477631" cy="369332"/>
          </a:xfrm>
          <a:prstGeom prst="rect">
            <a:avLst/>
          </a:prstGeom>
          <a:solidFill>
            <a:schemeClr val="tx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dirty="0">
                <a:solidFill>
                  <a:schemeClr val="bg1"/>
                </a:solidFill>
                <a:latin typeface="+mj-lt"/>
                <a:ea typeface="SimSun" panose="02010600030101010101" pitchFamily="2" charset="-122"/>
              </a:rPr>
              <a:t>ros2 run </a:t>
            </a:r>
            <a:r>
              <a:rPr lang="en-US" b="1" dirty="0" err="1">
                <a:solidFill>
                  <a:schemeClr val="bg1"/>
                </a:solidFill>
                <a:latin typeface="+mj-lt"/>
                <a:ea typeface="SimSun" panose="02010600030101010101" pitchFamily="2" charset="-122"/>
              </a:rPr>
              <a:t>camera_test</a:t>
            </a:r>
            <a:r>
              <a:rPr lang="en-US" b="1" dirty="0">
                <a:solidFill>
                  <a:schemeClr val="bg1"/>
                </a:solidFill>
                <a:latin typeface="+mj-lt"/>
                <a:ea typeface="SimSun" panose="02010600030101010101" pitchFamily="2" charset="-122"/>
              </a:rPr>
              <a:t> </a:t>
            </a:r>
            <a:r>
              <a:rPr lang="en-US" b="1" dirty="0" err="1">
                <a:solidFill>
                  <a:schemeClr val="bg1"/>
                </a:solidFill>
                <a:latin typeface="+mj-lt"/>
                <a:ea typeface="SimSun" panose="02010600030101010101" pitchFamily="2" charset="-122"/>
              </a:rPr>
              <a:t>camera_viewer</a:t>
            </a:r>
            <a:r>
              <a:rPr lang="en-US" b="1" dirty="0">
                <a:solidFill>
                  <a:schemeClr val="bg1"/>
                </a:solidFill>
                <a:latin typeface="+mj-lt"/>
                <a:ea typeface="SimSun" panose="02010600030101010101" pitchFamily="2" charset="-122"/>
              </a:rPr>
              <a:t> </a:t>
            </a:r>
          </a:p>
        </p:txBody>
      </p:sp>
      <p:sp>
        <p:nvSpPr>
          <p:cNvPr id="6" name="TextBox 5">
            <a:extLst>
              <a:ext uri="{FF2B5EF4-FFF2-40B4-BE49-F238E27FC236}">
                <a16:creationId xmlns:a16="http://schemas.microsoft.com/office/drawing/2014/main" id="{C6F7566B-8E49-4CF4-A21C-EC3BEE484A3D}"/>
              </a:ext>
            </a:extLst>
          </p:cNvPr>
          <p:cNvSpPr txBox="1"/>
          <p:nvPr/>
        </p:nvSpPr>
        <p:spPr>
          <a:xfrm>
            <a:off x="3752356" y="2686049"/>
            <a:ext cx="4649186" cy="369332"/>
          </a:xfrm>
          <a:prstGeom prst="rect">
            <a:avLst/>
          </a:prstGeom>
          <a:solidFill>
            <a:schemeClr val="tx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dirty="0">
                <a:solidFill>
                  <a:schemeClr val="bg1"/>
                </a:solidFill>
                <a:latin typeface="+mj-lt"/>
                <a:ea typeface="SimSun" panose="02010600030101010101" pitchFamily="2" charset="-122"/>
              </a:rPr>
              <a:t>ros2 run v4l2_camera v4l2_camera_node</a:t>
            </a:r>
          </a:p>
        </p:txBody>
      </p:sp>
      <p:sp>
        <p:nvSpPr>
          <p:cNvPr id="3" name="Rectangle 2">
            <a:extLst>
              <a:ext uri="{FF2B5EF4-FFF2-40B4-BE49-F238E27FC236}">
                <a16:creationId xmlns:a16="http://schemas.microsoft.com/office/drawing/2014/main" id="{B57FC957-4AC1-4786-B596-AF161EC0AD72}"/>
              </a:ext>
            </a:extLst>
          </p:cNvPr>
          <p:cNvSpPr/>
          <p:nvPr/>
        </p:nvSpPr>
        <p:spPr>
          <a:xfrm>
            <a:off x="2232002" y="3802620"/>
            <a:ext cx="4538422" cy="1938992"/>
          </a:xfrm>
          <a:prstGeom prst="rect">
            <a:avLst/>
          </a:prstGeom>
        </p:spPr>
        <p:txBody>
          <a:bodyPr wrap="none">
            <a:spAutoFit/>
          </a:bodyPr>
          <a:lstStyle/>
          <a:p>
            <a:r>
              <a:rPr lang="en-SG" sz="2400" b="1" dirty="0">
                <a:latin typeface="SimSun" panose="02010600030101010101" pitchFamily="2" charset="-122"/>
                <a:ea typeface="SimSun" panose="02010600030101010101" pitchFamily="2" charset="-122"/>
              </a:rPr>
              <a:t>from </a:t>
            </a:r>
            <a:r>
              <a:rPr lang="en-SG" sz="2400" b="1" dirty="0" err="1">
                <a:latin typeface="SimSun" panose="02010600030101010101" pitchFamily="2" charset="-122"/>
                <a:ea typeface="SimSun" panose="02010600030101010101" pitchFamily="2" charset="-122"/>
              </a:rPr>
              <a:t>setuptools</a:t>
            </a:r>
            <a:r>
              <a:rPr lang="en-SG" sz="2400" b="1" dirty="0">
                <a:latin typeface="SimSun" panose="02010600030101010101" pitchFamily="2" charset="-122"/>
                <a:ea typeface="SimSun" panose="02010600030101010101" pitchFamily="2" charset="-122"/>
              </a:rPr>
              <a:t> import setup</a:t>
            </a:r>
          </a:p>
          <a:p>
            <a:r>
              <a:rPr lang="en-SG" sz="2400" b="1" dirty="0">
                <a:solidFill>
                  <a:srgbClr val="FF0000"/>
                </a:solidFill>
                <a:highlight>
                  <a:srgbClr val="FFFF00"/>
                </a:highlight>
                <a:latin typeface="SimSun" panose="02010600030101010101" pitchFamily="2" charset="-122"/>
                <a:ea typeface="SimSun" panose="02010600030101010101" pitchFamily="2" charset="-122"/>
              </a:rPr>
              <a:t>import </a:t>
            </a:r>
            <a:r>
              <a:rPr lang="en-SG" sz="2400" b="1" dirty="0" err="1">
                <a:solidFill>
                  <a:srgbClr val="FF0000"/>
                </a:solidFill>
                <a:highlight>
                  <a:srgbClr val="FFFF00"/>
                </a:highlight>
                <a:latin typeface="SimSun" panose="02010600030101010101" pitchFamily="2" charset="-122"/>
                <a:ea typeface="SimSun" panose="02010600030101010101" pitchFamily="2" charset="-122"/>
              </a:rPr>
              <a:t>os</a:t>
            </a:r>
            <a:endParaRPr lang="en-SG" sz="2400" b="1" dirty="0">
              <a:solidFill>
                <a:srgbClr val="FF0000"/>
              </a:solidFill>
              <a:highlight>
                <a:srgbClr val="FFFF00"/>
              </a:highlight>
              <a:latin typeface="SimSun" panose="02010600030101010101" pitchFamily="2" charset="-122"/>
              <a:ea typeface="SimSun" panose="02010600030101010101" pitchFamily="2" charset="-122"/>
            </a:endParaRPr>
          </a:p>
          <a:p>
            <a:r>
              <a:rPr lang="en-SG" sz="2400" b="1" dirty="0">
                <a:solidFill>
                  <a:srgbClr val="FF0000"/>
                </a:solidFill>
                <a:highlight>
                  <a:srgbClr val="FFFF00"/>
                </a:highlight>
                <a:latin typeface="SimSun" panose="02010600030101010101" pitchFamily="2" charset="-122"/>
                <a:ea typeface="SimSun" panose="02010600030101010101" pitchFamily="2" charset="-122"/>
              </a:rPr>
              <a:t>from glob import glob</a:t>
            </a:r>
          </a:p>
          <a:p>
            <a:r>
              <a:rPr lang="en-US" sz="2400" b="1" dirty="0">
                <a:latin typeface="SimSun" panose="02010600030101010101" pitchFamily="2" charset="-122"/>
                <a:ea typeface="SimSun" panose="02010600030101010101" pitchFamily="2" charset="-122"/>
              </a:rPr>
              <a:t>…</a:t>
            </a:r>
            <a:endParaRPr lang="en-SG" sz="2400" b="1" dirty="0">
              <a:latin typeface="SimSun" panose="02010600030101010101" pitchFamily="2" charset="-122"/>
              <a:ea typeface="SimSun" panose="02010600030101010101" pitchFamily="2" charset="-122"/>
            </a:endParaRPr>
          </a:p>
          <a:p>
            <a:r>
              <a:rPr lang="en-US" sz="2400" b="1" dirty="0">
                <a:latin typeface="SimSun" panose="02010600030101010101" pitchFamily="2" charset="-122"/>
                <a:ea typeface="SimSun" panose="02010600030101010101" pitchFamily="2" charset="-122"/>
              </a:rPr>
              <a:t>…</a:t>
            </a:r>
            <a:endParaRPr lang="en-SG" sz="2400" b="1" dirty="0">
              <a:latin typeface="SimSun" panose="02010600030101010101" pitchFamily="2" charset="-122"/>
              <a:ea typeface="SimSun" panose="02010600030101010101" pitchFamily="2" charset="-122"/>
            </a:endParaRPr>
          </a:p>
        </p:txBody>
      </p:sp>
      <p:sp>
        <p:nvSpPr>
          <p:cNvPr id="7" name="TextBox 6">
            <a:extLst>
              <a:ext uri="{FF2B5EF4-FFF2-40B4-BE49-F238E27FC236}">
                <a16:creationId xmlns:a16="http://schemas.microsoft.com/office/drawing/2014/main" id="{366D4967-0281-4F01-9BAF-E11EB80F290D}"/>
              </a:ext>
            </a:extLst>
          </p:cNvPr>
          <p:cNvSpPr txBox="1"/>
          <p:nvPr/>
        </p:nvSpPr>
        <p:spPr>
          <a:xfrm flipH="1">
            <a:off x="7231154" y="4322950"/>
            <a:ext cx="2120706" cy="584775"/>
          </a:xfrm>
          <a:prstGeom prst="rect">
            <a:avLst/>
          </a:prstGeom>
          <a:noFill/>
        </p:spPr>
        <p:txBody>
          <a:bodyPr wrap="square" rtlCol="0">
            <a:spAutoFit/>
          </a:bodyPr>
          <a:lstStyle/>
          <a:p>
            <a:r>
              <a:rPr lang="en-US" sz="3200" b="1" dirty="0"/>
              <a:t>In setup.py</a:t>
            </a:r>
            <a:endParaRPr lang="en-SG" sz="3200" b="1" dirty="0"/>
          </a:p>
        </p:txBody>
      </p:sp>
    </p:spTree>
    <p:extLst>
      <p:ext uri="{BB962C8B-B14F-4D97-AF65-F5344CB8AC3E}">
        <p14:creationId xmlns:p14="http://schemas.microsoft.com/office/powerpoint/2010/main" val="416361118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2E5CA8E-F762-46EC-8E1F-3378DA8604B7}"/>
              </a:ext>
            </a:extLst>
          </p:cNvPr>
          <p:cNvSpPr>
            <a:spLocks noGrp="1"/>
          </p:cNvSpPr>
          <p:nvPr>
            <p:ph type="sldNum" sz="quarter" idx="12"/>
          </p:nvPr>
        </p:nvSpPr>
        <p:spPr/>
        <p:txBody>
          <a:bodyPr/>
          <a:lstStyle/>
          <a:p>
            <a:fld id="{DB585DB3-991F-418E-AAD4-DC1A839C24E0}" type="slidenum">
              <a:rPr lang="en-US" smtClean="0"/>
              <a:pPr/>
              <a:t>114</a:t>
            </a:fld>
            <a:endParaRPr lang="en-US"/>
          </a:p>
        </p:txBody>
      </p:sp>
      <p:sp>
        <p:nvSpPr>
          <p:cNvPr id="5" name="Rectangle 4">
            <a:extLst>
              <a:ext uri="{FF2B5EF4-FFF2-40B4-BE49-F238E27FC236}">
                <a16:creationId xmlns:a16="http://schemas.microsoft.com/office/drawing/2014/main" id="{85F2CB1E-8365-4D81-AD11-D2E4D7A9468A}"/>
              </a:ext>
            </a:extLst>
          </p:cNvPr>
          <p:cNvSpPr/>
          <p:nvPr/>
        </p:nvSpPr>
        <p:spPr>
          <a:xfrm>
            <a:off x="1200150" y="1420565"/>
            <a:ext cx="9347200" cy="1168269"/>
          </a:xfrm>
          <a:prstGeom prst="rect">
            <a:avLst/>
          </a:prstGeom>
        </p:spPr>
        <p:txBody>
          <a:bodyPr wrap="square">
            <a:spAutoFit/>
          </a:bodyPr>
          <a:lstStyle/>
          <a:p>
            <a:pPr marL="457200" indent="-228600" algn="ctr">
              <a:lnSpc>
                <a:spcPct val="107000"/>
              </a:lnSpc>
              <a:spcAft>
                <a:spcPts val="800"/>
              </a:spcAft>
              <a:tabLst>
                <a:tab pos="457200" algn="l"/>
              </a:tabLst>
            </a:pPr>
            <a:r>
              <a:rPr lang="en-US" sz="2000" b="1" dirty="0">
                <a:latin typeface="Calibri" panose="020F0502020204030204" pitchFamily="34" charset="0"/>
                <a:ea typeface="Calibri" panose="020F0502020204030204" pitchFamily="34" charset="0"/>
                <a:cs typeface="Times New Roman" panose="02020603050405020304" pitchFamily="18" charset="0"/>
              </a:rPr>
              <a:t> </a:t>
            </a:r>
            <a:endParaRPr lang="en-SG" sz="2000"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0"/>
              </a:spcAft>
              <a:buFont typeface="+mj-lt"/>
              <a:buAutoNum type="arabicPeriod"/>
            </a:pPr>
            <a:r>
              <a:rPr lang="en-US" sz="2000" dirty="0">
                <a:latin typeface="Calibri" panose="020F0502020204030204" pitchFamily="34" charset="0"/>
                <a:ea typeface="Calibri" panose="020F0502020204030204" pitchFamily="34" charset="0"/>
                <a:cs typeface="Times New Roman" panose="02020603050405020304" pitchFamily="18" charset="0"/>
              </a:rPr>
              <a:t>Create a launch folder in the camera test package folder</a:t>
            </a:r>
            <a:endParaRPr lang="en-SG" sz="2000"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0"/>
              </a:spcAft>
              <a:buFont typeface="+mj-lt"/>
              <a:buAutoNum type="arabicPeriod"/>
            </a:pPr>
            <a:r>
              <a:rPr lang="en-SG" sz="2000" dirty="0">
                <a:latin typeface="Calibri" panose="020F0502020204030204" pitchFamily="34" charset="0"/>
                <a:ea typeface="Calibri" panose="020F0502020204030204" pitchFamily="34" charset="0"/>
                <a:cs typeface="Times New Roman" panose="02020603050405020304" pitchFamily="18" charset="0"/>
              </a:rPr>
              <a:t>Create a launch file, camera_display.launch.py</a:t>
            </a:r>
          </a:p>
        </p:txBody>
      </p:sp>
      <p:sp>
        <p:nvSpPr>
          <p:cNvPr id="7" name="Title 6">
            <a:extLst>
              <a:ext uri="{FF2B5EF4-FFF2-40B4-BE49-F238E27FC236}">
                <a16:creationId xmlns:a16="http://schemas.microsoft.com/office/drawing/2014/main" id="{9856ED1D-C1E3-4905-B3F2-7507CD605117}"/>
              </a:ext>
            </a:extLst>
          </p:cNvPr>
          <p:cNvSpPr>
            <a:spLocks noGrp="1"/>
          </p:cNvSpPr>
          <p:nvPr>
            <p:ph type="title"/>
          </p:nvPr>
        </p:nvSpPr>
        <p:spPr/>
        <p:txBody>
          <a:bodyPr/>
          <a:lstStyle/>
          <a:p>
            <a:r>
              <a:rPr lang="en-US" dirty="0"/>
              <a:t>Final Task Part 2</a:t>
            </a:r>
            <a:endParaRPr lang="en-SG" dirty="0"/>
          </a:p>
        </p:txBody>
      </p:sp>
      <p:sp>
        <p:nvSpPr>
          <p:cNvPr id="11" name="Rectangle 10">
            <a:extLst>
              <a:ext uri="{FF2B5EF4-FFF2-40B4-BE49-F238E27FC236}">
                <a16:creationId xmlns:a16="http://schemas.microsoft.com/office/drawing/2014/main" id="{F580D5CC-DED5-4C1E-A5B6-C5DEE3AA4BC2}"/>
              </a:ext>
            </a:extLst>
          </p:cNvPr>
          <p:cNvSpPr/>
          <p:nvPr/>
        </p:nvSpPr>
        <p:spPr>
          <a:xfrm>
            <a:off x="2400300" y="3244695"/>
            <a:ext cx="6096000" cy="1323439"/>
          </a:xfrm>
          <a:prstGeom prst="rect">
            <a:avLst/>
          </a:prstGeom>
          <a:solidFill>
            <a:schemeClr val="tx1"/>
          </a:solidFill>
        </p:spPr>
        <p:txBody>
          <a:bodyPr>
            <a:spAutoFit/>
          </a:bodyPr>
          <a:lstStyle/>
          <a:p>
            <a:pPr>
              <a:spcAft>
                <a:spcPts val="0"/>
              </a:spcAft>
            </a:pPr>
            <a:r>
              <a:rPr lang="en-US" sz="2000" kern="150" dirty="0">
                <a:solidFill>
                  <a:schemeClr val="bg1"/>
                </a:solidFill>
                <a:latin typeface="DejaVu Sans Mono"/>
                <a:ea typeface="SimSun" panose="02010600030101010101" pitchFamily="2" charset="-122"/>
                <a:cs typeface="Liberation Mono"/>
              </a:rPr>
              <a:t>cd ~/</a:t>
            </a:r>
            <a:r>
              <a:rPr lang="en-US" sz="2000" kern="150" dirty="0" err="1">
                <a:solidFill>
                  <a:schemeClr val="bg1"/>
                </a:solidFill>
                <a:latin typeface="DejaVu Sans Mono"/>
                <a:ea typeface="SimSun" panose="02010600030101010101" pitchFamily="2" charset="-122"/>
                <a:cs typeface="Liberation Mono"/>
              </a:rPr>
              <a:t>dev_ws</a:t>
            </a:r>
            <a:r>
              <a:rPr lang="en-US" sz="2000" kern="150" dirty="0">
                <a:solidFill>
                  <a:schemeClr val="bg1"/>
                </a:solidFill>
                <a:latin typeface="DejaVu Sans Mono"/>
                <a:ea typeface="SimSun" panose="02010600030101010101" pitchFamily="2" charset="-122"/>
                <a:cs typeface="Liberation Mono"/>
              </a:rPr>
              <a:t>/</a:t>
            </a:r>
            <a:r>
              <a:rPr lang="en-US" sz="2000" kern="150" dirty="0" err="1">
                <a:solidFill>
                  <a:schemeClr val="bg1"/>
                </a:solidFill>
                <a:latin typeface="DejaVu Sans Mono"/>
                <a:ea typeface="SimSun" panose="02010600030101010101" pitchFamily="2" charset="-122"/>
                <a:cs typeface="Liberation Mono"/>
              </a:rPr>
              <a:t>src</a:t>
            </a:r>
            <a:r>
              <a:rPr lang="en-US" sz="2000" kern="150" dirty="0">
                <a:solidFill>
                  <a:schemeClr val="bg1"/>
                </a:solidFill>
                <a:latin typeface="DejaVu Sans Mono"/>
                <a:ea typeface="SimSun" panose="02010600030101010101" pitchFamily="2" charset="-122"/>
                <a:cs typeface="Liberation Mono"/>
              </a:rPr>
              <a:t>/</a:t>
            </a:r>
            <a:r>
              <a:rPr lang="en-US" sz="2000" kern="150" dirty="0" err="1">
                <a:solidFill>
                  <a:schemeClr val="bg1"/>
                </a:solidFill>
                <a:latin typeface="DejaVu Sans Mono"/>
                <a:ea typeface="SimSun" panose="02010600030101010101" pitchFamily="2" charset="-122"/>
                <a:cs typeface="Liberation Mono"/>
              </a:rPr>
              <a:t>py_pubsub</a:t>
            </a:r>
            <a:endParaRPr lang="en-SG" sz="2000" kern="150" dirty="0">
              <a:solidFill>
                <a:schemeClr val="bg1"/>
              </a:solidFill>
              <a:latin typeface="Liberation Mono"/>
              <a:ea typeface="SimSun" panose="02010600030101010101" pitchFamily="2" charset="-122"/>
              <a:cs typeface="Liberation Mono"/>
            </a:endParaRPr>
          </a:p>
          <a:p>
            <a:pPr>
              <a:spcAft>
                <a:spcPts val="0"/>
              </a:spcAft>
            </a:pPr>
            <a:r>
              <a:rPr lang="en-US" sz="2000" kern="150" dirty="0" err="1">
                <a:solidFill>
                  <a:schemeClr val="bg1"/>
                </a:solidFill>
                <a:latin typeface="DejaVu Sans Mono"/>
                <a:ea typeface="SimSun" panose="02010600030101010101" pitchFamily="2" charset="-122"/>
                <a:cs typeface="Liberation Mono"/>
              </a:rPr>
              <a:t>mkdir</a:t>
            </a:r>
            <a:r>
              <a:rPr lang="en-US" sz="2000" kern="150" dirty="0">
                <a:solidFill>
                  <a:schemeClr val="bg1"/>
                </a:solidFill>
                <a:latin typeface="DejaVu Sans Mono"/>
                <a:ea typeface="SimSun" panose="02010600030101010101" pitchFamily="2" charset="-122"/>
                <a:cs typeface="Liberation Mono"/>
              </a:rPr>
              <a:t> launch</a:t>
            </a:r>
            <a:endParaRPr lang="en-SG" sz="2000" kern="150" dirty="0">
              <a:solidFill>
                <a:schemeClr val="bg1"/>
              </a:solidFill>
              <a:latin typeface="Liberation Mono"/>
              <a:ea typeface="SimSun" panose="02010600030101010101" pitchFamily="2" charset="-122"/>
              <a:cs typeface="Liberation Mono"/>
            </a:endParaRPr>
          </a:p>
          <a:p>
            <a:pPr>
              <a:spcAft>
                <a:spcPts val="0"/>
              </a:spcAft>
            </a:pPr>
            <a:r>
              <a:rPr lang="en-US" sz="2000" kern="150" dirty="0">
                <a:solidFill>
                  <a:schemeClr val="bg1"/>
                </a:solidFill>
                <a:latin typeface="DejaVu Sans Mono"/>
                <a:ea typeface="SimSun" panose="02010600030101010101" pitchFamily="2" charset="-122"/>
                <a:cs typeface="Liberation Mono"/>
              </a:rPr>
              <a:t>cd launch</a:t>
            </a:r>
            <a:endParaRPr lang="en-SG" sz="2000" kern="150" dirty="0">
              <a:solidFill>
                <a:schemeClr val="bg1"/>
              </a:solidFill>
              <a:latin typeface="Liberation Mono"/>
              <a:ea typeface="SimSun" panose="02010600030101010101" pitchFamily="2" charset="-122"/>
              <a:cs typeface="Liberation Mono"/>
            </a:endParaRPr>
          </a:p>
          <a:p>
            <a:r>
              <a:rPr lang="en-US" sz="2000" dirty="0" err="1">
                <a:solidFill>
                  <a:schemeClr val="bg1"/>
                </a:solidFill>
                <a:latin typeface="DejaVu Sans Mono"/>
                <a:ea typeface="SimSun" panose="02010600030101010101" pitchFamily="2" charset="-122"/>
                <a:cs typeface="Lohit Devanagari"/>
              </a:rPr>
              <a:t>gedit</a:t>
            </a:r>
            <a:r>
              <a:rPr lang="en-US" sz="2000" dirty="0">
                <a:solidFill>
                  <a:schemeClr val="bg1"/>
                </a:solidFill>
                <a:latin typeface="DejaVu Sans Mono"/>
                <a:ea typeface="SimSun" panose="02010600030101010101" pitchFamily="2" charset="-122"/>
                <a:cs typeface="Lohit Devanagari"/>
              </a:rPr>
              <a:t> camera_display.launch.py</a:t>
            </a:r>
            <a:endParaRPr lang="en-SG" sz="2000" dirty="0">
              <a:solidFill>
                <a:schemeClr val="bg1"/>
              </a:solidFill>
            </a:endParaRPr>
          </a:p>
        </p:txBody>
      </p:sp>
    </p:spTree>
    <p:extLst>
      <p:ext uri="{BB962C8B-B14F-4D97-AF65-F5344CB8AC3E}">
        <p14:creationId xmlns:p14="http://schemas.microsoft.com/office/powerpoint/2010/main" val="238813543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2E5CA8E-F762-46EC-8E1F-3378DA8604B7}"/>
              </a:ext>
            </a:extLst>
          </p:cNvPr>
          <p:cNvSpPr>
            <a:spLocks noGrp="1"/>
          </p:cNvSpPr>
          <p:nvPr>
            <p:ph type="sldNum" sz="quarter" idx="12"/>
          </p:nvPr>
        </p:nvSpPr>
        <p:spPr/>
        <p:txBody>
          <a:bodyPr/>
          <a:lstStyle/>
          <a:p>
            <a:fld id="{DB585DB3-991F-418E-AAD4-DC1A839C24E0}" type="slidenum">
              <a:rPr lang="en-US" smtClean="0"/>
              <a:pPr/>
              <a:t>115</a:t>
            </a:fld>
            <a:endParaRPr lang="en-US"/>
          </a:p>
        </p:txBody>
      </p:sp>
      <p:sp>
        <p:nvSpPr>
          <p:cNvPr id="5" name="Rectangle 4">
            <a:extLst>
              <a:ext uri="{FF2B5EF4-FFF2-40B4-BE49-F238E27FC236}">
                <a16:creationId xmlns:a16="http://schemas.microsoft.com/office/drawing/2014/main" id="{85F2CB1E-8365-4D81-AD11-D2E4D7A9468A}"/>
              </a:ext>
            </a:extLst>
          </p:cNvPr>
          <p:cNvSpPr/>
          <p:nvPr/>
        </p:nvSpPr>
        <p:spPr>
          <a:xfrm>
            <a:off x="609600" y="1442727"/>
            <a:ext cx="10849205" cy="3360087"/>
          </a:xfrm>
          <a:prstGeom prst="rect">
            <a:avLst/>
          </a:prstGeom>
        </p:spPr>
        <p:txBody>
          <a:bodyPr wrap="square">
            <a:spAutoFit/>
          </a:bodyPr>
          <a:lstStyle/>
          <a:p>
            <a:pPr lvl="0">
              <a:lnSpc>
                <a:spcPct val="107000"/>
              </a:lnSpc>
              <a:spcAft>
                <a:spcPts val="800"/>
              </a:spcAft>
            </a:pPr>
            <a:r>
              <a:rPr lang="en-SG" sz="2400" dirty="0">
                <a:latin typeface="Calibri" panose="020F0502020204030204" pitchFamily="34" charset="0"/>
                <a:ea typeface="Calibri" panose="020F0502020204030204" pitchFamily="34" charset="0"/>
                <a:cs typeface="Times New Roman" panose="02020603050405020304" pitchFamily="18" charset="0"/>
              </a:rPr>
              <a:t>3. Copy the following in the launch file</a:t>
            </a:r>
            <a:endParaRPr lang="en-SG" sz="2000" dirty="0">
              <a:latin typeface="Calibri" panose="020F0502020204030204" pitchFamily="34" charset="0"/>
              <a:ea typeface="Calibri" panose="020F0502020204030204" pitchFamily="34" charset="0"/>
              <a:cs typeface="Times New Roman" panose="02020603050405020304" pitchFamily="18" charset="0"/>
            </a:endParaRPr>
          </a:p>
          <a:p>
            <a:pPr marL="228600">
              <a:spcAft>
                <a:spcPts val="0"/>
              </a:spcAft>
            </a:pPr>
            <a:r>
              <a:rPr lang="en-US" sz="2000" kern="150" dirty="0">
                <a:latin typeface="DejaVu Sans Mono"/>
                <a:ea typeface="Noto Sans Mono CJK SC"/>
                <a:cs typeface="Liberation Mono"/>
              </a:rPr>
              <a:t> </a:t>
            </a:r>
            <a:endParaRPr lang="en-SG" sz="1600" kern="150" dirty="0">
              <a:latin typeface="Liberation Mono"/>
              <a:ea typeface="Noto Sans Mono CJK SC"/>
              <a:cs typeface="Liberation Mono"/>
            </a:endParaRPr>
          </a:p>
          <a:p>
            <a:pPr marL="228600">
              <a:spcAft>
                <a:spcPts val="0"/>
              </a:spcAft>
            </a:pPr>
            <a:r>
              <a:rPr lang="en-US" sz="2000" kern="150" dirty="0">
                <a:latin typeface="Calibri" panose="020F0502020204030204" pitchFamily="34" charset="0"/>
                <a:ea typeface="Noto Sans Mono CJK SC"/>
                <a:cs typeface="Liberation Mono"/>
              </a:rPr>
              <a:t>from launch import </a:t>
            </a:r>
            <a:r>
              <a:rPr lang="en-US" sz="2000" kern="150" dirty="0" err="1">
                <a:latin typeface="Calibri" panose="020F0502020204030204" pitchFamily="34" charset="0"/>
                <a:ea typeface="Noto Sans Mono CJK SC"/>
                <a:cs typeface="Liberation Mono"/>
              </a:rPr>
              <a:t>LaunchDescription</a:t>
            </a:r>
            <a:endParaRPr lang="en-SG" sz="2000" kern="150" dirty="0">
              <a:latin typeface="Liberation Mono"/>
              <a:ea typeface="Noto Sans Mono CJK SC"/>
              <a:cs typeface="Liberation Mono"/>
            </a:endParaRPr>
          </a:p>
          <a:p>
            <a:pPr indent="228600">
              <a:spcAft>
                <a:spcPts val="0"/>
              </a:spcAft>
            </a:pPr>
            <a:r>
              <a:rPr lang="en-US" sz="2000" kern="150" dirty="0">
                <a:latin typeface="Calibri" panose="020F0502020204030204" pitchFamily="34" charset="0"/>
                <a:ea typeface="Noto Sans Mono CJK SC"/>
                <a:cs typeface="Liberation Mono"/>
              </a:rPr>
              <a:t>from </a:t>
            </a:r>
            <a:r>
              <a:rPr lang="en-US" sz="2000" kern="150" dirty="0" err="1">
                <a:latin typeface="Calibri" panose="020F0502020204030204" pitchFamily="34" charset="0"/>
                <a:ea typeface="Noto Sans Mono CJK SC"/>
                <a:cs typeface="Liberation Mono"/>
              </a:rPr>
              <a:t>launch_ros.actions</a:t>
            </a:r>
            <a:r>
              <a:rPr lang="en-US" sz="2000" kern="150" dirty="0">
                <a:latin typeface="Calibri" panose="020F0502020204030204" pitchFamily="34" charset="0"/>
                <a:ea typeface="Noto Sans Mono CJK SC"/>
                <a:cs typeface="Liberation Mono"/>
              </a:rPr>
              <a:t> import Node</a:t>
            </a:r>
            <a:endParaRPr lang="en-SG" sz="2000" kern="150" dirty="0">
              <a:latin typeface="Liberation Mono"/>
              <a:ea typeface="Noto Sans Mono CJK SC"/>
              <a:cs typeface="Liberation Mono"/>
            </a:endParaRPr>
          </a:p>
          <a:p>
            <a:pPr>
              <a:spcAft>
                <a:spcPts val="0"/>
              </a:spcAft>
            </a:pPr>
            <a:r>
              <a:rPr lang="en-US" sz="2000" kern="150" dirty="0">
                <a:latin typeface="Calibri" panose="020F0502020204030204" pitchFamily="34" charset="0"/>
                <a:ea typeface="Noto Sans Mono CJK SC"/>
                <a:cs typeface="Liberation Mono"/>
              </a:rPr>
              <a:t> </a:t>
            </a:r>
            <a:endParaRPr lang="en-SG" sz="2000" kern="150" dirty="0">
              <a:latin typeface="Liberation Mono"/>
              <a:ea typeface="Noto Sans Mono CJK SC"/>
              <a:cs typeface="Liberation Mono"/>
            </a:endParaRPr>
          </a:p>
          <a:p>
            <a:pPr indent="228600">
              <a:spcAft>
                <a:spcPts val="0"/>
              </a:spcAft>
            </a:pPr>
            <a:r>
              <a:rPr lang="en-US" sz="2000" kern="150" dirty="0">
                <a:latin typeface="Calibri" panose="020F0502020204030204" pitchFamily="34" charset="0"/>
                <a:ea typeface="Noto Sans Mono CJK SC"/>
                <a:cs typeface="Liberation Mono"/>
              </a:rPr>
              <a:t>def </a:t>
            </a:r>
            <a:r>
              <a:rPr lang="en-US" sz="2000" kern="150" dirty="0" err="1">
                <a:latin typeface="Calibri" panose="020F0502020204030204" pitchFamily="34" charset="0"/>
                <a:ea typeface="Noto Sans Mono CJK SC"/>
                <a:cs typeface="Liberation Mono"/>
              </a:rPr>
              <a:t>generate_launch_description</a:t>
            </a:r>
            <a:r>
              <a:rPr lang="en-US" sz="2000" kern="150" dirty="0">
                <a:latin typeface="Calibri" panose="020F0502020204030204" pitchFamily="34" charset="0"/>
                <a:ea typeface="Noto Sans Mono CJK SC"/>
                <a:cs typeface="Liberation Mono"/>
              </a:rPr>
              <a:t>():</a:t>
            </a:r>
            <a:endParaRPr lang="en-SG" sz="2000" kern="150" dirty="0">
              <a:latin typeface="Liberation Mono"/>
              <a:ea typeface="Noto Sans Mono CJK SC"/>
              <a:cs typeface="Liberation Mono"/>
            </a:endParaRPr>
          </a:p>
          <a:p>
            <a:pPr indent="228600">
              <a:spcAft>
                <a:spcPts val="0"/>
              </a:spcAft>
            </a:pPr>
            <a:r>
              <a:rPr lang="en-US" sz="2000" kern="150" dirty="0">
                <a:latin typeface="Calibri" panose="020F0502020204030204" pitchFamily="34" charset="0"/>
                <a:ea typeface="Noto Sans Mono CJK SC"/>
                <a:cs typeface="Liberation Mono"/>
              </a:rPr>
              <a:t>	</a:t>
            </a:r>
            <a:r>
              <a:rPr lang="en-US" sz="2000" kern="150" dirty="0" err="1">
                <a:latin typeface="Calibri" panose="020F0502020204030204" pitchFamily="34" charset="0"/>
                <a:ea typeface="Noto Sans Mono CJK SC"/>
                <a:cs typeface="Liberation Mono"/>
              </a:rPr>
              <a:t>ld</a:t>
            </a:r>
            <a:r>
              <a:rPr lang="en-US" sz="2000" kern="150" dirty="0">
                <a:latin typeface="Calibri" panose="020F0502020204030204" pitchFamily="34" charset="0"/>
                <a:ea typeface="Noto Sans Mono CJK SC"/>
                <a:cs typeface="Liberation Mono"/>
              </a:rPr>
              <a:t> = </a:t>
            </a:r>
            <a:r>
              <a:rPr lang="en-US" sz="2000" kern="150" dirty="0" err="1">
                <a:latin typeface="Calibri" panose="020F0502020204030204" pitchFamily="34" charset="0"/>
                <a:ea typeface="Noto Sans Mono CJK SC"/>
                <a:cs typeface="Liberation Mono"/>
              </a:rPr>
              <a:t>LaunchDescription</a:t>
            </a:r>
            <a:r>
              <a:rPr lang="en-US" sz="2000" kern="150" dirty="0">
                <a:latin typeface="Calibri" panose="020F0502020204030204" pitchFamily="34" charset="0"/>
                <a:ea typeface="Noto Sans Mono CJK SC"/>
                <a:cs typeface="Liberation Mono"/>
              </a:rPr>
              <a:t>()</a:t>
            </a:r>
            <a:endParaRPr lang="en-SG" sz="2000" kern="150" dirty="0">
              <a:latin typeface="Liberation Mono"/>
              <a:ea typeface="Noto Sans Mono CJK SC"/>
              <a:cs typeface="Liberation Mono"/>
            </a:endParaRPr>
          </a:p>
          <a:p>
            <a:pPr indent="457200">
              <a:spcAft>
                <a:spcPts val="0"/>
              </a:spcAft>
            </a:pPr>
            <a:r>
              <a:rPr lang="en-US" sz="2000" kern="150" dirty="0">
                <a:latin typeface="Calibri" panose="020F0502020204030204" pitchFamily="34" charset="0"/>
                <a:ea typeface="Noto Sans Mono CJK SC"/>
                <a:cs typeface="Liberation Mono"/>
              </a:rPr>
              <a:t>#</a:t>
            </a:r>
            <a:r>
              <a:rPr lang="en-US" sz="2000" kern="150" dirty="0" err="1">
                <a:latin typeface="Calibri" panose="020F0502020204030204" pitchFamily="34" charset="0"/>
                <a:ea typeface="Noto Sans Mono CJK SC"/>
                <a:cs typeface="Liberation Mono"/>
              </a:rPr>
              <a:t>TODO#c</a:t>
            </a:r>
            <a:r>
              <a:rPr lang="en-US" sz="2000" i="1" kern="150" dirty="0" err="1">
                <a:latin typeface="Calibri" panose="020F0502020204030204" pitchFamily="34" charset="0"/>
                <a:ea typeface="Noto Sans Mono CJK SC"/>
                <a:cs typeface="Liberation Mono"/>
              </a:rPr>
              <a:t>omplete</a:t>
            </a:r>
            <a:r>
              <a:rPr lang="en-US" sz="2000" i="1" kern="150" dirty="0">
                <a:latin typeface="Calibri" panose="020F0502020204030204" pitchFamily="34" charset="0"/>
                <a:ea typeface="Noto Sans Mono CJK SC"/>
                <a:cs typeface="Liberation Mono"/>
              </a:rPr>
              <a:t> your code to call both v4l2_camera_node and </a:t>
            </a:r>
            <a:r>
              <a:rPr lang="en-US" sz="2000" i="1" kern="150" dirty="0" err="1">
                <a:latin typeface="Calibri" panose="020F0502020204030204" pitchFamily="34" charset="0"/>
                <a:ea typeface="Noto Sans Mono CJK SC"/>
                <a:cs typeface="Liberation Mono"/>
              </a:rPr>
              <a:t>py_pubsub</a:t>
            </a:r>
            <a:r>
              <a:rPr lang="en-US" sz="2000" i="1" kern="150" dirty="0">
                <a:latin typeface="Calibri" panose="020F0502020204030204" pitchFamily="34" charset="0"/>
                <a:ea typeface="Noto Sans Mono CJK SC"/>
                <a:cs typeface="Liberation Mono"/>
              </a:rPr>
              <a:t> listener here#</a:t>
            </a:r>
            <a:endParaRPr lang="en-SG" sz="2000" kern="150" dirty="0">
              <a:latin typeface="Liberation Mono"/>
              <a:ea typeface="Noto Sans Mono CJK SC"/>
              <a:cs typeface="Liberation Mono"/>
            </a:endParaRPr>
          </a:p>
          <a:p>
            <a:pPr indent="457200">
              <a:spcAft>
                <a:spcPts val="0"/>
              </a:spcAft>
            </a:pPr>
            <a:r>
              <a:rPr lang="en-US" sz="2000" kern="150" dirty="0">
                <a:latin typeface="Calibri" panose="020F0502020204030204" pitchFamily="34" charset="0"/>
                <a:ea typeface="Noto Sans Mono CJK SC"/>
                <a:cs typeface="Liberation Mono"/>
              </a:rPr>
              <a:t> </a:t>
            </a:r>
            <a:endParaRPr lang="en-SG" sz="2000" kern="150" dirty="0">
              <a:latin typeface="Liberation Mono"/>
              <a:ea typeface="Noto Sans Mono CJK SC"/>
              <a:cs typeface="Liberation Mono"/>
            </a:endParaRPr>
          </a:p>
          <a:p>
            <a:pPr indent="457200">
              <a:spcAft>
                <a:spcPts val="0"/>
              </a:spcAft>
            </a:pPr>
            <a:r>
              <a:rPr lang="en-US" sz="2000" kern="150" dirty="0">
                <a:latin typeface="Calibri" panose="020F0502020204030204" pitchFamily="34" charset="0"/>
                <a:ea typeface="Noto Sans Mono CJK SC"/>
                <a:cs typeface="Liberation Mono"/>
              </a:rPr>
              <a:t>return </a:t>
            </a:r>
            <a:r>
              <a:rPr lang="en-US" sz="2000" kern="150" dirty="0" err="1">
                <a:latin typeface="Calibri" panose="020F0502020204030204" pitchFamily="34" charset="0"/>
                <a:ea typeface="Noto Sans Mono CJK SC"/>
                <a:cs typeface="Liberation Mono"/>
              </a:rPr>
              <a:t>ld</a:t>
            </a:r>
            <a:endParaRPr lang="en-SG" sz="2000" kern="150" dirty="0">
              <a:latin typeface="Liberation Mono"/>
              <a:ea typeface="Noto Sans Mono CJK SC"/>
              <a:cs typeface="Liberation Mono"/>
            </a:endParaRPr>
          </a:p>
        </p:txBody>
      </p:sp>
      <p:sp>
        <p:nvSpPr>
          <p:cNvPr id="7" name="Title 6">
            <a:extLst>
              <a:ext uri="{FF2B5EF4-FFF2-40B4-BE49-F238E27FC236}">
                <a16:creationId xmlns:a16="http://schemas.microsoft.com/office/drawing/2014/main" id="{9856ED1D-C1E3-4905-B3F2-7507CD605117}"/>
              </a:ext>
            </a:extLst>
          </p:cNvPr>
          <p:cNvSpPr>
            <a:spLocks noGrp="1"/>
          </p:cNvSpPr>
          <p:nvPr>
            <p:ph type="title"/>
          </p:nvPr>
        </p:nvSpPr>
        <p:spPr/>
        <p:txBody>
          <a:bodyPr/>
          <a:lstStyle/>
          <a:p>
            <a:r>
              <a:rPr lang="en-US" dirty="0"/>
              <a:t>Final Task Part 2</a:t>
            </a:r>
            <a:endParaRPr lang="en-SG" dirty="0"/>
          </a:p>
        </p:txBody>
      </p:sp>
    </p:spTree>
    <p:extLst>
      <p:ext uri="{BB962C8B-B14F-4D97-AF65-F5344CB8AC3E}">
        <p14:creationId xmlns:p14="http://schemas.microsoft.com/office/powerpoint/2010/main" val="343631285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2E5CA8E-F762-46EC-8E1F-3378DA8604B7}"/>
              </a:ext>
            </a:extLst>
          </p:cNvPr>
          <p:cNvSpPr>
            <a:spLocks noGrp="1"/>
          </p:cNvSpPr>
          <p:nvPr>
            <p:ph type="sldNum" sz="quarter" idx="12"/>
          </p:nvPr>
        </p:nvSpPr>
        <p:spPr/>
        <p:txBody>
          <a:bodyPr/>
          <a:lstStyle/>
          <a:p>
            <a:fld id="{DB585DB3-991F-418E-AAD4-DC1A839C24E0}" type="slidenum">
              <a:rPr lang="en-US" smtClean="0"/>
              <a:pPr/>
              <a:t>116</a:t>
            </a:fld>
            <a:endParaRPr lang="en-US"/>
          </a:p>
        </p:txBody>
      </p:sp>
      <p:sp>
        <p:nvSpPr>
          <p:cNvPr id="5" name="Rectangle 4">
            <a:extLst>
              <a:ext uri="{FF2B5EF4-FFF2-40B4-BE49-F238E27FC236}">
                <a16:creationId xmlns:a16="http://schemas.microsoft.com/office/drawing/2014/main" id="{85F2CB1E-8365-4D81-AD11-D2E4D7A9468A}"/>
              </a:ext>
            </a:extLst>
          </p:cNvPr>
          <p:cNvSpPr/>
          <p:nvPr/>
        </p:nvSpPr>
        <p:spPr>
          <a:xfrm>
            <a:off x="609600" y="1122566"/>
            <a:ext cx="13944717" cy="1373453"/>
          </a:xfrm>
          <a:prstGeom prst="rect">
            <a:avLst/>
          </a:prstGeom>
        </p:spPr>
        <p:txBody>
          <a:bodyPr wrap="square">
            <a:spAutoFit/>
          </a:bodyPr>
          <a:lstStyle/>
          <a:p>
            <a:pPr>
              <a:spcAft>
                <a:spcPts val="0"/>
              </a:spcAft>
            </a:pPr>
            <a:r>
              <a:rPr lang="en-US" sz="2000" kern="150" dirty="0">
                <a:ea typeface="Noto Sans Mono CJK SC"/>
                <a:cs typeface="Liberation Mono"/>
              </a:rPr>
              <a:t> </a:t>
            </a:r>
            <a:endParaRPr lang="en-SG" sz="2000" kern="150" dirty="0">
              <a:ea typeface="Noto Sans Mono CJK SC"/>
              <a:cs typeface="Liberation Mono"/>
            </a:endParaRPr>
          </a:p>
          <a:p>
            <a:pPr lvl="0">
              <a:lnSpc>
                <a:spcPct val="107000"/>
              </a:lnSpc>
              <a:spcAft>
                <a:spcPts val="0"/>
              </a:spcAft>
            </a:pPr>
            <a:r>
              <a:rPr lang="en-SG" sz="2000" dirty="0">
                <a:ea typeface="Calibri" panose="020F0502020204030204" pitchFamily="34" charset="0"/>
                <a:cs typeface="Calibri" panose="020F0502020204030204" pitchFamily="34" charset="0"/>
              </a:rPr>
              <a:t>4. Create two different nodes</a:t>
            </a:r>
            <a:endParaRPr lang="en-SG" sz="2000" dirty="0">
              <a:ea typeface="Calibri" panose="020F0502020204030204" pitchFamily="34" charset="0"/>
              <a:cs typeface="Times New Roman" panose="02020603050405020304" pitchFamily="18" charset="0"/>
            </a:endParaRPr>
          </a:p>
          <a:p>
            <a:pPr marL="742950" lvl="1" indent="-285750">
              <a:lnSpc>
                <a:spcPct val="107000"/>
              </a:lnSpc>
              <a:spcAft>
                <a:spcPts val="0"/>
              </a:spcAft>
              <a:buFont typeface="+mj-lt"/>
              <a:buAutoNum type="alphaLcPeriod"/>
            </a:pPr>
            <a:r>
              <a:rPr lang="en-SG" sz="2000" dirty="0">
                <a:ea typeface="Calibri" panose="020F0502020204030204" pitchFamily="34" charset="0"/>
                <a:cs typeface="Calibri" panose="020F0502020204030204" pitchFamily="34" charset="0"/>
              </a:rPr>
              <a:t>The first node will be from the </a:t>
            </a:r>
            <a:r>
              <a:rPr lang="en-SG" sz="2000" dirty="0" err="1">
                <a:ea typeface="Calibri" panose="020F0502020204030204" pitchFamily="34" charset="0"/>
                <a:cs typeface="Calibri" panose="020F0502020204030204" pitchFamily="34" charset="0"/>
              </a:rPr>
              <a:t>camera_test</a:t>
            </a:r>
            <a:r>
              <a:rPr lang="en-SG" sz="2000" dirty="0">
                <a:ea typeface="Calibri" panose="020F0502020204030204" pitchFamily="34" charset="0"/>
                <a:cs typeface="Calibri" panose="020F0502020204030204" pitchFamily="34" charset="0"/>
              </a:rPr>
              <a:t> package with executable </a:t>
            </a:r>
            <a:r>
              <a:rPr lang="en-SG" sz="2000" dirty="0" err="1">
                <a:ea typeface="Calibri" panose="020F0502020204030204" pitchFamily="34" charset="0"/>
                <a:cs typeface="Calibri" panose="020F0502020204030204" pitchFamily="34" charset="0"/>
              </a:rPr>
              <a:t>camera_viewer</a:t>
            </a:r>
            <a:r>
              <a:rPr lang="en-SG" sz="2000" dirty="0">
                <a:ea typeface="Calibri" panose="020F0502020204030204" pitchFamily="34" charset="0"/>
                <a:cs typeface="Calibri" panose="020F0502020204030204" pitchFamily="34" charset="0"/>
              </a:rPr>
              <a:t>.</a:t>
            </a:r>
            <a:endParaRPr lang="en-SG" sz="2000" dirty="0">
              <a:ea typeface="Calibri" panose="020F0502020204030204" pitchFamily="34" charset="0"/>
              <a:cs typeface="Times New Roman" panose="02020603050405020304" pitchFamily="18" charset="0"/>
            </a:endParaRPr>
          </a:p>
          <a:p>
            <a:pPr marL="742950" lvl="1" indent="-285750">
              <a:lnSpc>
                <a:spcPct val="107000"/>
              </a:lnSpc>
              <a:spcAft>
                <a:spcPts val="0"/>
              </a:spcAft>
              <a:buFont typeface="+mj-lt"/>
              <a:buAutoNum type="alphaLcPeriod"/>
            </a:pPr>
            <a:r>
              <a:rPr lang="en-SG" sz="2000" dirty="0">
                <a:ea typeface="Calibri" panose="020F0502020204030204" pitchFamily="34" charset="0"/>
                <a:cs typeface="Calibri" panose="020F0502020204030204" pitchFamily="34" charset="0"/>
              </a:rPr>
              <a:t>The second node will be from the v4l2_camera package with executable v4l2_camera_node.</a:t>
            </a:r>
            <a:endParaRPr lang="en-SG" sz="2000" dirty="0">
              <a:ea typeface="Calibri" panose="020F0502020204030204" pitchFamily="34" charset="0"/>
              <a:cs typeface="Times New Roman" panose="02020603050405020304" pitchFamily="18" charset="0"/>
            </a:endParaRPr>
          </a:p>
        </p:txBody>
      </p:sp>
      <p:sp>
        <p:nvSpPr>
          <p:cNvPr id="7" name="Title 6">
            <a:extLst>
              <a:ext uri="{FF2B5EF4-FFF2-40B4-BE49-F238E27FC236}">
                <a16:creationId xmlns:a16="http://schemas.microsoft.com/office/drawing/2014/main" id="{9856ED1D-C1E3-4905-B3F2-7507CD605117}"/>
              </a:ext>
            </a:extLst>
          </p:cNvPr>
          <p:cNvSpPr>
            <a:spLocks noGrp="1"/>
          </p:cNvSpPr>
          <p:nvPr>
            <p:ph type="title"/>
          </p:nvPr>
        </p:nvSpPr>
        <p:spPr/>
        <p:txBody>
          <a:bodyPr/>
          <a:lstStyle/>
          <a:p>
            <a:r>
              <a:rPr lang="en-US" dirty="0"/>
              <a:t>Final Task Part 2</a:t>
            </a:r>
            <a:endParaRPr lang="en-SG" dirty="0"/>
          </a:p>
        </p:txBody>
      </p:sp>
      <p:sp>
        <p:nvSpPr>
          <p:cNvPr id="2" name="Rectangle 1">
            <a:extLst>
              <a:ext uri="{FF2B5EF4-FFF2-40B4-BE49-F238E27FC236}">
                <a16:creationId xmlns:a16="http://schemas.microsoft.com/office/drawing/2014/main" id="{3D8D379C-2230-4394-BA9A-EB42B59C9AB5}"/>
              </a:ext>
            </a:extLst>
          </p:cNvPr>
          <p:cNvSpPr/>
          <p:nvPr/>
        </p:nvSpPr>
        <p:spPr>
          <a:xfrm>
            <a:off x="2895600" y="2948273"/>
            <a:ext cx="6096000" cy="2585323"/>
          </a:xfrm>
          <a:prstGeom prst="rect">
            <a:avLst/>
          </a:prstGeom>
        </p:spPr>
        <p:txBody>
          <a:bodyPr>
            <a:spAutoFit/>
          </a:bodyPr>
          <a:lstStyle/>
          <a:p>
            <a:pPr marL="527050" marR="1878330" indent="-343535"/>
            <a:r>
              <a:rPr lang="en-US" dirty="0">
                <a:solidFill>
                  <a:srgbClr val="444444"/>
                </a:solidFill>
                <a:latin typeface="SimSun"/>
                <a:cs typeface="SimSun"/>
              </a:rPr>
              <a:t>	node_1</a:t>
            </a:r>
            <a:r>
              <a:rPr lang="en-US" spc="-10" dirty="0">
                <a:solidFill>
                  <a:srgbClr val="444444"/>
                </a:solidFill>
                <a:latin typeface="SimSun"/>
                <a:cs typeface="SimSun"/>
              </a:rPr>
              <a:t> </a:t>
            </a:r>
            <a:r>
              <a:rPr lang="en-US" dirty="0">
                <a:solidFill>
                  <a:srgbClr val="444444"/>
                </a:solidFill>
                <a:latin typeface="SimSun"/>
                <a:cs typeface="SimSun"/>
              </a:rPr>
              <a:t>=</a:t>
            </a:r>
            <a:r>
              <a:rPr lang="en-US" spc="-5" dirty="0">
                <a:solidFill>
                  <a:srgbClr val="444444"/>
                </a:solidFill>
                <a:latin typeface="SimSun"/>
                <a:cs typeface="SimSun"/>
              </a:rPr>
              <a:t> </a:t>
            </a:r>
            <a:r>
              <a:rPr lang="en-US" dirty="0">
                <a:solidFill>
                  <a:srgbClr val="444444"/>
                </a:solidFill>
                <a:latin typeface="SimSun"/>
                <a:cs typeface="SimSun"/>
              </a:rPr>
              <a:t>Node(</a:t>
            </a:r>
            <a:endParaRPr lang="en-US" dirty="0">
              <a:latin typeface="SimSun"/>
              <a:cs typeface="SimSun"/>
            </a:endParaRPr>
          </a:p>
          <a:p>
            <a:pPr marL="869950"/>
            <a:r>
              <a:rPr lang="en-US" dirty="0">
                <a:solidFill>
                  <a:srgbClr val="444444"/>
                </a:solidFill>
                <a:latin typeface="SimSun"/>
                <a:cs typeface="SimSun"/>
              </a:rPr>
              <a:t>package=</a:t>
            </a:r>
            <a:r>
              <a:rPr lang="en-US" dirty="0">
                <a:solidFill>
                  <a:srgbClr val="870000"/>
                </a:solidFill>
                <a:latin typeface="SimSun"/>
                <a:cs typeface="SimSun"/>
              </a:rPr>
              <a:t>“</a:t>
            </a:r>
            <a:r>
              <a:rPr lang="en-US" dirty="0" err="1">
                <a:solidFill>
                  <a:srgbClr val="870000"/>
                </a:solidFill>
                <a:latin typeface="SimSun"/>
                <a:cs typeface="SimSun"/>
              </a:rPr>
              <a:t>camera_test</a:t>
            </a:r>
            <a:r>
              <a:rPr lang="en-US" dirty="0">
                <a:solidFill>
                  <a:srgbClr val="870000"/>
                </a:solidFill>
                <a:latin typeface="SimSun"/>
                <a:cs typeface="SimSun"/>
              </a:rPr>
              <a:t>"</a:t>
            </a:r>
            <a:r>
              <a:rPr lang="en-US" dirty="0">
                <a:solidFill>
                  <a:srgbClr val="444444"/>
                </a:solidFill>
                <a:latin typeface="SimSun"/>
                <a:cs typeface="SimSun"/>
              </a:rPr>
              <a:t>,</a:t>
            </a:r>
            <a:endParaRPr lang="en-US" dirty="0">
              <a:latin typeface="SimSun"/>
              <a:cs typeface="SimSun"/>
            </a:endParaRPr>
          </a:p>
          <a:p>
            <a:pPr marL="869950"/>
            <a:r>
              <a:rPr lang="en-US" dirty="0">
                <a:solidFill>
                  <a:srgbClr val="444444"/>
                </a:solidFill>
                <a:latin typeface="SimSun"/>
                <a:cs typeface="SimSun"/>
              </a:rPr>
              <a:t>executable=</a:t>
            </a:r>
            <a:r>
              <a:rPr lang="en-US" dirty="0">
                <a:solidFill>
                  <a:srgbClr val="870000"/>
                </a:solidFill>
                <a:latin typeface="SimSun"/>
                <a:cs typeface="SimSun"/>
              </a:rPr>
              <a:t>“</a:t>
            </a:r>
            <a:r>
              <a:rPr lang="en-US" dirty="0" err="1">
                <a:solidFill>
                  <a:srgbClr val="870000"/>
                </a:solidFill>
                <a:latin typeface="SimSun"/>
                <a:cs typeface="SimSun"/>
              </a:rPr>
              <a:t>camera_viewer</a:t>
            </a:r>
            <a:r>
              <a:rPr lang="en-US" dirty="0">
                <a:solidFill>
                  <a:srgbClr val="870000"/>
                </a:solidFill>
                <a:latin typeface="SimSun"/>
                <a:cs typeface="SimSun"/>
              </a:rPr>
              <a:t>"</a:t>
            </a:r>
            <a:endParaRPr lang="en-US" dirty="0">
              <a:latin typeface="SimSun"/>
              <a:cs typeface="SimSun"/>
            </a:endParaRPr>
          </a:p>
          <a:p>
            <a:pPr marL="527050"/>
            <a:r>
              <a:rPr lang="en-US" dirty="0">
                <a:solidFill>
                  <a:srgbClr val="444444"/>
                </a:solidFill>
                <a:latin typeface="SimSun"/>
                <a:cs typeface="SimSun"/>
              </a:rPr>
              <a:t>)</a:t>
            </a:r>
          </a:p>
          <a:p>
            <a:pPr marL="527050"/>
            <a:endParaRPr lang="en-US" dirty="0">
              <a:solidFill>
                <a:srgbClr val="444444"/>
              </a:solidFill>
              <a:latin typeface="SimSun"/>
              <a:cs typeface="SimSun"/>
            </a:endParaRPr>
          </a:p>
          <a:p>
            <a:pPr marL="527050" marR="1878330" indent="-343535"/>
            <a:r>
              <a:rPr lang="en-US" dirty="0">
                <a:solidFill>
                  <a:srgbClr val="444444"/>
                </a:solidFill>
                <a:latin typeface="SimSun"/>
                <a:cs typeface="SimSun"/>
              </a:rPr>
              <a:t>	node_2</a:t>
            </a:r>
            <a:r>
              <a:rPr lang="en-US" spc="-10" dirty="0">
                <a:solidFill>
                  <a:srgbClr val="444444"/>
                </a:solidFill>
                <a:latin typeface="SimSun"/>
                <a:cs typeface="SimSun"/>
              </a:rPr>
              <a:t> </a:t>
            </a:r>
            <a:r>
              <a:rPr lang="en-US" dirty="0">
                <a:solidFill>
                  <a:srgbClr val="444444"/>
                </a:solidFill>
                <a:latin typeface="SimSun"/>
                <a:cs typeface="SimSun"/>
              </a:rPr>
              <a:t>=</a:t>
            </a:r>
            <a:r>
              <a:rPr lang="en-US" spc="-5" dirty="0">
                <a:solidFill>
                  <a:srgbClr val="444444"/>
                </a:solidFill>
                <a:latin typeface="SimSun"/>
                <a:cs typeface="SimSun"/>
              </a:rPr>
              <a:t> </a:t>
            </a:r>
            <a:r>
              <a:rPr lang="en-US" dirty="0">
                <a:solidFill>
                  <a:srgbClr val="444444"/>
                </a:solidFill>
                <a:latin typeface="SimSun"/>
                <a:cs typeface="SimSun"/>
              </a:rPr>
              <a:t>Node(</a:t>
            </a:r>
            <a:endParaRPr lang="en-US" dirty="0">
              <a:latin typeface="SimSun"/>
              <a:cs typeface="SimSun"/>
            </a:endParaRPr>
          </a:p>
          <a:p>
            <a:pPr marL="869950"/>
            <a:r>
              <a:rPr lang="en-US" dirty="0">
                <a:solidFill>
                  <a:srgbClr val="444444"/>
                </a:solidFill>
                <a:latin typeface="SimSun"/>
                <a:cs typeface="SimSun"/>
              </a:rPr>
              <a:t>package=</a:t>
            </a:r>
            <a:r>
              <a:rPr lang="en-US" dirty="0">
                <a:solidFill>
                  <a:srgbClr val="870000"/>
                </a:solidFill>
                <a:latin typeface="SimSun"/>
                <a:cs typeface="SimSun"/>
              </a:rPr>
              <a:t>“v4l2_camera"</a:t>
            </a:r>
            <a:r>
              <a:rPr lang="en-US" dirty="0">
                <a:solidFill>
                  <a:srgbClr val="444444"/>
                </a:solidFill>
                <a:latin typeface="SimSun"/>
                <a:cs typeface="SimSun"/>
              </a:rPr>
              <a:t>,</a:t>
            </a:r>
            <a:endParaRPr lang="en-US" dirty="0">
              <a:latin typeface="SimSun"/>
              <a:cs typeface="SimSun"/>
            </a:endParaRPr>
          </a:p>
          <a:p>
            <a:pPr marL="869950"/>
            <a:r>
              <a:rPr lang="en-US" dirty="0">
                <a:solidFill>
                  <a:srgbClr val="444444"/>
                </a:solidFill>
                <a:latin typeface="SimSun"/>
                <a:cs typeface="SimSun"/>
              </a:rPr>
              <a:t>executable=</a:t>
            </a:r>
            <a:r>
              <a:rPr lang="en-US" dirty="0">
                <a:solidFill>
                  <a:srgbClr val="870000"/>
                </a:solidFill>
                <a:latin typeface="SimSun"/>
                <a:cs typeface="SimSun"/>
              </a:rPr>
              <a:t>“v4l2_camera_node"</a:t>
            </a:r>
            <a:endParaRPr lang="en-US" dirty="0">
              <a:latin typeface="SimSun"/>
              <a:cs typeface="SimSun"/>
            </a:endParaRPr>
          </a:p>
          <a:p>
            <a:pPr marL="527050"/>
            <a:r>
              <a:rPr lang="en-US" dirty="0">
                <a:solidFill>
                  <a:srgbClr val="444444"/>
                </a:solidFill>
                <a:latin typeface="SimSun"/>
                <a:cs typeface="SimSun"/>
              </a:rPr>
              <a:t>)</a:t>
            </a:r>
          </a:p>
        </p:txBody>
      </p:sp>
    </p:spTree>
    <p:extLst>
      <p:ext uri="{BB962C8B-B14F-4D97-AF65-F5344CB8AC3E}">
        <p14:creationId xmlns:p14="http://schemas.microsoft.com/office/powerpoint/2010/main" val="387767179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2E5CA8E-F762-46EC-8E1F-3378DA8604B7}"/>
              </a:ext>
            </a:extLst>
          </p:cNvPr>
          <p:cNvSpPr>
            <a:spLocks noGrp="1"/>
          </p:cNvSpPr>
          <p:nvPr>
            <p:ph type="sldNum" sz="quarter" idx="12"/>
          </p:nvPr>
        </p:nvSpPr>
        <p:spPr/>
        <p:txBody>
          <a:bodyPr/>
          <a:lstStyle/>
          <a:p>
            <a:fld id="{DB585DB3-991F-418E-AAD4-DC1A839C24E0}" type="slidenum">
              <a:rPr lang="en-US" smtClean="0"/>
              <a:pPr/>
              <a:t>117</a:t>
            </a:fld>
            <a:endParaRPr lang="en-US"/>
          </a:p>
        </p:txBody>
      </p:sp>
      <p:sp>
        <p:nvSpPr>
          <p:cNvPr id="7" name="Title 6">
            <a:extLst>
              <a:ext uri="{FF2B5EF4-FFF2-40B4-BE49-F238E27FC236}">
                <a16:creationId xmlns:a16="http://schemas.microsoft.com/office/drawing/2014/main" id="{9856ED1D-C1E3-4905-B3F2-7507CD605117}"/>
              </a:ext>
            </a:extLst>
          </p:cNvPr>
          <p:cNvSpPr>
            <a:spLocks noGrp="1"/>
          </p:cNvSpPr>
          <p:nvPr>
            <p:ph type="title"/>
          </p:nvPr>
        </p:nvSpPr>
        <p:spPr/>
        <p:txBody>
          <a:bodyPr/>
          <a:lstStyle/>
          <a:p>
            <a:r>
              <a:rPr lang="en-US" dirty="0"/>
              <a:t>Final Task Part 2</a:t>
            </a:r>
            <a:endParaRPr lang="en-SG" dirty="0"/>
          </a:p>
        </p:txBody>
      </p:sp>
      <p:sp>
        <p:nvSpPr>
          <p:cNvPr id="2" name="Rectangle 1">
            <a:extLst>
              <a:ext uri="{FF2B5EF4-FFF2-40B4-BE49-F238E27FC236}">
                <a16:creationId xmlns:a16="http://schemas.microsoft.com/office/drawing/2014/main" id="{98349CA0-6F43-45A9-B9A7-238BCAE5E11B}"/>
              </a:ext>
            </a:extLst>
          </p:cNvPr>
          <p:cNvSpPr/>
          <p:nvPr/>
        </p:nvSpPr>
        <p:spPr>
          <a:xfrm>
            <a:off x="876300" y="2218986"/>
            <a:ext cx="10439400" cy="402033"/>
          </a:xfrm>
          <a:prstGeom prst="rect">
            <a:avLst/>
          </a:prstGeom>
        </p:spPr>
        <p:txBody>
          <a:bodyPr wrap="square">
            <a:spAutoFit/>
          </a:bodyPr>
          <a:lstStyle/>
          <a:p>
            <a:pPr lvl="0">
              <a:lnSpc>
                <a:spcPct val="107000"/>
              </a:lnSpc>
              <a:spcAft>
                <a:spcPts val="800"/>
              </a:spcAft>
            </a:pPr>
            <a:r>
              <a:rPr lang="en-SG" sz="2000" dirty="0">
                <a:latin typeface="Calibri" panose="020F0502020204030204" pitchFamily="34" charset="0"/>
                <a:ea typeface="Calibri" panose="020F0502020204030204" pitchFamily="34" charset="0"/>
                <a:cs typeface="Calibri" panose="020F0502020204030204" pitchFamily="34" charset="0"/>
              </a:rPr>
              <a:t>5. Make sure to add each node to the</a:t>
            </a:r>
            <a:r>
              <a:rPr lang="en-SG" sz="2000" dirty="0">
                <a:latin typeface="SimSun" panose="02010600030101010101" pitchFamily="2" charset="-122"/>
                <a:ea typeface="Calibri" panose="020F0502020204030204" pitchFamily="34" charset="0"/>
                <a:cs typeface="Calibri" panose="020F0502020204030204" pitchFamily="34" charset="0"/>
              </a:rPr>
              <a:t> </a:t>
            </a:r>
            <a:r>
              <a:rPr lang="en-SG" sz="2000" dirty="0" err="1">
                <a:latin typeface="SimSun" panose="02010600030101010101" pitchFamily="2" charset="-122"/>
                <a:ea typeface="Calibri" panose="020F0502020204030204" pitchFamily="34" charset="0"/>
                <a:cs typeface="Calibri" panose="020F0502020204030204" pitchFamily="34" charset="0"/>
              </a:rPr>
              <a:t>LaunchDescription</a:t>
            </a:r>
            <a:r>
              <a:rPr lang="en-SG" sz="2000" dirty="0">
                <a:latin typeface="Calibri" panose="020F0502020204030204" pitchFamily="34" charset="0"/>
                <a:ea typeface="Calibri" panose="020F0502020204030204" pitchFamily="34" charset="0"/>
                <a:cs typeface="Calibri" panose="020F0502020204030204" pitchFamily="34" charset="0"/>
              </a:rPr>
              <a:t> instance with the </a:t>
            </a:r>
            <a:r>
              <a:rPr lang="en-SG" sz="2000" dirty="0" err="1">
                <a:latin typeface="SimSun" panose="02010600030101010101" pitchFamily="2" charset="-122"/>
                <a:ea typeface="Calibri" panose="020F0502020204030204" pitchFamily="34" charset="0"/>
                <a:cs typeface="Calibri" panose="020F0502020204030204" pitchFamily="34" charset="0"/>
              </a:rPr>
              <a:t>add_action</a:t>
            </a:r>
            <a:r>
              <a:rPr lang="en-SG" sz="2000" dirty="0">
                <a:latin typeface="Calibri" panose="020F0502020204030204" pitchFamily="34" charset="0"/>
                <a:ea typeface="Calibri" panose="020F0502020204030204" pitchFamily="34" charset="0"/>
                <a:cs typeface="Calibri" panose="020F0502020204030204" pitchFamily="34" charset="0"/>
              </a:rPr>
              <a:t> function</a:t>
            </a:r>
            <a:endParaRPr lang="en-SG"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0" name="Rectangle 9">
            <a:extLst>
              <a:ext uri="{FF2B5EF4-FFF2-40B4-BE49-F238E27FC236}">
                <a16:creationId xmlns:a16="http://schemas.microsoft.com/office/drawing/2014/main" id="{D8F61B79-0FF4-42B1-83D6-72CF96D8BEEF}"/>
              </a:ext>
            </a:extLst>
          </p:cNvPr>
          <p:cNvSpPr/>
          <p:nvPr/>
        </p:nvSpPr>
        <p:spPr>
          <a:xfrm>
            <a:off x="5157512" y="3105834"/>
            <a:ext cx="2839239" cy="646331"/>
          </a:xfrm>
          <a:prstGeom prst="rect">
            <a:avLst/>
          </a:prstGeom>
        </p:spPr>
        <p:txBody>
          <a:bodyPr wrap="none">
            <a:spAutoFit/>
          </a:bodyPr>
          <a:lstStyle/>
          <a:p>
            <a:r>
              <a:rPr lang="en-SG" dirty="0" err="1">
                <a:latin typeface="SimSun" panose="02010600030101010101" pitchFamily="2" charset="-122"/>
                <a:ea typeface="SimSun" panose="02010600030101010101" pitchFamily="2" charset="-122"/>
              </a:rPr>
              <a:t>ld.add_action</a:t>
            </a:r>
            <a:r>
              <a:rPr lang="en-SG" dirty="0">
                <a:latin typeface="SimSun" panose="02010600030101010101" pitchFamily="2" charset="-122"/>
                <a:ea typeface="SimSun" panose="02010600030101010101" pitchFamily="2" charset="-122"/>
              </a:rPr>
              <a:t>(node_1)  </a:t>
            </a:r>
          </a:p>
          <a:p>
            <a:r>
              <a:rPr lang="en-SG" dirty="0" err="1">
                <a:latin typeface="SimSun" panose="02010600030101010101" pitchFamily="2" charset="-122"/>
                <a:ea typeface="SimSun" panose="02010600030101010101" pitchFamily="2" charset="-122"/>
              </a:rPr>
              <a:t>ld.add_action</a:t>
            </a:r>
            <a:r>
              <a:rPr lang="en-SG" dirty="0">
                <a:latin typeface="SimSun" panose="02010600030101010101" pitchFamily="2" charset="-122"/>
                <a:ea typeface="SimSun" panose="02010600030101010101" pitchFamily="2" charset="-122"/>
              </a:rPr>
              <a:t>(node_2) </a:t>
            </a:r>
          </a:p>
        </p:txBody>
      </p:sp>
    </p:spTree>
    <p:extLst>
      <p:ext uri="{BB962C8B-B14F-4D97-AF65-F5344CB8AC3E}">
        <p14:creationId xmlns:p14="http://schemas.microsoft.com/office/powerpoint/2010/main" val="104026207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4822B-F483-4B59-AD5C-DA732C551B49}"/>
              </a:ext>
            </a:extLst>
          </p:cNvPr>
          <p:cNvSpPr>
            <a:spLocks noGrp="1"/>
          </p:cNvSpPr>
          <p:nvPr>
            <p:ph type="title"/>
          </p:nvPr>
        </p:nvSpPr>
        <p:spPr/>
        <p:txBody>
          <a:bodyPr/>
          <a:lstStyle/>
          <a:p>
            <a:r>
              <a:rPr lang="en-US" dirty="0"/>
              <a:t>Edit setup.py</a:t>
            </a:r>
            <a:endParaRPr lang="en-SG" dirty="0"/>
          </a:p>
        </p:txBody>
      </p:sp>
      <p:sp>
        <p:nvSpPr>
          <p:cNvPr id="4" name="Slide Number Placeholder 3">
            <a:extLst>
              <a:ext uri="{FF2B5EF4-FFF2-40B4-BE49-F238E27FC236}">
                <a16:creationId xmlns:a16="http://schemas.microsoft.com/office/drawing/2014/main" id="{214BF886-62D3-4D31-94D0-F0D36338C9C3}"/>
              </a:ext>
            </a:extLst>
          </p:cNvPr>
          <p:cNvSpPr>
            <a:spLocks noGrp="1"/>
          </p:cNvSpPr>
          <p:nvPr>
            <p:ph type="sldNum" sz="quarter" idx="12"/>
          </p:nvPr>
        </p:nvSpPr>
        <p:spPr/>
        <p:txBody>
          <a:bodyPr/>
          <a:lstStyle/>
          <a:p>
            <a:fld id="{DB585DB3-991F-418E-AAD4-DC1A839C24E0}" type="slidenum">
              <a:rPr lang="en-US" smtClean="0"/>
              <a:pPr/>
              <a:t>118</a:t>
            </a:fld>
            <a:endParaRPr lang="en-US"/>
          </a:p>
        </p:txBody>
      </p:sp>
      <p:sp>
        <p:nvSpPr>
          <p:cNvPr id="5" name="Rectangle 4">
            <a:extLst>
              <a:ext uri="{FF2B5EF4-FFF2-40B4-BE49-F238E27FC236}">
                <a16:creationId xmlns:a16="http://schemas.microsoft.com/office/drawing/2014/main" id="{2F7DB06B-183D-4F14-B71F-DB5CD05FF0B2}"/>
              </a:ext>
            </a:extLst>
          </p:cNvPr>
          <p:cNvSpPr/>
          <p:nvPr/>
        </p:nvSpPr>
        <p:spPr>
          <a:xfrm>
            <a:off x="909639" y="1674776"/>
            <a:ext cx="3461204" cy="1477328"/>
          </a:xfrm>
          <a:prstGeom prst="rect">
            <a:avLst/>
          </a:prstGeom>
        </p:spPr>
        <p:txBody>
          <a:bodyPr wrap="none">
            <a:spAutoFit/>
          </a:bodyPr>
          <a:lstStyle/>
          <a:p>
            <a:r>
              <a:rPr lang="en-SG" dirty="0">
                <a:latin typeface="SimSun" panose="02010600030101010101" pitchFamily="2" charset="-122"/>
                <a:ea typeface="SimSun" panose="02010600030101010101" pitchFamily="2" charset="-122"/>
              </a:rPr>
              <a:t>from </a:t>
            </a:r>
            <a:r>
              <a:rPr lang="en-SG" dirty="0" err="1">
                <a:latin typeface="SimSun" panose="02010600030101010101" pitchFamily="2" charset="-122"/>
                <a:ea typeface="SimSun" panose="02010600030101010101" pitchFamily="2" charset="-122"/>
              </a:rPr>
              <a:t>setuptools</a:t>
            </a:r>
            <a:r>
              <a:rPr lang="en-SG" dirty="0">
                <a:latin typeface="SimSun" panose="02010600030101010101" pitchFamily="2" charset="-122"/>
                <a:ea typeface="SimSun" panose="02010600030101010101" pitchFamily="2" charset="-122"/>
              </a:rPr>
              <a:t> import setup</a:t>
            </a:r>
          </a:p>
          <a:p>
            <a:r>
              <a:rPr lang="en-SG" dirty="0">
                <a:solidFill>
                  <a:srgbClr val="FF0000"/>
                </a:solidFill>
                <a:highlight>
                  <a:srgbClr val="FFFF00"/>
                </a:highlight>
                <a:latin typeface="SimSun" panose="02010600030101010101" pitchFamily="2" charset="-122"/>
                <a:ea typeface="SimSun" panose="02010600030101010101" pitchFamily="2" charset="-122"/>
              </a:rPr>
              <a:t>import </a:t>
            </a:r>
            <a:r>
              <a:rPr lang="en-SG" dirty="0" err="1">
                <a:solidFill>
                  <a:srgbClr val="FF0000"/>
                </a:solidFill>
                <a:highlight>
                  <a:srgbClr val="FFFF00"/>
                </a:highlight>
                <a:latin typeface="SimSun" panose="02010600030101010101" pitchFamily="2" charset="-122"/>
                <a:ea typeface="SimSun" panose="02010600030101010101" pitchFamily="2" charset="-122"/>
              </a:rPr>
              <a:t>os</a:t>
            </a:r>
            <a:endParaRPr lang="en-SG" dirty="0">
              <a:solidFill>
                <a:srgbClr val="FF0000"/>
              </a:solidFill>
              <a:highlight>
                <a:srgbClr val="FFFF00"/>
              </a:highlight>
              <a:latin typeface="SimSun" panose="02010600030101010101" pitchFamily="2" charset="-122"/>
              <a:ea typeface="SimSun" panose="02010600030101010101" pitchFamily="2" charset="-122"/>
            </a:endParaRPr>
          </a:p>
          <a:p>
            <a:r>
              <a:rPr lang="en-SG" dirty="0">
                <a:solidFill>
                  <a:srgbClr val="FF0000"/>
                </a:solidFill>
                <a:highlight>
                  <a:srgbClr val="FFFF00"/>
                </a:highlight>
                <a:latin typeface="SimSun" panose="02010600030101010101" pitchFamily="2" charset="-122"/>
                <a:ea typeface="SimSun" panose="02010600030101010101" pitchFamily="2" charset="-122"/>
              </a:rPr>
              <a:t>from glob import glob</a:t>
            </a:r>
          </a:p>
          <a:p>
            <a:r>
              <a:rPr lang="en-US" dirty="0">
                <a:latin typeface="SimSun" panose="02010600030101010101" pitchFamily="2" charset="-122"/>
                <a:ea typeface="SimSun" panose="02010600030101010101" pitchFamily="2" charset="-122"/>
              </a:rPr>
              <a:t>…</a:t>
            </a:r>
            <a:endParaRPr lang="en-SG" dirty="0">
              <a:latin typeface="SimSun" panose="02010600030101010101" pitchFamily="2" charset="-122"/>
              <a:ea typeface="SimSun" panose="02010600030101010101" pitchFamily="2" charset="-122"/>
            </a:endParaRPr>
          </a:p>
          <a:p>
            <a:r>
              <a:rPr lang="en-US" dirty="0">
                <a:latin typeface="SimSun" panose="02010600030101010101" pitchFamily="2" charset="-122"/>
                <a:ea typeface="SimSun" panose="02010600030101010101" pitchFamily="2" charset="-122"/>
              </a:rPr>
              <a:t>…</a:t>
            </a:r>
            <a:endParaRPr lang="en-SG" dirty="0">
              <a:latin typeface="SimSun" panose="02010600030101010101" pitchFamily="2" charset="-122"/>
              <a:ea typeface="SimSun" panose="02010600030101010101" pitchFamily="2" charset="-122"/>
            </a:endParaRPr>
          </a:p>
        </p:txBody>
      </p:sp>
      <p:sp>
        <p:nvSpPr>
          <p:cNvPr id="6" name="Rectangle 5">
            <a:extLst>
              <a:ext uri="{FF2B5EF4-FFF2-40B4-BE49-F238E27FC236}">
                <a16:creationId xmlns:a16="http://schemas.microsoft.com/office/drawing/2014/main" id="{CEF3059C-268C-4708-B8C5-1BC91E822E5C}"/>
              </a:ext>
            </a:extLst>
          </p:cNvPr>
          <p:cNvSpPr/>
          <p:nvPr/>
        </p:nvSpPr>
        <p:spPr>
          <a:xfrm>
            <a:off x="909639" y="3578235"/>
            <a:ext cx="8867335" cy="1754326"/>
          </a:xfrm>
          <a:prstGeom prst="rect">
            <a:avLst/>
          </a:prstGeom>
        </p:spPr>
        <p:txBody>
          <a:bodyPr wrap="square">
            <a:spAutoFit/>
          </a:bodyPr>
          <a:lstStyle/>
          <a:p>
            <a:r>
              <a:rPr lang="en-SG" dirty="0" err="1"/>
              <a:t>data_files</a:t>
            </a:r>
            <a:r>
              <a:rPr lang="en-SG" dirty="0"/>
              <a:t>=[</a:t>
            </a:r>
          </a:p>
          <a:p>
            <a:r>
              <a:rPr lang="en-SG" dirty="0"/>
              <a:t>        ('share/</a:t>
            </a:r>
            <a:r>
              <a:rPr lang="en-SG" dirty="0" err="1"/>
              <a:t>ament_index</a:t>
            </a:r>
            <a:r>
              <a:rPr lang="en-SG" dirty="0"/>
              <a:t>/</a:t>
            </a:r>
            <a:r>
              <a:rPr lang="en-SG" dirty="0" err="1"/>
              <a:t>resource_index</a:t>
            </a:r>
            <a:r>
              <a:rPr lang="en-SG" dirty="0"/>
              <a:t>/packages’,</a:t>
            </a:r>
          </a:p>
          <a:p>
            <a:r>
              <a:rPr lang="en-SG" dirty="0"/>
              <a:t>            ['resource/' + </a:t>
            </a:r>
            <a:r>
              <a:rPr lang="en-SG" dirty="0" err="1"/>
              <a:t>package_name</a:t>
            </a:r>
            <a:r>
              <a:rPr lang="en-SG" dirty="0"/>
              <a:t>]),</a:t>
            </a:r>
          </a:p>
          <a:p>
            <a:r>
              <a:rPr lang="en-SG" dirty="0"/>
              <a:t>        ('share/' + </a:t>
            </a:r>
            <a:r>
              <a:rPr lang="en-SG" dirty="0" err="1"/>
              <a:t>package_name</a:t>
            </a:r>
            <a:r>
              <a:rPr lang="en-SG" dirty="0"/>
              <a:t>, ['package.xml’]),</a:t>
            </a:r>
          </a:p>
          <a:p>
            <a:r>
              <a:rPr lang="en-SG" dirty="0"/>
              <a:t>        </a:t>
            </a:r>
            <a:r>
              <a:rPr lang="en-SG" dirty="0">
                <a:highlight>
                  <a:srgbClr val="FFFF00"/>
                </a:highlight>
              </a:rPr>
              <a:t>(</a:t>
            </a:r>
            <a:r>
              <a:rPr lang="en-SG" dirty="0" err="1">
                <a:highlight>
                  <a:srgbClr val="FFFF00"/>
                </a:highlight>
              </a:rPr>
              <a:t>os.path.join</a:t>
            </a:r>
            <a:r>
              <a:rPr lang="en-SG" dirty="0">
                <a:highlight>
                  <a:srgbClr val="FFFF00"/>
                </a:highlight>
              </a:rPr>
              <a:t>('share', </a:t>
            </a:r>
            <a:r>
              <a:rPr lang="en-SG" dirty="0" err="1">
                <a:highlight>
                  <a:srgbClr val="FFFF00"/>
                </a:highlight>
              </a:rPr>
              <a:t>package_name</a:t>
            </a:r>
            <a:r>
              <a:rPr lang="en-SG" dirty="0">
                <a:highlight>
                  <a:srgbClr val="FFFF00"/>
                </a:highlight>
              </a:rPr>
              <a:t>, 'launch'), glob('launch/*.launch.py’)</a:t>
            </a:r>
            <a:r>
              <a:rPr lang="en-SG" dirty="0"/>
              <a:t>)</a:t>
            </a:r>
          </a:p>
          <a:p>
            <a:r>
              <a:rPr lang="en-SG" dirty="0"/>
              <a:t>    ],</a:t>
            </a:r>
          </a:p>
        </p:txBody>
      </p:sp>
      <p:sp>
        <p:nvSpPr>
          <p:cNvPr id="7" name="Rectangle 6">
            <a:extLst>
              <a:ext uri="{FF2B5EF4-FFF2-40B4-BE49-F238E27FC236}">
                <a16:creationId xmlns:a16="http://schemas.microsoft.com/office/drawing/2014/main" id="{A273F0D7-6709-43E9-9BE6-479B8EC729CE}"/>
              </a:ext>
            </a:extLst>
          </p:cNvPr>
          <p:cNvSpPr/>
          <p:nvPr/>
        </p:nvSpPr>
        <p:spPr>
          <a:xfrm>
            <a:off x="609600" y="1036689"/>
            <a:ext cx="10439400" cy="407035"/>
          </a:xfrm>
          <a:prstGeom prst="rect">
            <a:avLst/>
          </a:prstGeom>
        </p:spPr>
        <p:txBody>
          <a:bodyPr wrap="square">
            <a:spAutoFit/>
          </a:bodyPr>
          <a:lstStyle/>
          <a:p>
            <a:pPr lvl="0">
              <a:lnSpc>
                <a:spcPct val="107000"/>
              </a:lnSpc>
              <a:spcAft>
                <a:spcPts val="800"/>
              </a:spcAft>
            </a:pPr>
            <a:r>
              <a:rPr lang="en-SG" sz="2000" dirty="0">
                <a:latin typeface="Calibri" panose="020F0502020204030204" pitchFamily="34" charset="0"/>
                <a:ea typeface="Calibri" panose="020F0502020204030204" pitchFamily="34" charset="0"/>
                <a:cs typeface="Calibri" panose="020F0502020204030204" pitchFamily="34" charset="0"/>
              </a:rPr>
              <a:t>Make sure to add the launch.py file into your setup.py file</a:t>
            </a:r>
          </a:p>
        </p:txBody>
      </p:sp>
    </p:spTree>
    <p:extLst>
      <p:ext uri="{BB962C8B-B14F-4D97-AF65-F5344CB8AC3E}">
        <p14:creationId xmlns:p14="http://schemas.microsoft.com/office/powerpoint/2010/main" val="308415164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2E5CA8E-F762-46EC-8E1F-3378DA8604B7}"/>
              </a:ext>
            </a:extLst>
          </p:cNvPr>
          <p:cNvSpPr>
            <a:spLocks noGrp="1"/>
          </p:cNvSpPr>
          <p:nvPr>
            <p:ph type="sldNum" sz="quarter" idx="12"/>
          </p:nvPr>
        </p:nvSpPr>
        <p:spPr/>
        <p:txBody>
          <a:bodyPr/>
          <a:lstStyle/>
          <a:p>
            <a:fld id="{DB585DB3-991F-418E-AAD4-DC1A839C24E0}" type="slidenum">
              <a:rPr lang="en-US" smtClean="0"/>
              <a:pPr/>
              <a:t>119</a:t>
            </a:fld>
            <a:endParaRPr lang="en-US"/>
          </a:p>
        </p:txBody>
      </p:sp>
      <p:sp>
        <p:nvSpPr>
          <p:cNvPr id="5" name="Rectangle 4">
            <a:extLst>
              <a:ext uri="{FF2B5EF4-FFF2-40B4-BE49-F238E27FC236}">
                <a16:creationId xmlns:a16="http://schemas.microsoft.com/office/drawing/2014/main" id="{85F2CB1E-8365-4D81-AD11-D2E4D7A9468A}"/>
              </a:ext>
            </a:extLst>
          </p:cNvPr>
          <p:cNvSpPr/>
          <p:nvPr/>
        </p:nvSpPr>
        <p:spPr>
          <a:xfrm>
            <a:off x="1672015" y="1076756"/>
            <a:ext cx="8229600" cy="968278"/>
          </a:xfrm>
          <a:prstGeom prst="rect">
            <a:avLst/>
          </a:prstGeom>
        </p:spPr>
        <p:txBody>
          <a:bodyPr wrap="square">
            <a:spAutoFit/>
          </a:bodyPr>
          <a:lstStyle/>
          <a:p>
            <a:pPr lvl="0">
              <a:lnSpc>
                <a:spcPct val="107000"/>
              </a:lnSpc>
              <a:spcAft>
                <a:spcPts val="0"/>
              </a:spcAft>
            </a:pPr>
            <a:r>
              <a:rPr lang="en-SG" dirty="0">
                <a:latin typeface="Calibri" panose="020F0502020204030204" pitchFamily="34" charset="0"/>
                <a:ea typeface="Calibri" panose="020F0502020204030204" pitchFamily="34" charset="0"/>
                <a:cs typeface="Calibri" panose="020F0502020204030204" pitchFamily="34" charset="0"/>
              </a:rPr>
              <a:t>6. Build the workspace</a:t>
            </a:r>
            <a:endParaRPr lang="en-SG" sz="1600" dirty="0">
              <a:latin typeface="Calibri" panose="020F0502020204030204" pitchFamily="34" charset="0"/>
              <a:ea typeface="Calibri" panose="020F0502020204030204" pitchFamily="34" charset="0"/>
              <a:cs typeface="Times New Roman" panose="02020603050405020304" pitchFamily="18" charset="0"/>
            </a:endParaRPr>
          </a:p>
          <a:p>
            <a:pPr lvl="0">
              <a:lnSpc>
                <a:spcPct val="107000"/>
              </a:lnSpc>
              <a:spcAft>
                <a:spcPts val="0"/>
              </a:spcAft>
            </a:pPr>
            <a:r>
              <a:rPr lang="en-SG" dirty="0">
                <a:latin typeface="Calibri" panose="020F0502020204030204" pitchFamily="34" charset="0"/>
                <a:ea typeface="Calibri" panose="020F0502020204030204" pitchFamily="34" charset="0"/>
                <a:cs typeface="Calibri" panose="020F0502020204030204" pitchFamily="34" charset="0"/>
              </a:rPr>
              <a:t>7. Source the workspace</a:t>
            </a:r>
            <a:endParaRPr lang="en-SG" sz="1600" dirty="0">
              <a:latin typeface="Calibri" panose="020F0502020204030204" pitchFamily="34" charset="0"/>
              <a:ea typeface="Calibri" panose="020F0502020204030204" pitchFamily="34" charset="0"/>
              <a:cs typeface="Times New Roman" panose="02020603050405020304" pitchFamily="18" charset="0"/>
            </a:endParaRPr>
          </a:p>
          <a:p>
            <a:pPr lvl="0">
              <a:lnSpc>
                <a:spcPct val="107000"/>
              </a:lnSpc>
              <a:spcAft>
                <a:spcPts val="800"/>
              </a:spcAft>
            </a:pPr>
            <a:r>
              <a:rPr lang="en-SG" dirty="0">
                <a:latin typeface="Calibri" panose="020F0502020204030204" pitchFamily="34" charset="0"/>
                <a:ea typeface="Calibri" panose="020F0502020204030204" pitchFamily="34" charset="0"/>
                <a:cs typeface="Calibri" panose="020F0502020204030204" pitchFamily="34" charset="0"/>
              </a:rPr>
              <a:t>8. Launch the launch file. There will be the popup with your webcam video playing.</a:t>
            </a:r>
            <a:endParaRPr lang="en-SG" sz="16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 name="Title 6">
            <a:extLst>
              <a:ext uri="{FF2B5EF4-FFF2-40B4-BE49-F238E27FC236}">
                <a16:creationId xmlns:a16="http://schemas.microsoft.com/office/drawing/2014/main" id="{9856ED1D-C1E3-4905-B3F2-7507CD605117}"/>
              </a:ext>
            </a:extLst>
          </p:cNvPr>
          <p:cNvSpPr>
            <a:spLocks noGrp="1"/>
          </p:cNvSpPr>
          <p:nvPr>
            <p:ph type="title"/>
          </p:nvPr>
        </p:nvSpPr>
        <p:spPr/>
        <p:txBody>
          <a:bodyPr/>
          <a:lstStyle/>
          <a:p>
            <a:r>
              <a:rPr lang="en-US" dirty="0"/>
              <a:t>Final Task Part 2</a:t>
            </a:r>
            <a:endParaRPr lang="en-SG" dirty="0"/>
          </a:p>
        </p:txBody>
      </p:sp>
      <p:sp>
        <p:nvSpPr>
          <p:cNvPr id="6" name="TextBox 5">
            <a:extLst>
              <a:ext uri="{FF2B5EF4-FFF2-40B4-BE49-F238E27FC236}">
                <a16:creationId xmlns:a16="http://schemas.microsoft.com/office/drawing/2014/main" id="{D28DE0FB-D100-4CBA-BA08-742ED34E0A20}"/>
              </a:ext>
            </a:extLst>
          </p:cNvPr>
          <p:cNvSpPr txBox="1"/>
          <p:nvPr/>
        </p:nvSpPr>
        <p:spPr>
          <a:xfrm>
            <a:off x="3048001" y="3613486"/>
            <a:ext cx="5477631" cy="369332"/>
          </a:xfrm>
          <a:prstGeom prst="rect">
            <a:avLst/>
          </a:prstGeom>
          <a:solidFill>
            <a:schemeClr val="tx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kern="150" dirty="0" err="1">
                <a:solidFill>
                  <a:schemeClr val="bg1"/>
                </a:solidFill>
                <a:ea typeface="SimSun" panose="02010600030101010101" pitchFamily="2" charset="-122"/>
              </a:rPr>
              <a:t>colcon</a:t>
            </a:r>
            <a:r>
              <a:rPr lang="en-US" b="1" kern="150" dirty="0">
                <a:solidFill>
                  <a:schemeClr val="bg1"/>
                </a:solidFill>
                <a:ea typeface="SimSun" panose="02010600030101010101" pitchFamily="2" charset="-122"/>
              </a:rPr>
              <a:t> build</a:t>
            </a:r>
            <a:endParaRPr lang="en-US" sz="3200" b="1" dirty="0">
              <a:solidFill>
                <a:schemeClr val="bg1"/>
              </a:solidFill>
              <a:ea typeface="SimSun" panose="02010600030101010101" pitchFamily="2" charset="-122"/>
            </a:endParaRPr>
          </a:p>
        </p:txBody>
      </p:sp>
      <p:sp>
        <p:nvSpPr>
          <p:cNvPr id="8" name="TextBox 7">
            <a:extLst>
              <a:ext uri="{FF2B5EF4-FFF2-40B4-BE49-F238E27FC236}">
                <a16:creationId xmlns:a16="http://schemas.microsoft.com/office/drawing/2014/main" id="{19407EEA-7653-47DE-A8EF-F84264453091}"/>
              </a:ext>
            </a:extLst>
          </p:cNvPr>
          <p:cNvSpPr txBox="1"/>
          <p:nvPr/>
        </p:nvSpPr>
        <p:spPr>
          <a:xfrm>
            <a:off x="3048002" y="4167304"/>
            <a:ext cx="5477631" cy="369332"/>
          </a:xfrm>
          <a:prstGeom prst="rect">
            <a:avLst/>
          </a:prstGeom>
          <a:solidFill>
            <a:schemeClr val="tx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kern="150" dirty="0">
                <a:solidFill>
                  <a:schemeClr val="bg1"/>
                </a:solidFill>
                <a:ea typeface="SimSun" panose="02010600030101010101" pitchFamily="2" charset="-122"/>
              </a:rPr>
              <a:t>source install/</a:t>
            </a:r>
            <a:r>
              <a:rPr lang="en-US" b="1" kern="150" dirty="0" err="1">
                <a:solidFill>
                  <a:schemeClr val="bg1"/>
                </a:solidFill>
                <a:ea typeface="SimSun" panose="02010600030101010101" pitchFamily="2" charset="-122"/>
              </a:rPr>
              <a:t>setup.bash</a:t>
            </a:r>
            <a:endParaRPr lang="en-US" sz="3200" b="1" dirty="0">
              <a:solidFill>
                <a:schemeClr val="bg1"/>
              </a:solidFill>
              <a:ea typeface="SimSun" panose="02010600030101010101" pitchFamily="2" charset="-122"/>
            </a:endParaRPr>
          </a:p>
        </p:txBody>
      </p:sp>
      <p:sp>
        <p:nvSpPr>
          <p:cNvPr id="9" name="TextBox 8">
            <a:extLst>
              <a:ext uri="{FF2B5EF4-FFF2-40B4-BE49-F238E27FC236}">
                <a16:creationId xmlns:a16="http://schemas.microsoft.com/office/drawing/2014/main" id="{CC4AE5A4-F3C2-4A49-88D8-AAFD7285D452}"/>
              </a:ext>
            </a:extLst>
          </p:cNvPr>
          <p:cNvSpPr txBox="1"/>
          <p:nvPr/>
        </p:nvSpPr>
        <p:spPr>
          <a:xfrm>
            <a:off x="3048000" y="4709330"/>
            <a:ext cx="5477631" cy="369332"/>
          </a:xfrm>
          <a:prstGeom prst="rect">
            <a:avLst/>
          </a:prstGeom>
          <a:solidFill>
            <a:schemeClr val="tx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dirty="0">
                <a:solidFill>
                  <a:schemeClr val="bg1"/>
                </a:solidFill>
                <a:ea typeface="SimSun" panose="02010600030101010101" pitchFamily="2" charset="-122"/>
              </a:rPr>
              <a:t>ros2 launch </a:t>
            </a:r>
            <a:r>
              <a:rPr lang="en-US" b="1" dirty="0" err="1">
                <a:solidFill>
                  <a:schemeClr val="bg1"/>
                </a:solidFill>
                <a:ea typeface="SimSun" panose="02010600030101010101" pitchFamily="2" charset="-122"/>
              </a:rPr>
              <a:t>camera_test</a:t>
            </a:r>
            <a:r>
              <a:rPr lang="en-US" b="1" dirty="0">
                <a:solidFill>
                  <a:schemeClr val="bg1"/>
                </a:solidFill>
                <a:ea typeface="SimSun" panose="02010600030101010101" pitchFamily="2" charset="-122"/>
              </a:rPr>
              <a:t> </a:t>
            </a:r>
            <a:r>
              <a:rPr lang="en-SG" b="1" dirty="0">
                <a:solidFill>
                  <a:schemeClr val="bg1"/>
                </a:solidFill>
                <a:ea typeface="Calibri" panose="020F0502020204030204" pitchFamily="34" charset="0"/>
                <a:cs typeface="Times New Roman" panose="02020603050405020304" pitchFamily="18" charset="0"/>
              </a:rPr>
              <a:t>camera_display.launch.py</a:t>
            </a:r>
            <a:endParaRPr lang="en-US" b="1" dirty="0">
              <a:solidFill>
                <a:schemeClr val="bg1"/>
              </a:solidFill>
              <a:ea typeface="SimSun" panose="02010600030101010101" pitchFamily="2" charset="-122"/>
            </a:endParaRPr>
          </a:p>
        </p:txBody>
      </p:sp>
      <p:sp>
        <p:nvSpPr>
          <p:cNvPr id="10" name="TextBox 9">
            <a:extLst>
              <a:ext uri="{FF2B5EF4-FFF2-40B4-BE49-F238E27FC236}">
                <a16:creationId xmlns:a16="http://schemas.microsoft.com/office/drawing/2014/main" id="{3842A853-CD6B-43C9-A686-20A098C7AE53}"/>
              </a:ext>
            </a:extLst>
          </p:cNvPr>
          <p:cNvSpPr txBox="1"/>
          <p:nvPr/>
        </p:nvSpPr>
        <p:spPr>
          <a:xfrm>
            <a:off x="3048000" y="3059668"/>
            <a:ext cx="5477631" cy="369332"/>
          </a:xfrm>
          <a:prstGeom prst="rect">
            <a:avLst/>
          </a:prstGeom>
          <a:solidFill>
            <a:schemeClr val="tx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kern="150" dirty="0">
                <a:solidFill>
                  <a:schemeClr val="bg1"/>
                </a:solidFill>
                <a:ea typeface="SimSun" panose="02010600030101010101" pitchFamily="2" charset="-122"/>
              </a:rPr>
              <a:t>cd ~/</a:t>
            </a:r>
            <a:r>
              <a:rPr lang="en-US" b="1" kern="150" dirty="0" err="1">
                <a:solidFill>
                  <a:schemeClr val="bg1"/>
                </a:solidFill>
                <a:ea typeface="SimSun" panose="02010600030101010101" pitchFamily="2" charset="-122"/>
              </a:rPr>
              <a:t>final_ws</a:t>
            </a:r>
            <a:endParaRPr lang="en-US" sz="3200" b="1" dirty="0">
              <a:solidFill>
                <a:schemeClr val="bg1"/>
              </a:solidFill>
              <a:ea typeface="SimSun" panose="02010600030101010101" pitchFamily="2" charset="-122"/>
            </a:endParaRPr>
          </a:p>
        </p:txBody>
      </p:sp>
    </p:spTree>
    <p:extLst>
      <p:ext uri="{BB962C8B-B14F-4D97-AF65-F5344CB8AC3E}">
        <p14:creationId xmlns:p14="http://schemas.microsoft.com/office/powerpoint/2010/main" val="41111288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a:t>General ROS2 Structure</a:t>
            </a:r>
            <a:endParaRPr lang="en-SG"/>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A03AF2-F585-4479-8A3F-D36D104B4D5E}" type="slidenum">
              <a:rPr kumimoji="0" lang="en-SG"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SG"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Rectangle 5">
            <a:extLst>
              <a:ext uri="{FF2B5EF4-FFF2-40B4-BE49-F238E27FC236}">
                <a16:creationId xmlns:a16="http://schemas.microsoft.com/office/drawing/2014/main" id="{E552FA71-14CF-4D2B-9466-37B5E00AE13E}"/>
              </a:ext>
            </a:extLst>
          </p:cNvPr>
          <p:cNvSpPr/>
          <p:nvPr/>
        </p:nvSpPr>
        <p:spPr>
          <a:xfrm>
            <a:off x="1248116" y="1654489"/>
            <a:ext cx="9242084" cy="354902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7" name="Cube 6">
            <a:extLst>
              <a:ext uri="{FF2B5EF4-FFF2-40B4-BE49-F238E27FC236}">
                <a16:creationId xmlns:a16="http://schemas.microsoft.com/office/drawing/2014/main" id="{738F3368-FD1E-4D77-B119-623AC5F8845F}"/>
              </a:ext>
            </a:extLst>
          </p:cNvPr>
          <p:cNvSpPr/>
          <p:nvPr/>
        </p:nvSpPr>
        <p:spPr>
          <a:xfrm>
            <a:off x="1574800" y="3040723"/>
            <a:ext cx="2654300" cy="1912576"/>
          </a:xfrm>
          <a:prstGeom prst="cube">
            <a:avLst>
              <a:gd name="adj" fmla="val 9064"/>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8" name="TextBox 7">
            <a:extLst>
              <a:ext uri="{FF2B5EF4-FFF2-40B4-BE49-F238E27FC236}">
                <a16:creationId xmlns:a16="http://schemas.microsoft.com/office/drawing/2014/main" id="{EFFC0E7A-4190-413E-89F2-D944B532E13A}"/>
              </a:ext>
            </a:extLst>
          </p:cNvPr>
          <p:cNvSpPr txBox="1"/>
          <p:nvPr/>
        </p:nvSpPr>
        <p:spPr>
          <a:xfrm>
            <a:off x="1733134" y="3310977"/>
            <a:ext cx="957121" cy="369332"/>
          </a:xfrm>
          <a:prstGeom prst="rect">
            <a:avLst/>
          </a:prstGeom>
          <a:noFill/>
        </p:spPr>
        <p:txBody>
          <a:bodyPr wrap="none" rtlCol="0">
            <a:spAutoFit/>
          </a:bodyPr>
          <a:lstStyle/>
          <a:p>
            <a:r>
              <a:rPr lang="en-US" b="1"/>
              <a:t>Package</a:t>
            </a:r>
            <a:endParaRPr lang="en-SG" b="1"/>
          </a:p>
        </p:txBody>
      </p:sp>
      <p:sp>
        <p:nvSpPr>
          <p:cNvPr id="9" name="Oval 8">
            <a:extLst>
              <a:ext uri="{FF2B5EF4-FFF2-40B4-BE49-F238E27FC236}">
                <a16:creationId xmlns:a16="http://schemas.microsoft.com/office/drawing/2014/main" id="{EFA764B3-7DAF-4923-B148-593962DB3F49}"/>
              </a:ext>
            </a:extLst>
          </p:cNvPr>
          <p:cNvSpPr/>
          <p:nvPr/>
        </p:nvSpPr>
        <p:spPr>
          <a:xfrm>
            <a:off x="1733134" y="4385732"/>
            <a:ext cx="1060866" cy="3693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Node </a:t>
            </a:r>
            <a:endParaRPr lang="en-SG"/>
          </a:p>
        </p:txBody>
      </p:sp>
      <p:sp>
        <p:nvSpPr>
          <p:cNvPr id="28" name="Oval 27">
            <a:extLst>
              <a:ext uri="{FF2B5EF4-FFF2-40B4-BE49-F238E27FC236}">
                <a16:creationId xmlns:a16="http://schemas.microsoft.com/office/drawing/2014/main" id="{BDFB125A-5618-45D1-90D3-CA7DB5B3F8CD}"/>
              </a:ext>
            </a:extLst>
          </p:cNvPr>
          <p:cNvSpPr/>
          <p:nvPr/>
        </p:nvSpPr>
        <p:spPr>
          <a:xfrm>
            <a:off x="1733134" y="3926299"/>
            <a:ext cx="1060866" cy="3693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Node </a:t>
            </a:r>
            <a:endParaRPr lang="en-SG"/>
          </a:p>
        </p:txBody>
      </p:sp>
      <p:sp>
        <p:nvSpPr>
          <p:cNvPr id="31" name="Oval 30">
            <a:extLst>
              <a:ext uri="{FF2B5EF4-FFF2-40B4-BE49-F238E27FC236}">
                <a16:creationId xmlns:a16="http://schemas.microsoft.com/office/drawing/2014/main" id="{41A90068-5020-4120-99EA-0E504ED1F371}"/>
              </a:ext>
            </a:extLst>
          </p:cNvPr>
          <p:cNvSpPr/>
          <p:nvPr/>
        </p:nvSpPr>
        <p:spPr>
          <a:xfrm>
            <a:off x="2882900" y="4399301"/>
            <a:ext cx="1060866" cy="3693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Node </a:t>
            </a:r>
            <a:endParaRPr lang="en-SG"/>
          </a:p>
        </p:txBody>
      </p:sp>
      <p:sp>
        <p:nvSpPr>
          <p:cNvPr id="32" name="Oval 31">
            <a:extLst>
              <a:ext uri="{FF2B5EF4-FFF2-40B4-BE49-F238E27FC236}">
                <a16:creationId xmlns:a16="http://schemas.microsoft.com/office/drawing/2014/main" id="{8EAFE939-3275-488D-A50B-5FA5B3C2B80E}"/>
              </a:ext>
            </a:extLst>
          </p:cNvPr>
          <p:cNvSpPr/>
          <p:nvPr/>
        </p:nvSpPr>
        <p:spPr>
          <a:xfrm>
            <a:off x="2882900" y="3939868"/>
            <a:ext cx="1060866" cy="3693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Node </a:t>
            </a:r>
            <a:endParaRPr lang="en-SG"/>
          </a:p>
        </p:txBody>
      </p:sp>
      <p:sp>
        <p:nvSpPr>
          <p:cNvPr id="33" name="Cube 32">
            <a:extLst>
              <a:ext uri="{FF2B5EF4-FFF2-40B4-BE49-F238E27FC236}">
                <a16:creationId xmlns:a16="http://schemas.microsoft.com/office/drawing/2014/main" id="{113139AA-D731-4BB2-AD5A-DAD04A3B4BD7}"/>
              </a:ext>
            </a:extLst>
          </p:cNvPr>
          <p:cNvSpPr/>
          <p:nvPr/>
        </p:nvSpPr>
        <p:spPr>
          <a:xfrm>
            <a:off x="4387434" y="3040723"/>
            <a:ext cx="2654300" cy="1912576"/>
          </a:xfrm>
          <a:prstGeom prst="cube">
            <a:avLst>
              <a:gd name="adj" fmla="val 9064"/>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4" name="TextBox 33">
            <a:extLst>
              <a:ext uri="{FF2B5EF4-FFF2-40B4-BE49-F238E27FC236}">
                <a16:creationId xmlns:a16="http://schemas.microsoft.com/office/drawing/2014/main" id="{4F05F4C3-CDCC-41A0-95F4-86A76F615CF8}"/>
              </a:ext>
            </a:extLst>
          </p:cNvPr>
          <p:cNvSpPr txBox="1"/>
          <p:nvPr/>
        </p:nvSpPr>
        <p:spPr>
          <a:xfrm>
            <a:off x="4545768" y="3310977"/>
            <a:ext cx="957121" cy="369332"/>
          </a:xfrm>
          <a:prstGeom prst="rect">
            <a:avLst/>
          </a:prstGeom>
          <a:noFill/>
        </p:spPr>
        <p:txBody>
          <a:bodyPr wrap="none" rtlCol="0">
            <a:spAutoFit/>
          </a:bodyPr>
          <a:lstStyle/>
          <a:p>
            <a:r>
              <a:rPr lang="en-US" b="1"/>
              <a:t>Package</a:t>
            </a:r>
            <a:endParaRPr lang="en-SG" b="1"/>
          </a:p>
        </p:txBody>
      </p:sp>
      <p:sp>
        <p:nvSpPr>
          <p:cNvPr id="35" name="Oval 34">
            <a:extLst>
              <a:ext uri="{FF2B5EF4-FFF2-40B4-BE49-F238E27FC236}">
                <a16:creationId xmlns:a16="http://schemas.microsoft.com/office/drawing/2014/main" id="{8A22B036-EAAE-44C1-B194-B2D6B7334A2A}"/>
              </a:ext>
            </a:extLst>
          </p:cNvPr>
          <p:cNvSpPr/>
          <p:nvPr/>
        </p:nvSpPr>
        <p:spPr>
          <a:xfrm>
            <a:off x="4545768" y="4385732"/>
            <a:ext cx="1060866" cy="3693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Node </a:t>
            </a:r>
            <a:endParaRPr lang="en-SG"/>
          </a:p>
        </p:txBody>
      </p:sp>
      <p:sp>
        <p:nvSpPr>
          <p:cNvPr id="36" name="Oval 35">
            <a:extLst>
              <a:ext uri="{FF2B5EF4-FFF2-40B4-BE49-F238E27FC236}">
                <a16:creationId xmlns:a16="http://schemas.microsoft.com/office/drawing/2014/main" id="{1ECBA74D-4203-4094-96A6-0760EFBC96F3}"/>
              </a:ext>
            </a:extLst>
          </p:cNvPr>
          <p:cNvSpPr/>
          <p:nvPr/>
        </p:nvSpPr>
        <p:spPr>
          <a:xfrm>
            <a:off x="4545768" y="3926299"/>
            <a:ext cx="1060866" cy="3693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Node </a:t>
            </a:r>
            <a:endParaRPr lang="en-SG"/>
          </a:p>
        </p:txBody>
      </p:sp>
      <p:sp>
        <p:nvSpPr>
          <p:cNvPr id="37" name="Oval 36">
            <a:extLst>
              <a:ext uri="{FF2B5EF4-FFF2-40B4-BE49-F238E27FC236}">
                <a16:creationId xmlns:a16="http://schemas.microsoft.com/office/drawing/2014/main" id="{2C9E1296-B06C-47A0-8FA8-A4F26BD93086}"/>
              </a:ext>
            </a:extLst>
          </p:cNvPr>
          <p:cNvSpPr/>
          <p:nvPr/>
        </p:nvSpPr>
        <p:spPr>
          <a:xfrm>
            <a:off x="5695534" y="4399301"/>
            <a:ext cx="1060866" cy="3693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Node </a:t>
            </a:r>
            <a:endParaRPr lang="en-SG"/>
          </a:p>
        </p:txBody>
      </p:sp>
      <p:sp>
        <p:nvSpPr>
          <p:cNvPr id="38" name="Oval 37">
            <a:extLst>
              <a:ext uri="{FF2B5EF4-FFF2-40B4-BE49-F238E27FC236}">
                <a16:creationId xmlns:a16="http://schemas.microsoft.com/office/drawing/2014/main" id="{39852F57-C416-4059-8206-CCF15F4CD777}"/>
              </a:ext>
            </a:extLst>
          </p:cNvPr>
          <p:cNvSpPr/>
          <p:nvPr/>
        </p:nvSpPr>
        <p:spPr>
          <a:xfrm>
            <a:off x="5695534" y="3939868"/>
            <a:ext cx="1060866" cy="3693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Node </a:t>
            </a:r>
            <a:endParaRPr lang="en-SG"/>
          </a:p>
        </p:txBody>
      </p:sp>
      <p:sp>
        <p:nvSpPr>
          <p:cNvPr id="39" name="Cube 38">
            <a:extLst>
              <a:ext uri="{FF2B5EF4-FFF2-40B4-BE49-F238E27FC236}">
                <a16:creationId xmlns:a16="http://schemas.microsoft.com/office/drawing/2014/main" id="{EDC0D4FF-E0E8-407E-A479-61E2078935F1}"/>
              </a:ext>
            </a:extLst>
          </p:cNvPr>
          <p:cNvSpPr/>
          <p:nvPr/>
        </p:nvSpPr>
        <p:spPr>
          <a:xfrm>
            <a:off x="7250868" y="3040723"/>
            <a:ext cx="2654300" cy="1912576"/>
          </a:xfrm>
          <a:prstGeom prst="cube">
            <a:avLst>
              <a:gd name="adj" fmla="val 9064"/>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0" name="TextBox 39">
            <a:extLst>
              <a:ext uri="{FF2B5EF4-FFF2-40B4-BE49-F238E27FC236}">
                <a16:creationId xmlns:a16="http://schemas.microsoft.com/office/drawing/2014/main" id="{A7CB5FFD-4132-4018-910D-18F7BB4385BF}"/>
              </a:ext>
            </a:extLst>
          </p:cNvPr>
          <p:cNvSpPr txBox="1"/>
          <p:nvPr/>
        </p:nvSpPr>
        <p:spPr>
          <a:xfrm>
            <a:off x="7409202" y="3310977"/>
            <a:ext cx="957121" cy="369332"/>
          </a:xfrm>
          <a:prstGeom prst="rect">
            <a:avLst/>
          </a:prstGeom>
          <a:noFill/>
        </p:spPr>
        <p:txBody>
          <a:bodyPr wrap="none" rtlCol="0">
            <a:spAutoFit/>
          </a:bodyPr>
          <a:lstStyle/>
          <a:p>
            <a:r>
              <a:rPr lang="en-US" b="1"/>
              <a:t>Package</a:t>
            </a:r>
            <a:endParaRPr lang="en-SG" b="1"/>
          </a:p>
        </p:txBody>
      </p:sp>
      <p:sp>
        <p:nvSpPr>
          <p:cNvPr id="41" name="Oval 40">
            <a:extLst>
              <a:ext uri="{FF2B5EF4-FFF2-40B4-BE49-F238E27FC236}">
                <a16:creationId xmlns:a16="http://schemas.microsoft.com/office/drawing/2014/main" id="{BA06D44C-9BB4-4385-B9B4-4731464F6F85}"/>
              </a:ext>
            </a:extLst>
          </p:cNvPr>
          <p:cNvSpPr/>
          <p:nvPr/>
        </p:nvSpPr>
        <p:spPr>
          <a:xfrm>
            <a:off x="7409202" y="4385732"/>
            <a:ext cx="1060866" cy="3693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Node </a:t>
            </a:r>
            <a:endParaRPr lang="en-SG"/>
          </a:p>
        </p:txBody>
      </p:sp>
      <p:sp>
        <p:nvSpPr>
          <p:cNvPr id="42" name="Oval 41">
            <a:extLst>
              <a:ext uri="{FF2B5EF4-FFF2-40B4-BE49-F238E27FC236}">
                <a16:creationId xmlns:a16="http://schemas.microsoft.com/office/drawing/2014/main" id="{D46BF5B8-3F6F-4C41-A306-0B35F8646D40}"/>
              </a:ext>
            </a:extLst>
          </p:cNvPr>
          <p:cNvSpPr/>
          <p:nvPr/>
        </p:nvSpPr>
        <p:spPr>
          <a:xfrm>
            <a:off x="7409202" y="3926299"/>
            <a:ext cx="1060866" cy="3693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Node </a:t>
            </a:r>
            <a:endParaRPr lang="en-SG"/>
          </a:p>
        </p:txBody>
      </p:sp>
      <p:sp>
        <p:nvSpPr>
          <p:cNvPr id="43" name="Oval 42">
            <a:extLst>
              <a:ext uri="{FF2B5EF4-FFF2-40B4-BE49-F238E27FC236}">
                <a16:creationId xmlns:a16="http://schemas.microsoft.com/office/drawing/2014/main" id="{C5A6F121-DF2C-48D6-B6CA-64D6D2761630}"/>
              </a:ext>
            </a:extLst>
          </p:cNvPr>
          <p:cNvSpPr/>
          <p:nvPr/>
        </p:nvSpPr>
        <p:spPr>
          <a:xfrm>
            <a:off x="8558968" y="4399301"/>
            <a:ext cx="1060866" cy="3693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Node </a:t>
            </a:r>
            <a:endParaRPr lang="en-SG"/>
          </a:p>
        </p:txBody>
      </p:sp>
      <p:sp>
        <p:nvSpPr>
          <p:cNvPr id="44" name="Oval 43">
            <a:extLst>
              <a:ext uri="{FF2B5EF4-FFF2-40B4-BE49-F238E27FC236}">
                <a16:creationId xmlns:a16="http://schemas.microsoft.com/office/drawing/2014/main" id="{D1B4D233-5C01-436C-BC3C-F96D40372396}"/>
              </a:ext>
            </a:extLst>
          </p:cNvPr>
          <p:cNvSpPr/>
          <p:nvPr/>
        </p:nvSpPr>
        <p:spPr>
          <a:xfrm>
            <a:off x="8558968" y="3939868"/>
            <a:ext cx="1060866" cy="3693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Node </a:t>
            </a:r>
            <a:endParaRPr lang="en-SG"/>
          </a:p>
        </p:txBody>
      </p:sp>
      <p:sp>
        <p:nvSpPr>
          <p:cNvPr id="45" name="TextBox 44">
            <a:extLst>
              <a:ext uri="{FF2B5EF4-FFF2-40B4-BE49-F238E27FC236}">
                <a16:creationId xmlns:a16="http://schemas.microsoft.com/office/drawing/2014/main" id="{201C3FE1-C016-4C6E-8022-4B35B16AAF66}"/>
              </a:ext>
            </a:extLst>
          </p:cNvPr>
          <p:cNvSpPr txBox="1"/>
          <p:nvPr/>
        </p:nvSpPr>
        <p:spPr>
          <a:xfrm>
            <a:off x="1414135" y="1794999"/>
            <a:ext cx="1595117" cy="461665"/>
          </a:xfrm>
          <a:prstGeom prst="rect">
            <a:avLst/>
          </a:prstGeom>
          <a:noFill/>
        </p:spPr>
        <p:txBody>
          <a:bodyPr wrap="none" rtlCol="0">
            <a:spAutoFit/>
          </a:bodyPr>
          <a:lstStyle/>
          <a:p>
            <a:r>
              <a:rPr lang="en-US" sz="2400" b="1"/>
              <a:t>Workspace</a:t>
            </a:r>
            <a:endParaRPr lang="en-SG" sz="2400" b="1"/>
          </a:p>
        </p:txBody>
      </p:sp>
    </p:spTree>
    <p:extLst>
      <p:ext uri="{BB962C8B-B14F-4D97-AF65-F5344CB8AC3E}">
        <p14:creationId xmlns:p14="http://schemas.microsoft.com/office/powerpoint/2010/main" val="148521384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Summary </a:t>
            </a:r>
            <a:endParaRPr lang="en-SG"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A03AF2-F585-4479-8A3F-D36D104B4D5E}" type="slidenum">
              <a:rPr kumimoji="0" lang="en-SG"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120</a:t>
            </a:fld>
            <a:endParaRPr kumimoji="0" lang="en-SG"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Rectangle 5">
            <a:extLst>
              <a:ext uri="{FF2B5EF4-FFF2-40B4-BE49-F238E27FC236}">
                <a16:creationId xmlns:a16="http://schemas.microsoft.com/office/drawing/2014/main" id="{5BB2329C-1605-4537-997E-119C480AAFE4}"/>
              </a:ext>
            </a:extLst>
          </p:cNvPr>
          <p:cNvSpPr/>
          <p:nvPr/>
        </p:nvSpPr>
        <p:spPr>
          <a:xfrm>
            <a:off x="609600" y="1649189"/>
            <a:ext cx="6096000" cy="2666692"/>
          </a:xfrm>
          <a:prstGeom prst="rect">
            <a:avLst/>
          </a:prstGeom>
        </p:spPr>
        <p:txBody>
          <a:bodyPr>
            <a:spAutoFit/>
          </a:bodyPr>
          <a:lstStyle/>
          <a:p>
            <a:pPr marL="285750" indent="-285750">
              <a:lnSpc>
                <a:spcPct val="107000"/>
              </a:lnSpc>
              <a:spcAft>
                <a:spcPts val="800"/>
              </a:spcAft>
              <a:buFont typeface="Arial" panose="020B0604020202020204" pitchFamily="34" charset="0"/>
              <a:buChar char="•"/>
            </a:pPr>
            <a:r>
              <a:rPr lang="en-US" dirty="0">
                <a:latin typeface="Calibri" panose="020F0502020204030204" pitchFamily="34" charset="0"/>
                <a:ea typeface="Calibri" panose="020F0502020204030204" pitchFamily="34" charset="0"/>
                <a:cs typeface="Times New Roman" panose="02020603050405020304" pitchFamily="18" charset="0"/>
              </a:rPr>
              <a:t>High level understanding of what ROS2 is</a:t>
            </a:r>
            <a:endParaRPr lang="en-SG" dirty="0">
              <a:latin typeface="Calibri" panose="020F0502020204030204" pitchFamily="34" charset="0"/>
              <a:ea typeface="Calibri" panose="020F0502020204030204" pitchFamily="34" charset="0"/>
              <a:cs typeface="Times New Roman" panose="02020603050405020304" pitchFamily="18" charset="0"/>
            </a:endParaRPr>
          </a:p>
          <a:p>
            <a:pPr marL="285750" indent="-285750">
              <a:lnSpc>
                <a:spcPct val="107000"/>
              </a:lnSpc>
              <a:spcAft>
                <a:spcPts val="800"/>
              </a:spcAft>
              <a:buFont typeface="Arial" panose="020B0604020202020204" pitchFamily="34" charset="0"/>
              <a:buChar char="•"/>
            </a:pPr>
            <a:r>
              <a:rPr lang="en-US" dirty="0">
                <a:latin typeface="Calibri" panose="020F0502020204030204" pitchFamily="34" charset="0"/>
                <a:ea typeface="Calibri" panose="020F0502020204030204" pitchFamily="34" charset="0"/>
                <a:cs typeface="Times New Roman" panose="02020603050405020304" pitchFamily="18" charset="0"/>
              </a:rPr>
              <a:t>Understanding the main differences between ROS1 and ROS2</a:t>
            </a:r>
            <a:endParaRPr lang="en-SG" dirty="0">
              <a:latin typeface="Calibri" panose="020F0502020204030204" pitchFamily="34" charset="0"/>
              <a:ea typeface="Calibri" panose="020F0502020204030204" pitchFamily="34" charset="0"/>
              <a:cs typeface="Times New Roman" panose="02020603050405020304" pitchFamily="18" charset="0"/>
            </a:endParaRPr>
          </a:p>
          <a:p>
            <a:pPr marL="285750" indent="-285750">
              <a:lnSpc>
                <a:spcPct val="107000"/>
              </a:lnSpc>
              <a:spcAft>
                <a:spcPts val="800"/>
              </a:spcAft>
              <a:buFont typeface="Arial" panose="020B0604020202020204" pitchFamily="34" charset="0"/>
              <a:buChar char="•"/>
            </a:pPr>
            <a:r>
              <a:rPr lang="en-US" dirty="0">
                <a:latin typeface="Calibri" panose="020F0502020204030204" pitchFamily="34" charset="0"/>
                <a:ea typeface="Calibri" panose="020F0502020204030204" pitchFamily="34" charset="0"/>
                <a:cs typeface="Times New Roman" panose="02020603050405020304" pitchFamily="18" charset="0"/>
              </a:rPr>
              <a:t>Understand the general components in a ROS2 filesystem</a:t>
            </a:r>
            <a:endParaRPr lang="en-SG" dirty="0">
              <a:latin typeface="Calibri" panose="020F0502020204030204" pitchFamily="34" charset="0"/>
              <a:ea typeface="Calibri" panose="020F0502020204030204" pitchFamily="34" charset="0"/>
              <a:cs typeface="Times New Roman" panose="02020603050405020304" pitchFamily="18" charset="0"/>
            </a:endParaRPr>
          </a:p>
          <a:p>
            <a:pPr marL="285750" indent="-285750">
              <a:lnSpc>
                <a:spcPct val="107000"/>
              </a:lnSpc>
              <a:spcAft>
                <a:spcPts val="800"/>
              </a:spcAft>
              <a:buFont typeface="Arial" panose="020B0604020202020204" pitchFamily="34" charset="0"/>
              <a:buChar char="•"/>
            </a:pPr>
            <a:r>
              <a:rPr lang="en-US" dirty="0">
                <a:latin typeface="Calibri" panose="020F0502020204030204" pitchFamily="34" charset="0"/>
                <a:ea typeface="Calibri" panose="020F0502020204030204" pitchFamily="34" charset="0"/>
                <a:cs typeface="Times New Roman" panose="02020603050405020304" pitchFamily="18" charset="0"/>
              </a:rPr>
              <a:t>General Concept of ROS2 nodes</a:t>
            </a:r>
            <a:endParaRPr lang="en-SG" dirty="0">
              <a:latin typeface="Calibri" panose="020F0502020204030204" pitchFamily="34" charset="0"/>
              <a:ea typeface="Calibri" panose="020F0502020204030204" pitchFamily="34" charset="0"/>
              <a:cs typeface="Times New Roman" panose="02020603050405020304" pitchFamily="18" charset="0"/>
            </a:endParaRPr>
          </a:p>
          <a:p>
            <a:pPr marL="285750" indent="-285750">
              <a:lnSpc>
                <a:spcPct val="107000"/>
              </a:lnSpc>
              <a:spcAft>
                <a:spcPts val="800"/>
              </a:spcAft>
              <a:buFont typeface="Arial" panose="020B0604020202020204" pitchFamily="34" charset="0"/>
              <a:buChar char="•"/>
            </a:pPr>
            <a:r>
              <a:rPr lang="en-US" dirty="0">
                <a:latin typeface="Calibri" panose="020F0502020204030204" pitchFamily="34" charset="0"/>
                <a:ea typeface="Calibri" panose="020F0502020204030204" pitchFamily="34" charset="0"/>
                <a:cs typeface="Times New Roman" panose="02020603050405020304" pitchFamily="18" charset="0"/>
              </a:rPr>
              <a:t>ROS2 node communication methods</a:t>
            </a:r>
            <a:endParaRPr lang="en-SG" dirty="0">
              <a:latin typeface="Calibri" panose="020F0502020204030204" pitchFamily="34" charset="0"/>
              <a:ea typeface="Calibri" panose="020F0502020204030204" pitchFamily="34" charset="0"/>
              <a:cs typeface="Times New Roman" panose="02020603050405020304" pitchFamily="18" charset="0"/>
            </a:endParaRPr>
          </a:p>
          <a:p>
            <a:pPr marL="285750" indent="-285750">
              <a:lnSpc>
                <a:spcPct val="107000"/>
              </a:lnSpc>
              <a:spcAft>
                <a:spcPts val="800"/>
              </a:spcAft>
              <a:buFont typeface="Arial" panose="020B0604020202020204" pitchFamily="34" charset="0"/>
              <a:buChar char="•"/>
            </a:pPr>
            <a:r>
              <a:rPr lang="en-US" dirty="0">
                <a:latin typeface="Calibri" panose="020F0502020204030204" pitchFamily="34" charset="0"/>
                <a:ea typeface="Calibri" panose="020F0502020204030204" pitchFamily="34" charset="0"/>
                <a:cs typeface="Times New Roman" panose="02020603050405020304" pitchFamily="18" charset="0"/>
              </a:rPr>
              <a:t>Additional useful tools in ROS2</a:t>
            </a:r>
            <a:endParaRPr lang="en-SG"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6977300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a:t>Computation Graph</a:t>
            </a:r>
            <a:endParaRPr lang="en-SG"/>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A03AF2-F585-4479-8A3F-D36D104B4D5E}" type="slidenum">
              <a:rPr kumimoji="0" lang="en-SG"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SG"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13" name="Text Placeholder 5">
            <a:extLst>
              <a:ext uri="{FF2B5EF4-FFF2-40B4-BE49-F238E27FC236}">
                <a16:creationId xmlns:a16="http://schemas.microsoft.com/office/drawing/2014/main" id="{344DCB80-4EFB-4037-B6BE-3D14065E8547}"/>
              </a:ext>
            </a:extLst>
          </p:cNvPr>
          <p:cNvSpPr>
            <a:spLocks noGrp="1"/>
          </p:cNvSpPr>
          <p:nvPr>
            <p:ph idx="1"/>
          </p:nvPr>
        </p:nvSpPr>
        <p:spPr>
          <a:xfrm>
            <a:off x="609600" y="1124746"/>
            <a:ext cx="10972800" cy="481352"/>
          </a:xfrm>
        </p:spPr>
        <p:txBody>
          <a:bodyPr/>
          <a:lstStyle/>
          <a:p>
            <a:r>
              <a:rPr lang="en-US"/>
              <a:t>Displays the peer to peer network of ROS processes that process data together</a:t>
            </a:r>
          </a:p>
        </p:txBody>
      </p:sp>
      <p:pic>
        <p:nvPicPr>
          <p:cNvPr id="14" name="Picture 13">
            <a:extLst>
              <a:ext uri="{FF2B5EF4-FFF2-40B4-BE49-F238E27FC236}">
                <a16:creationId xmlns:a16="http://schemas.microsoft.com/office/drawing/2014/main" id="{FE3A0FCC-8EF9-4660-9C91-97AA937A21CC}"/>
              </a:ext>
            </a:extLst>
          </p:cNvPr>
          <p:cNvPicPr>
            <a:picLocks noChangeAspect="1"/>
          </p:cNvPicPr>
          <p:nvPr/>
        </p:nvPicPr>
        <p:blipFill>
          <a:blip r:embed="rId3"/>
          <a:stretch>
            <a:fillRect/>
          </a:stretch>
        </p:blipFill>
        <p:spPr>
          <a:xfrm>
            <a:off x="1193482" y="2163302"/>
            <a:ext cx="5324475" cy="3105150"/>
          </a:xfrm>
          <a:prstGeom prst="rect">
            <a:avLst/>
          </a:prstGeom>
        </p:spPr>
      </p:pic>
      <p:sp>
        <p:nvSpPr>
          <p:cNvPr id="15" name="Text Placeholder 5">
            <a:extLst>
              <a:ext uri="{FF2B5EF4-FFF2-40B4-BE49-F238E27FC236}">
                <a16:creationId xmlns:a16="http://schemas.microsoft.com/office/drawing/2014/main" id="{9018A2B5-6E07-40BD-8004-B90193660BF2}"/>
              </a:ext>
            </a:extLst>
          </p:cNvPr>
          <p:cNvSpPr txBox="1">
            <a:spLocks/>
          </p:cNvSpPr>
          <p:nvPr/>
        </p:nvSpPr>
        <p:spPr>
          <a:xfrm>
            <a:off x="6827361" y="2327466"/>
            <a:ext cx="5036979" cy="2747454"/>
          </a:xfrm>
          <a:prstGeom prst="rect">
            <a:avLst/>
          </a:prstGeom>
        </p:spPr>
        <p:txBody>
          <a:bodyPr vert="horz" lIns="91440" tIns="45720" rIns="91440" bIns="45720" rtlCol="0">
            <a:normAutofit lnSpcReduction="10000"/>
          </a:bodyPr>
          <a:lstStyle>
            <a:lvl1pPr marL="342900" indent="-342900" algn="l" defTabSz="914400" rtl="0" eaLnBrk="1" latinLnBrk="0" hangingPunct="1">
              <a:spcBef>
                <a:spcPct val="20000"/>
              </a:spcBef>
              <a:buFont typeface="Arial" pitchFamily="34" charset="0"/>
              <a:buChar char="•"/>
              <a:defRPr sz="2400" kern="1200">
                <a:solidFill>
                  <a:schemeClr val="tx2"/>
                </a:solidFill>
                <a:latin typeface="+mn-lt"/>
                <a:ea typeface="+mn-ea"/>
                <a:cs typeface="+mn-cs"/>
              </a:defRPr>
            </a:lvl1pPr>
            <a:lvl2pPr marL="742950" indent="-285750" algn="l" defTabSz="914400" rtl="0" eaLnBrk="1" latinLnBrk="0" hangingPunct="1">
              <a:spcBef>
                <a:spcPct val="20000"/>
              </a:spcBef>
              <a:buFont typeface="Arial" pitchFamily="34" charset="0"/>
              <a:buChar char="–"/>
              <a:defRPr sz="2000" kern="1200">
                <a:solidFill>
                  <a:schemeClr val="tx2"/>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2"/>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2"/>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t>Reflects the communication in a ROS2 system</a:t>
            </a:r>
          </a:p>
          <a:p>
            <a:r>
              <a:rPr lang="en-US"/>
              <a:t>Participants of the graph are called Nodes</a:t>
            </a:r>
          </a:p>
          <a:p>
            <a:r>
              <a:rPr lang="en-US"/>
              <a:t>Nodes can typically </a:t>
            </a:r>
          </a:p>
          <a:p>
            <a:pPr lvl="1"/>
            <a:r>
              <a:rPr lang="en-US"/>
              <a:t>Publish (provide) data</a:t>
            </a:r>
          </a:p>
          <a:p>
            <a:pPr lvl="1"/>
            <a:r>
              <a:rPr lang="en-US"/>
              <a:t>Subscribe (read) data</a:t>
            </a:r>
          </a:p>
          <a:p>
            <a:pPr marL="0" indent="0">
              <a:buNone/>
            </a:pPr>
            <a:endParaRPr lang="en-US"/>
          </a:p>
        </p:txBody>
      </p:sp>
    </p:spTree>
    <p:extLst>
      <p:ext uri="{BB962C8B-B14F-4D97-AF65-F5344CB8AC3E}">
        <p14:creationId xmlns:p14="http://schemas.microsoft.com/office/powerpoint/2010/main" val="4250657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1B8FC3-E8F2-49DE-8327-7F58FEB1009B}"/>
              </a:ext>
            </a:extLst>
          </p:cNvPr>
          <p:cNvSpPr>
            <a:spLocks noGrp="1"/>
          </p:cNvSpPr>
          <p:nvPr>
            <p:ph type="title"/>
          </p:nvPr>
        </p:nvSpPr>
        <p:spPr>
          <a:xfrm>
            <a:off x="738996" y="155104"/>
            <a:ext cx="9347200" cy="609600"/>
          </a:xfrm>
        </p:spPr>
        <p:txBody>
          <a:bodyPr/>
          <a:lstStyle/>
          <a:p>
            <a:r>
              <a:rPr lang="en-US" dirty="0">
                <a:ea typeface="+mj-lt"/>
                <a:cs typeface="+mj-lt"/>
              </a:rPr>
              <a:t>Activity 0 - </a:t>
            </a:r>
            <a:r>
              <a:rPr lang="en-US" dirty="0">
                <a:cs typeface="Calibri"/>
              </a:rPr>
              <a:t>Configuring ROS 2 environment</a:t>
            </a:r>
            <a:endParaRPr lang="en-US" b="0" dirty="0">
              <a:ea typeface="+mj-lt"/>
              <a:cs typeface="+mj-lt"/>
            </a:endParaRPr>
          </a:p>
        </p:txBody>
      </p:sp>
      <p:sp>
        <p:nvSpPr>
          <p:cNvPr id="4" name="Slide Number Placeholder 3">
            <a:extLst>
              <a:ext uri="{FF2B5EF4-FFF2-40B4-BE49-F238E27FC236}">
                <a16:creationId xmlns:a16="http://schemas.microsoft.com/office/drawing/2014/main" id="{EBDB266A-61E0-401B-BCB4-5CF93523E5B1}"/>
              </a:ext>
            </a:extLst>
          </p:cNvPr>
          <p:cNvSpPr>
            <a:spLocks noGrp="1"/>
          </p:cNvSpPr>
          <p:nvPr>
            <p:ph type="sldNum" sz="quarter" idx="12"/>
          </p:nvPr>
        </p:nvSpPr>
        <p:spPr/>
        <p:txBody>
          <a:bodyPr/>
          <a:lstStyle/>
          <a:p>
            <a:fld id="{DB585DB3-991F-418E-AAD4-DC1A839C24E0}" type="slidenum">
              <a:rPr lang="en-US" smtClean="0"/>
              <a:pPr/>
              <a:t>14</a:t>
            </a:fld>
            <a:endParaRPr lang="en-US"/>
          </a:p>
        </p:txBody>
      </p:sp>
      <p:sp>
        <p:nvSpPr>
          <p:cNvPr id="3" name="TextBox 2">
            <a:extLst>
              <a:ext uri="{FF2B5EF4-FFF2-40B4-BE49-F238E27FC236}">
                <a16:creationId xmlns:a16="http://schemas.microsoft.com/office/drawing/2014/main" id="{FE1EF758-92A1-4458-962F-519EA9CD0366}"/>
              </a:ext>
            </a:extLst>
          </p:cNvPr>
          <p:cNvSpPr txBox="1"/>
          <p:nvPr/>
        </p:nvSpPr>
        <p:spPr>
          <a:xfrm>
            <a:off x="738996" y="1161231"/>
            <a:ext cx="6124574"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You will need to run this command on every new shell you open to have access to the ROS 2 commands.</a:t>
            </a:r>
          </a:p>
        </p:txBody>
      </p:sp>
      <p:sp>
        <p:nvSpPr>
          <p:cNvPr id="5" name="TextBox 4">
            <a:extLst>
              <a:ext uri="{FF2B5EF4-FFF2-40B4-BE49-F238E27FC236}">
                <a16:creationId xmlns:a16="http://schemas.microsoft.com/office/drawing/2014/main" id="{5EE03F7A-D2B5-48BE-8FA4-3C363E12D543}"/>
              </a:ext>
            </a:extLst>
          </p:cNvPr>
          <p:cNvSpPr txBox="1"/>
          <p:nvPr/>
        </p:nvSpPr>
        <p:spPr>
          <a:xfrm>
            <a:off x="738996" y="2373808"/>
            <a:ext cx="8272154"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Sourcing ROS 2 setup files will set several environment variables necessary for operating ROS 2. If you ever have problems finding or using your ROS 2 packages, make sure that your environment is properly setup using the following command:</a:t>
            </a:r>
          </a:p>
        </p:txBody>
      </p:sp>
      <p:sp>
        <p:nvSpPr>
          <p:cNvPr id="6" name="TextBox 5">
            <a:extLst>
              <a:ext uri="{FF2B5EF4-FFF2-40B4-BE49-F238E27FC236}">
                <a16:creationId xmlns:a16="http://schemas.microsoft.com/office/drawing/2014/main" id="{3348202C-FFE0-4D33-984C-8784197941C9}"/>
              </a:ext>
            </a:extLst>
          </p:cNvPr>
          <p:cNvSpPr txBox="1"/>
          <p:nvPr/>
        </p:nvSpPr>
        <p:spPr>
          <a:xfrm>
            <a:off x="620088" y="4041284"/>
            <a:ext cx="1083871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mj-lt"/>
              </a:rPr>
              <a:t>Check that variables like ROS_DISTRO and ROS_VERSION are set. For example, if you’re using Foxy, you would see:</a:t>
            </a:r>
          </a:p>
        </p:txBody>
      </p:sp>
      <p:sp>
        <p:nvSpPr>
          <p:cNvPr id="7" name="TextBox 6">
            <a:extLst>
              <a:ext uri="{FF2B5EF4-FFF2-40B4-BE49-F238E27FC236}">
                <a16:creationId xmlns:a16="http://schemas.microsoft.com/office/drawing/2014/main" id="{C5545C7B-F447-471D-989C-4C6A15720393}"/>
              </a:ext>
            </a:extLst>
          </p:cNvPr>
          <p:cNvSpPr txBox="1"/>
          <p:nvPr/>
        </p:nvSpPr>
        <p:spPr>
          <a:xfrm>
            <a:off x="738995" y="4542212"/>
            <a:ext cx="2743200" cy="923330"/>
          </a:xfrm>
          <a:prstGeom prst="rect">
            <a:avLst/>
          </a:prstGeom>
          <a:solidFill>
            <a:schemeClr val="tx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bg1"/>
                </a:solidFill>
                <a:latin typeface="SimSun" panose="02010600030101010101" pitchFamily="2" charset="-122"/>
                <a:ea typeface="SimSun" panose="02010600030101010101" pitchFamily="2" charset="-122"/>
              </a:rPr>
              <a:t>ROS_VERSION=2</a:t>
            </a:r>
          </a:p>
          <a:p>
            <a:r>
              <a:rPr lang="en-US">
                <a:solidFill>
                  <a:schemeClr val="bg1"/>
                </a:solidFill>
                <a:latin typeface="SimSun" panose="02010600030101010101" pitchFamily="2" charset="-122"/>
                <a:ea typeface="SimSun" panose="02010600030101010101" pitchFamily="2" charset="-122"/>
              </a:rPr>
              <a:t>ROS_PYTHON_VERSION=3</a:t>
            </a:r>
          </a:p>
          <a:p>
            <a:r>
              <a:rPr lang="en-US">
                <a:solidFill>
                  <a:schemeClr val="bg1"/>
                </a:solidFill>
                <a:latin typeface="SimSun" panose="02010600030101010101" pitchFamily="2" charset="-122"/>
                <a:ea typeface="SimSun" panose="02010600030101010101" pitchFamily="2" charset="-122"/>
              </a:rPr>
              <a:t>ROS_DISTRO=foxy</a:t>
            </a:r>
            <a:endParaRPr lang="en-US" sz="3200">
              <a:solidFill>
                <a:schemeClr val="bg1"/>
              </a:solidFill>
              <a:latin typeface="SimSun" panose="02010600030101010101" pitchFamily="2" charset="-122"/>
              <a:ea typeface="SimSun" panose="02010600030101010101" pitchFamily="2" charset="-122"/>
            </a:endParaRPr>
          </a:p>
        </p:txBody>
      </p:sp>
      <p:sp>
        <p:nvSpPr>
          <p:cNvPr id="8" name="TextBox 7">
            <a:extLst>
              <a:ext uri="{FF2B5EF4-FFF2-40B4-BE49-F238E27FC236}">
                <a16:creationId xmlns:a16="http://schemas.microsoft.com/office/drawing/2014/main" id="{9C37898B-65B0-4A52-ABE2-DC2216092DD6}"/>
              </a:ext>
            </a:extLst>
          </p:cNvPr>
          <p:cNvSpPr txBox="1"/>
          <p:nvPr/>
        </p:nvSpPr>
        <p:spPr>
          <a:xfrm>
            <a:off x="738995" y="3369212"/>
            <a:ext cx="3692328" cy="369332"/>
          </a:xfrm>
          <a:prstGeom prst="rect">
            <a:avLst/>
          </a:prstGeom>
          <a:solidFill>
            <a:schemeClr val="tx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bg1"/>
                </a:solidFill>
                <a:latin typeface="SimSun" panose="02010600030101010101" pitchFamily="2" charset="-122"/>
                <a:ea typeface="SimSun" panose="02010600030101010101" pitchFamily="2" charset="-122"/>
              </a:rPr>
              <a:t>printenv | grep -i ROS</a:t>
            </a:r>
            <a:endParaRPr lang="en-US" sz="3200">
              <a:solidFill>
                <a:schemeClr val="bg1"/>
              </a:solidFill>
              <a:latin typeface="SimSun" panose="02010600030101010101" pitchFamily="2" charset="-122"/>
              <a:ea typeface="SimSun" panose="02010600030101010101" pitchFamily="2" charset="-122"/>
            </a:endParaRPr>
          </a:p>
        </p:txBody>
      </p:sp>
      <p:graphicFrame>
        <p:nvGraphicFramePr>
          <p:cNvPr id="10" name="Table 9">
            <a:extLst>
              <a:ext uri="{FF2B5EF4-FFF2-40B4-BE49-F238E27FC236}">
                <a16:creationId xmlns:a16="http://schemas.microsoft.com/office/drawing/2014/main" id="{F2D71C00-1059-49C0-9A68-0579148454D0}"/>
              </a:ext>
            </a:extLst>
          </p:cNvPr>
          <p:cNvGraphicFramePr>
            <a:graphicFrameLocks noGrp="1"/>
          </p:cNvGraphicFramePr>
          <p:nvPr>
            <p:extLst>
              <p:ext uri="{D42A27DB-BD31-4B8C-83A1-F6EECF244321}">
                <p14:modId xmlns:p14="http://schemas.microsoft.com/office/powerpoint/2010/main" val="3837365247"/>
              </p:ext>
            </p:extLst>
          </p:nvPr>
        </p:nvGraphicFramePr>
        <p:xfrm>
          <a:off x="738996" y="1872880"/>
          <a:ext cx="6124575" cy="435610"/>
        </p:xfrm>
        <a:graphic>
          <a:graphicData uri="http://schemas.openxmlformats.org/drawingml/2006/table">
            <a:tbl>
              <a:tblPr firstRow="1" firstCol="1" bandRow="1">
                <a:tableStyleId>{5C22544A-7EE6-4342-B048-85BDC9FD1C3A}</a:tableStyleId>
              </a:tblPr>
              <a:tblGrid>
                <a:gridCol w="6124575">
                  <a:extLst>
                    <a:ext uri="{9D8B030D-6E8A-4147-A177-3AD203B41FA5}">
                      <a16:colId xmlns:a16="http://schemas.microsoft.com/office/drawing/2014/main" val="137047813"/>
                    </a:ext>
                  </a:extLst>
                </a:gridCol>
              </a:tblGrid>
              <a:tr h="285750">
                <a:tc>
                  <a:txBody>
                    <a:bodyPr/>
                    <a:lstStyle/>
                    <a:p>
                      <a:r>
                        <a:rPr lang="en-US" sz="2400" b="0">
                          <a:effectLst/>
                          <a:latin typeface="SimSun" panose="02010600030101010101" pitchFamily="2" charset="-122"/>
                          <a:ea typeface="SimSun" panose="02010600030101010101" pitchFamily="2" charset="-122"/>
                        </a:rPr>
                        <a:t>source /opt/</a:t>
                      </a:r>
                      <a:r>
                        <a:rPr lang="en-US" sz="2400" b="0" err="1">
                          <a:effectLst/>
                          <a:latin typeface="SimSun" panose="02010600030101010101" pitchFamily="2" charset="-122"/>
                          <a:ea typeface="SimSun" panose="02010600030101010101" pitchFamily="2" charset="-122"/>
                        </a:rPr>
                        <a:t>ros</a:t>
                      </a:r>
                      <a:r>
                        <a:rPr lang="en-US" sz="2400" b="0">
                          <a:effectLst/>
                          <a:latin typeface="SimSun" panose="02010600030101010101" pitchFamily="2" charset="-122"/>
                          <a:ea typeface="SimSun" panose="02010600030101010101" pitchFamily="2" charset="-122"/>
                        </a:rPr>
                        <a:t>/foxy/</a:t>
                      </a:r>
                      <a:r>
                        <a:rPr lang="en-US" sz="2400" b="0" err="1">
                          <a:effectLst/>
                          <a:latin typeface="SimSun" panose="02010600030101010101" pitchFamily="2" charset="-122"/>
                          <a:ea typeface="SimSun" panose="02010600030101010101" pitchFamily="2" charset="-122"/>
                        </a:rPr>
                        <a:t>setup.bash</a:t>
                      </a:r>
                      <a:endParaRPr lang="en-US" sz="2400" b="0">
                        <a:effectLst/>
                        <a:latin typeface="SimSun" panose="02010600030101010101" pitchFamily="2" charset="-122"/>
                        <a:ea typeface="SimSun" panose="02010600030101010101" pitchFamily="2" charset="-122"/>
                      </a:endParaRPr>
                    </a:p>
                  </a:txBody>
                  <a:tcPr marL="34925" marR="34925" marT="34925" marB="34925">
                    <a:solidFill>
                      <a:schemeClr val="tx1"/>
                    </a:solidFill>
                  </a:tcPr>
                </a:tc>
                <a:extLst>
                  <a:ext uri="{0D108BD9-81ED-4DB2-BD59-A6C34878D82A}">
                    <a16:rowId xmlns:a16="http://schemas.microsoft.com/office/drawing/2014/main" val="530503639"/>
                  </a:ext>
                </a:extLst>
              </a:tr>
            </a:tbl>
          </a:graphicData>
        </a:graphic>
      </p:graphicFrame>
    </p:spTree>
    <p:extLst>
      <p:ext uri="{BB962C8B-B14F-4D97-AF65-F5344CB8AC3E}">
        <p14:creationId xmlns:p14="http://schemas.microsoft.com/office/powerpoint/2010/main" val="26613412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343472" y="3939133"/>
            <a:ext cx="9982812" cy="1362075"/>
          </a:xfrm>
        </p:spPr>
        <p:txBody>
          <a:bodyPr>
            <a:normAutofit/>
          </a:bodyPr>
          <a:lstStyle/>
          <a:p>
            <a:r>
              <a:rPr lang="en-US"/>
              <a:t>ROS2 Filesystem</a:t>
            </a:r>
            <a:endParaRPr lang="en-SG"/>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A03AF2-F585-4479-8A3F-D36D104B4D5E}" type="slidenum">
              <a:rPr kumimoji="0" lang="en-SG"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SG"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5661862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C9F886-456C-4C5A-B60A-0DAB1C166141}"/>
              </a:ext>
            </a:extLst>
          </p:cNvPr>
          <p:cNvSpPr>
            <a:spLocks noGrp="1"/>
          </p:cNvSpPr>
          <p:nvPr>
            <p:ph type="title"/>
          </p:nvPr>
        </p:nvSpPr>
        <p:spPr/>
        <p:txBody>
          <a:bodyPr/>
          <a:lstStyle/>
          <a:p>
            <a:r>
              <a:rPr lang="en-US"/>
              <a:t>ROS2 Packages</a:t>
            </a:r>
            <a:endParaRPr lang="en-SG"/>
          </a:p>
        </p:txBody>
      </p:sp>
      <p:sp>
        <p:nvSpPr>
          <p:cNvPr id="4" name="Slide Number Placeholder 3">
            <a:extLst>
              <a:ext uri="{FF2B5EF4-FFF2-40B4-BE49-F238E27FC236}">
                <a16:creationId xmlns:a16="http://schemas.microsoft.com/office/drawing/2014/main" id="{414DBFA3-213D-4B59-A32E-76F7F0C7662A}"/>
              </a:ext>
            </a:extLst>
          </p:cNvPr>
          <p:cNvSpPr>
            <a:spLocks noGrp="1"/>
          </p:cNvSpPr>
          <p:nvPr>
            <p:ph type="sldNum" sz="quarter" idx="12"/>
          </p:nvPr>
        </p:nvSpPr>
        <p:spPr/>
        <p:txBody>
          <a:bodyPr/>
          <a:lstStyle/>
          <a:p>
            <a:fld id="{DB585DB3-991F-418E-AAD4-DC1A839C24E0}" type="slidenum">
              <a:rPr lang="en-US" smtClean="0"/>
              <a:pPr/>
              <a:t>16</a:t>
            </a:fld>
            <a:endParaRPr lang="en-US"/>
          </a:p>
        </p:txBody>
      </p:sp>
      <p:sp>
        <p:nvSpPr>
          <p:cNvPr id="24" name="object 14">
            <a:extLst>
              <a:ext uri="{FF2B5EF4-FFF2-40B4-BE49-F238E27FC236}">
                <a16:creationId xmlns:a16="http://schemas.microsoft.com/office/drawing/2014/main" id="{D89063E7-4D60-44D7-BFDA-8E06A9ADBEDF}"/>
              </a:ext>
            </a:extLst>
          </p:cNvPr>
          <p:cNvSpPr txBox="1"/>
          <p:nvPr/>
        </p:nvSpPr>
        <p:spPr>
          <a:xfrm>
            <a:off x="987275" y="1674497"/>
            <a:ext cx="11061386" cy="2782813"/>
          </a:xfrm>
          <a:prstGeom prst="rect">
            <a:avLst/>
          </a:prstGeom>
        </p:spPr>
        <p:txBody>
          <a:bodyPr vert="horz" wrap="square" lIns="0" tIns="12700" rIns="0" bIns="0" rtlCol="0">
            <a:spAutoFit/>
          </a:bodyPr>
          <a:lstStyle/>
          <a:p>
            <a:pPr marL="298450" indent="-285750">
              <a:spcBef>
                <a:spcPts val="100"/>
              </a:spcBef>
              <a:buFont typeface="Arial" panose="020B0604020202020204" pitchFamily="34" charset="0"/>
              <a:buChar char="•"/>
            </a:pPr>
            <a:r>
              <a:rPr sz="2000" b="0" spc="-10" dirty="0">
                <a:cs typeface="Bookman Old Style"/>
              </a:rPr>
              <a:t>The</a:t>
            </a:r>
            <a:r>
              <a:rPr sz="2000" b="0" spc="-85" dirty="0">
                <a:cs typeface="Bookman Old Style"/>
              </a:rPr>
              <a:t> </a:t>
            </a:r>
            <a:r>
              <a:rPr sz="2000" b="0" dirty="0">
                <a:cs typeface="Bookman Old Style"/>
              </a:rPr>
              <a:t>software</a:t>
            </a:r>
            <a:r>
              <a:rPr sz="2000" b="0" spc="-85" dirty="0">
                <a:cs typeface="Bookman Old Style"/>
              </a:rPr>
              <a:t> </a:t>
            </a:r>
            <a:r>
              <a:rPr sz="2000" b="0" spc="-15" dirty="0">
                <a:cs typeface="Bookman Old Style"/>
              </a:rPr>
              <a:t>in</a:t>
            </a:r>
            <a:r>
              <a:rPr sz="2000" b="0" spc="-95" dirty="0">
                <a:cs typeface="Bookman Old Style"/>
              </a:rPr>
              <a:t> </a:t>
            </a:r>
            <a:r>
              <a:rPr sz="2000" b="0" spc="-114" dirty="0">
                <a:cs typeface="Bookman Old Style"/>
              </a:rPr>
              <a:t>ROS2</a:t>
            </a:r>
            <a:r>
              <a:rPr sz="2000" b="0" spc="-120" dirty="0">
                <a:cs typeface="Bookman Old Style"/>
              </a:rPr>
              <a:t> </a:t>
            </a:r>
            <a:r>
              <a:rPr sz="2000" b="0" spc="-55" dirty="0">
                <a:cs typeface="Bookman Old Style"/>
              </a:rPr>
              <a:t>is</a:t>
            </a:r>
            <a:r>
              <a:rPr sz="2000" b="0" spc="-110" dirty="0">
                <a:cs typeface="Bookman Old Style"/>
              </a:rPr>
              <a:t> </a:t>
            </a:r>
            <a:r>
              <a:rPr sz="2000" b="0" spc="5" dirty="0">
                <a:cs typeface="Bookman Old Style"/>
              </a:rPr>
              <a:t>organized</a:t>
            </a:r>
            <a:r>
              <a:rPr sz="2000" b="0" spc="-125" dirty="0">
                <a:cs typeface="Bookman Old Style"/>
              </a:rPr>
              <a:t> </a:t>
            </a:r>
            <a:r>
              <a:rPr sz="2000" b="0" spc="-10" dirty="0">
                <a:cs typeface="Bookman Old Style"/>
              </a:rPr>
              <a:t>into</a:t>
            </a:r>
            <a:r>
              <a:rPr sz="2000" b="0" spc="-75" dirty="0">
                <a:cs typeface="Bookman Old Style"/>
              </a:rPr>
              <a:t> </a:t>
            </a:r>
            <a:r>
              <a:rPr sz="2000" b="1" spc="75" dirty="0">
                <a:highlight>
                  <a:srgbClr val="FFFF00"/>
                </a:highlight>
                <a:cs typeface="Gill Sans MT"/>
              </a:rPr>
              <a:t>packages</a:t>
            </a:r>
            <a:endParaRPr sz="2000" dirty="0">
              <a:highlight>
                <a:srgbClr val="FFFF00"/>
              </a:highlight>
              <a:cs typeface="Gill Sans MT"/>
            </a:endParaRPr>
          </a:p>
          <a:p>
            <a:pPr marL="298450" marR="2178685" indent="-285750">
              <a:buFont typeface="Arial" panose="020B0604020202020204" pitchFamily="34" charset="0"/>
              <a:buChar char="•"/>
            </a:pPr>
            <a:r>
              <a:rPr sz="2000" b="0" spc="-35" dirty="0">
                <a:cs typeface="Bookman Old Style"/>
              </a:rPr>
              <a:t>T</a:t>
            </a:r>
            <a:r>
              <a:rPr sz="2000" b="0" spc="-20" dirty="0">
                <a:cs typeface="Bookman Old Style"/>
              </a:rPr>
              <a:t>h</a:t>
            </a:r>
            <a:r>
              <a:rPr sz="2000" b="0" spc="20" dirty="0">
                <a:cs typeface="Bookman Old Style"/>
              </a:rPr>
              <a:t>e</a:t>
            </a:r>
            <a:r>
              <a:rPr sz="2000" b="0" spc="-85" dirty="0">
                <a:cs typeface="Bookman Old Style"/>
              </a:rPr>
              <a:t> </a:t>
            </a:r>
            <a:r>
              <a:rPr sz="2000" b="0" spc="-110" dirty="0">
                <a:cs typeface="Bookman Old Style"/>
              </a:rPr>
              <a:t>s</a:t>
            </a:r>
            <a:r>
              <a:rPr sz="2000" b="0" spc="10" dirty="0">
                <a:cs typeface="Bookman Old Style"/>
              </a:rPr>
              <a:t>m</a:t>
            </a:r>
            <a:r>
              <a:rPr sz="2000" b="0" spc="-50" dirty="0">
                <a:cs typeface="Bookman Old Style"/>
              </a:rPr>
              <a:t>a</a:t>
            </a:r>
            <a:r>
              <a:rPr sz="2000" b="0" spc="-5" dirty="0">
                <a:cs typeface="Bookman Old Style"/>
              </a:rPr>
              <a:t>ll</a:t>
            </a:r>
            <a:r>
              <a:rPr sz="2000" b="0" spc="40" dirty="0">
                <a:cs typeface="Bookman Old Style"/>
              </a:rPr>
              <a:t>e</a:t>
            </a:r>
            <a:r>
              <a:rPr sz="2000" b="0" spc="-110" dirty="0">
                <a:cs typeface="Bookman Old Style"/>
              </a:rPr>
              <a:t>s</a:t>
            </a:r>
            <a:r>
              <a:rPr sz="2000" b="0" spc="-45" dirty="0">
                <a:cs typeface="Bookman Old Style"/>
              </a:rPr>
              <a:t>t</a:t>
            </a:r>
            <a:r>
              <a:rPr sz="2000" b="0" spc="-110" dirty="0">
                <a:cs typeface="Bookman Old Style"/>
              </a:rPr>
              <a:t> </a:t>
            </a:r>
            <a:r>
              <a:rPr sz="2000" b="0" spc="-35" dirty="0">
                <a:cs typeface="Bookman Old Style"/>
              </a:rPr>
              <a:t>b</a:t>
            </a:r>
            <a:r>
              <a:rPr sz="2000" b="0" spc="-50" dirty="0">
                <a:cs typeface="Bookman Old Style"/>
              </a:rPr>
              <a:t>u</a:t>
            </a:r>
            <a:r>
              <a:rPr sz="2000" b="0" dirty="0">
                <a:cs typeface="Bookman Old Style"/>
              </a:rPr>
              <a:t>i</a:t>
            </a:r>
            <a:r>
              <a:rPr sz="2000" b="0" spc="-5" dirty="0">
                <a:cs typeface="Bookman Old Style"/>
              </a:rPr>
              <a:t>l</a:t>
            </a:r>
            <a:r>
              <a:rPr sz="2000" b="0" spc="-10" dirty="0">
                <a:cs typeface="Bookman Old Style"/>
              </a:rPr>
              <a:t>d</a:t>
            </a:r>
            <a:r>
              <a:rPr sz="2000" b="0" spc="-130" dirty="0">
                <a:cs typeface="Bookman Old Style"/>
              </a:rPr>
              <a:t> </a:t>
            </a:r>
            <a:r>
              <a:rPr sz="2000" b="0" spc="-35" dirty="0">
                <a:cs typeface="Bookman Old Style"/>
              </a:rPr>
              <a:t>p</a:t>
            </a:r>
            <a:r>
              <a:rPr sz="2000" b="0" spc="-50" dirty="0">
                <a:cs typeface="Bookman Old Style"/>
              </a:rPr>
              <a:t>a</a:t>
            </a:r>
            <a:r>
              <a:rPr sz="2000" b="0" spc="10" dirty="0">
                <a:cs typeface="Bookman Old Style"/>
              </a:rPr>
              <a:t>r</a:t>
            </a:r>
            <a:r>
              <a:rPr sz="2000" b="0" spc="-45" dirty="0">
                <a:cs typeface="Bookman Old Style"/>
              </a:rPr>
              <a:t>t</a:t>
            </a:r>
            <a:r>
              <a:rPr sz="2000" b="0" spc="-110" dirty="0">
                <a:cs typeface="Bookman Old Style"/>
              </a:rPr>
              <a:t> </a:t>
            </a:r>
            <a:r>
              <a:rPr sz="2000" b="0" dirty="0">
                <a:cs typeface="Bookman Old Style"/>
              </a:rPr>
              <a:t>i</a:t>
            </a:r>
            <a:r>
              <a:rPr sz="2000" b="0" spc="-25" dirty="0">
                <a:cs typeface="Bookman Old Style"/>
              </a:rPr>
              <a:t>n</a:t>
            </a:r>
            <a:r>
              <a:rPr sz="2000" b="0" spc="-100" dirty="0">
                <a:cs typeface="Bookman Old Style"/>
              </a:rPr>
              <a:t> </a:t>
            </a:r>
            <a:r>
              <a:rPr sz="2000" b="0" spc="-110" dirty="0">
                <a:cs typeface="Bookman Old Style"/>
              </a:rPr>
              <a:t>R</a:t>
            </a:r>
            <a:r>
              <a:rPr sz="2000" b="0" spc="-80" dirty="0">
                <a:cs typeface="Bookman Old Style"/>
              </a:rPr>
              <a:t>O</a:t>
            </a:r>
            <a:r>
              <a:rPr sz="2000" b="0" spc="-170" dirty="0">
                <a:cs typeface="Bookman Old Style"/>
              </a:rPr>
              <a:t>S</a:t>
            </a:r>
            <a:r>
              <a:rPr sz="2000" b="0" spc="-65" dirty="0">
                <a:cs typeface="Bookman Old Style"/>
              </a:rPr>
              <a:t>2  </a:t>
            </a:r>
            <a:r>
              <a:rPr sz="2000" b="0" spc="-80" dirty="0">
                <a:cs typeface="Bookman Old Style"/>
              </a:rPr>
              <a:t>D</a:t>
            </a:r>
            <a:r>
              <a:rPr sz="2000" b="0" spc="40" dirty="0">
                <a:cs typeface="Bookman Old Style"/>
              </a:rPr>
              <a:t>e</a:t>
            </a:r>
            <a:r>
              <a:rPr sz="2000" b="0" spc="-35" dirty="0">
                <a:cs typeface="Bookman Old Style"/>
              </a:rPr>
              <a:t>d</a:t>
            </a:r>
            <a:r>
              <a:rPr sz="2000" b="0" dirty="0">
                <a:cs typeface="Bookman Old Style"/>
              </a:rPr>
              <a:t>i</a:t>
            </a:r>
            <a:r>
              <a:rPr sz="2000" b="0" spc="-35" dirty="0">
                <a:cs typeface="Bookman Old Style"/>
              </a:rPr>
              <a:t>c</a:t>
            </a:r>
            <a:r>
              <a:rPr sz="2000" b="0" spc="-50" dirty="0">
                <a:cs typeface="Bookman Old Style"/>
              </a:rPr>
              <a:t>at</a:t>
            </a:r>
            <a:r>
              <a:rPr sz="2000" b="0" spc="40" dirty="0">
                <a:cs typeface="Bookman Old Style"/>
              </a:rPr>
              <a:t>e</a:t>
            </a:r>
            <a:r>
              <a:rPr sz="2000" b="0" spc="-10" dirty="0">
                <a:cs typeface="Bookman Old Style"/>
              </a:rPr>
              <a:t>d</a:t>
            </a:r>
            <a:r>
              <a:rPr sz="2000" b="0" spc="-130" dirty="0">
                <a:cs typeface="Bookman Old Style"/>
              </a:rPr>
              <a:t> </a:t>
            </a:r>
            <a:r>
              <a:rPr sz="2000" b="0" spc="-50" dirty="0">
                <a:cs typeface="Bookman Old Style"/>
              </a:rPr>
              <a:t>t</a:t>
            </a:r>
            <a:r>
              <a:rPr sz="2000" b="0" spc="25" dirty="0">
                <a:cs typeface="Bookman Old Style"/>
              </a:rPr>
              <a:t>o</a:t>
            </a:r>
            <a:r>
              <a:rPr sz="2000" b="0" spc="-75" dirty="0">
                <a:cs typeface="Bookman Old Style"/>
              </a:rPr>
              <a:t> </a:t>
            </a:r>
            <a:r>
              <a:rPr sz="2000" b="0" spc="55" dirty="0">
                <a:cs typeface="Bookman Old Style"/>
              </a:rPr>
              <a:t>o</a:t>
            </a:r>
            <a:r>
              <a:rPr sz="2000" b="0" spc="-20" dirty="0">
                <a:cs typeface="Bookman Old Style"/>
              </a:rPr>
              <a:t>n</a:t>
            </a:r>
            <a:r>
              <a:rPr sz="2000" b="0" spc="20" dirty="0">
                <a:cs typeface="Bookman Old Style"/>
              </a:rPr>
              <a:t>e</a:t>
            </a:r>
            <a:r>
              <a:rPr sz="2000" b="0" spc="-85" dirty="0">
                <a:cs typeface="Bookman Old Style"/>
              </a:rPr>
              <a:t> </a:t>
            </a:r>
            <a:r>
              <a:rPr sz="2000" b="0" spc="40" dirty="0">
                <a:cs typeface="Bookman Old Style"/>
              </a:rPr>
              <a:t>f</a:t>
            </a:r>
            <a:r>
              <a:rPr sz="2000" b="0" spc="-50" dirty="0">
                <a:cs typeface="Bookman Old Style"/>
              </a:rPr>
              <a:t>u</a:t>
            </a:r>
            <a:r>
              <a:rPr sz="2000" b="0" spc="-20" dirty="0">
                <a:cs typeface="Bookman Old Style"/>
              </a:rPr>
              <a:t>n</a:t>
            </a:r>
            <a:r>
              <a:rPr sz="2000" b="0" spc="-35" dirty="0">
                <a:cs typeface="Bookman Old Style"/>
              </a:rPr>
              <a:t>c</a:t>
            </a:r>
            <a:r>
              <a:rPr sz="2000" b="0" spc="-50" dirty="0">
                <a:cs typeface="Bookman Old Style"/>
              </a:rPr>
              <a:t>t</a:t>
            </a:r>
            <a:r>
              <a:rPr sz="2000" b="0" dirty="0">
                <a:cs typeface="Bookman Old Style"/>
              </a:rPr>
              <a:t>i</a:t>
            </a:r>
            <a:r>
              <a:rPr sz="2000" b="0" spc="55" dirty="0">
                <a:cs typeface="Bookman Old Style"/>
              </a:rPr>
              <a:t>o</a:t>
            </a:r>
            <a:r>
              <a:rPr sz="2000" b="0" spc="-20" dirty="0">
                <a:cs typeface="Bookman Old Style"/>
              </a:rPr>
              <a:t>n</a:t>
            </a:r>
            <a:r>
              <a:rPr sz="2000" b="0" spc="-50" dirty="0">
                <a:cs typeface="Bookman Old Style"/>
              </a:rPr>
              <a:t>a</a:t>
            </a:r>
            <a:r>
              <a:rPr sz="2000" b="0" spc="-5" dirty="0">
                <a:cs typeface="Bookman Old Style"/>
              </a:rPr>
              <a:t>l</a:t>
            </a:r>
            <a:r>
              <a:rPr sz="2000" b="0" dirty="0">
                <a:cs typeface="Bookman Old Style"/>
              </a:rPr>
              <a:t>i</a:t>
            </a:r>
            <a:r>
              <a:rPr sz="2000" b="0" spc="-50" dirty="0">
                <a:cs typeface="Bookman Old Style"/>
              </a:rPr>
              <a:t>t</a:t>
            </a:r>
            <a:r>
              <a:rPr sz="2000" b="0" spc="-140" dirty="0">
                <a:cs typeface="Bookman Old Style"/>
              </a:rPr>
              <a:t>y</a:t>
            </a:r>
            <a:r>
              <a:rPr sz="2000" b="0" spc="-105" dirty="0">
                <a:cs typeface="Bookman Old Style"/>
              </a:rPr>
              <a:t>, </a:t>
            </a:r>
            <a:endParaRPr lang="en-US" sz="2000" spc="-85" dirty="0">
              <a:cs typeface="Bookman Old Style"/>
            </a:endParaRPr>
          </a:p>
          <a:p>
            <a:pPr marL="755650" marR="2178685" lvl="1" indent="-285750">
              <a:buFont typeface="Arial" panose="020B0604020202020204" pitchFamily="34" charset="0"/>
              <a:buChar char="•"/>
            </a:pPr>
            <a:r>
              <a:rPr lang="en-US" sz="2000" b="0" dirty="0">
                <a:cs typeface="Bookman Old Style"/>
              </a:rPr>
              <a:t>Hardware </a:t>
            </a:r>
            <a:r>
              <a:rPr lang="en-US" sz="2000" b="0" spc="30" dirty="0">
                <a:cs typeface="Bookman Old Style"/>
              </a:rPr>
              <a:t>driver </a:t>
            </a:r>
            <a:r>
              <a:rPr lang="en-US" sz="2000" b="0" spc="-465" dirty="0">
                <a:cs typeface="Bookman Old Style"/>
              </a:rPr>
              <a:t> </a:t>
            </a:r>
          </a:p>
          <a:p>
            <a:pPr marL="755650" marR="2178685" lvl="1" indent="-285750">
              <a:buFont typeface="Arial" panose="020B0604020202020204" pitchFamily="34" charset="0"/>
              <a:buChar char="•"/>
            </a:pPr>
            <a:r>
              <a:rPr lang="en-US" sz="2000" b="0" spc="5" dirty="0">
                <a:cs typeface="Bookman Old Style"/>
              </a:rPr>
              <a:t>Algorithm </a:t>
            </a:r>
            <a:r>
              <a:rPr lang="en-US" sz="2000" b="0" spc="10" dirty="0">
                <a:cs typeface="Bookman Old Style"/>
              </a:rPr>
              <a:t> </a:t>
            </a:r>
          </a:p>
          <a:p>
            <a:pPr marL="755650" marR="2178685" lvl="1" indent="-285750">
              <a:buFont typeface="Arial" panose="020B0604020202020204" pitchFamily="34" charset="0"/>
              <a:buChar char="•"/>
            </a:pPr>
            <a:r>
              <a:rPr lang="en-US" sz="2000" b="0" spc="-5" dirty="0">
                <a:cs typeface="Bookman Old Style"/>
              </a:rPr>
              <a:t>V</a:t>
            </a:r>
            <a:r>
              <a:rPr lang="en-US" sz="2000" b="0" dirty="0">
                <a:cs typeface="Bookman Old Style"/>
              </a:rPr>
              <a:t>i</a:t>
            </a:r>
            <a:r>
              <a:rPr lang="en-US" sz="2000" b="0" spc="-110" dirty="0">
                <a:cs typeface="Bookman Old Style"/>
              </a:rPr>
              <a:t>s</a:t>
            </a:r>
            <a:r>
              <a:rPr lang="en-US" sz="2000" b="0" spc="-50" dirty="0">
                <a:cs typeface="Bookman Old Style"/>
              </a:rPr>
              <a:t>ua</a:t>
            </a:r>
            <a:r>
              <a:rPr lang="en-US" sz="2000" b="0" spc="-5" dirty="0">
                <a:cs typeface="Bookman Old Style"/>
              </a:rPr>
              <a:t>l</a:t>
            </a:r>
            <a:r>
              <a:rPr lang="en-US" sz="2000" b="0" dirty="0">
                <a:cs typeface="Bookman Old Style"/>
              </a:rPr>
              <a:t>i</a:t>
            </a:r>
            <a:r>
              <a:rPr lang="en-US" sz="2000" b="0" spc="25" dirty="0">
                <a:cs typeface="Bookman Old Style"/>
              </a:rPr>
              <a:t>z</a:t>
            </a:r>
            <a:r>
              <a:rPr lang="en-US" sz="2000" b="0" spc="-50" dirty="0">
                <a:cs typeface="Bookman Old Style"/>
              </a:rPr>
              <a:t>at</a:t>
            </a:r>
            <a:r>
              <a:rPr lang="en-US" sz="2000" b="0" dirty="0">
                <a:cs typeface="Bookman Old Style"/>
              </a:rPr>
              <a:t>i</a:t>
            </a:r>
            <a:r>
              <a:rPr lang="en-US" sz="2000" b="0" spc="55" dirty="0">
                <a:cs typeface="Bookman Old Style"/>
              </a:rPr>
              <a:t>o</a:t>
            </a:r>
            <a:r>
              <a:rPr lang="en-US" sz="2000" b="0" spc="-25" dirty="0">
                <a:cs typeface="Bookman Old Style"/>
              </a:rPr>
              <a:t>n</a:t>
            </a:r>
            <a:r>
              <a:rPr lang="en-US" sz="2000" b="0" spc="-100" dirty="0">
                <a:cs typeface="Bookman Old Style"/>
              </a:rPr>
              <a:t> </a:t>
            </a:r>
            <a:r>
              <a:rPr lang="en-US" sz="2000" b="0" spc="-50" dirty="0">
                <a:cs typeface="Bookman Old Style"/>
              </a:rPr>
              <a:t>t</a:t>
            </a:r>
            <a:r>
              <a:rPr lang="en-US" sz="2000" b="0" spc="55" dirty="0">
                <a:cs typeface="Bookman Old Style"/>
              </a:rPr>
              <a:t>oo</a:t>
            </a:r>
            <a:r>
              <a:rPr lang="en-US" sz="2000" b="0" spc="15" dirty="0">
                <a:cs typeface="Bookman Old Style"/>
              </a:rPr>
              <a:t>l  </a:t>
            </a:r>
          </a:p>
          <a:p>
            <a:pPr marL="755650" marR="2178685" lvl="1" indent="-285750">
              <a:buFont typeface="Arial" panose="020B0604020202020204" pitchFamily="34" charset="0"/>
              <a:buChar char="•"/>
            </a:pPr>
            <a:r>
              <a:rPr lang="en-US" sz="2000" b="0" spc="-5" dirty="0">
                <a:cs typeface="Bookman Old Style"/>
              </a:rPr>
              <a:t>L</a:t>
            </a:r>
            <a:r>
              <a:rPr lang="en-US" sz="2000" b="0" dirty="0">
                <a:cs typeface="Bookman Old Style"/>
              </a:rPr>
              <a:t>i</a:t>
            </a:r>
            <a:r>
              <a:rPr lang="en-US" sz="2000" b="0" spc="-35" dirty="0">
                <a:cs typeface="Bookman Old Style"/>
              </a:rPr>
              <a:t>b</a:t>
            </a:r>
            <a:r>
              <a:rPr lang="en-US" sz="2000" b="0" spc="10" dirty="0">
                <a:cs typeface="Bookman Old Style"/>
              </a:rPr>
              <a:t>r</a:t>
            </a:r>
            <a:r>
              <a:rPr lang="en-US" sz="2000" b="0" spc="-50" dirty="0">
                <a:cs typeface="Bookman Old Style"/>
              </a:rPr>
              <a:t>a</a:t>
            </a:r>
            <a:r>
              <a:rPr lang="en-US" sz="2000" b="0" spc="10" dirty="0">
                <a:cs typeface="Bookman Old Style"/>
              </a:rPr>
              <a:t>r</a:t>
            </a:r>
            <a:r>
              <a:rPr lang="en-US" sz="2000" b="0" spc="35" dirty="0">
                <a:cs typeface="Bookman Old Style"/>
              </a:rPr>
              <a:t>y</a:t>
            </a:r>
            <a:r>
              <a:rPr lang="en-US" sz="2000" b="0" spc="-130" dirty="0">
                <a:cs typeface="Bookman Old Style"/>
              </a:rPr>
              <a:t> </a:t>
            </a:r>
            <a:r>
              <a:rPr lang="en-US" sz="2000" b="0" spc="-35" dirty="0">
                <a:cs typeface="Bookman Old Style"/>
              </a:rPr>
              <a:t>..</a:t>
            </a:r>
            <a:r>
              <a:rPr lang="en-US" sz="2000" b="0" spc="-55" dirty="0">
                <a:cs typeface="Bookman Old Style"/>
              </a:rPr>
              <a:t>.</a:t>
            </a:r>
            <a:endParaRPr lang="en-US" sz="2000" dirty="0">
              <a:cs typeface="Bookman Old Style"/>
            </a:endParaRPr>
          </a:p>
          <a:p>
            <a:pPr marL="393700" marR="5080" indent="-381635">
              <a:buFont typeface="Arial" panose="020B0604020202020204" pitchFamily="34" charset="0"/>
              <a:buChar char="•"/>
            </a:pPr>
            <a:r>
              <a:rPr sz="2000" b="0" spc="-30" dirty="0">
                <a:cs typeface="Bookman Old Style"/>
              </a:rPr>
              <a:t>Packages</a:t>
            </a:r>
            <a:r>
              <a:rPr sz="2000" b="0" spc="-110" dirty="0">
                <a:cs typeface="Bookman Old Style"/>
              </a:rPr>
              <a:t> </a:t>
            </a:r>
            <a:r>
              <a:rPr sz="2000" b="0" spc="-35" dirty="0">
                <a:cs typeface="Bookman Old Style"/>
              </a:rPr>
              <a:t>can</a:t>
            </a:r>
            <a:r>
              <a:rPr sz="2000" b="0" spc="-100" dirty="0">
                <a:cs typeface="Bookman Old Style"/>
              </a:rPr>
              <a:t> </a:t>
            </a:r>
            <a:r>
              <a:rPr sz="2000" b="0" spc="-10" dirty="0">
                <a:cs typeface="Bookman Old Style"/>
              </a:rPr>
              <a:t>be</a:t>
            </a:r>
            <a:r>
              <a:rPr sz="2000" b="0" spc="-80" dirty="0">
                <a:cs typeface="Bookman Old Style"/>
              </a:rPr>
              <a:t> </a:t>
            </a:r>
            <a:r>
              <a:rPr sz="2000" b="0" dirty="0">
                <a:cs typeface="Bookman Old Style"/>
              </a:rPr>
              <a:t>grouped</a:t>
            </a:r>
            <a:r>
              <a:rPr sz="2000" b="0" spc="-130" dirty="0">
                <a:cs typeface="Bookman Old Style"/>
              </a:rPr>
              <a:t> </a:t>
            </a:r>
            <a:r>
              <a:rPr sz="2000" b="0" spc="-15" dirty="0">
                <a:cs typeface="Bookman Old Style"/>
              </a:rPr>
              <a:t>to</a:t>
            </a:r>
            <a:r>
              <a:rPr sz="2000" b="0" spc="-70" dirty="0">
                <a:cs typeface="Bookman Old Style"/>
              </a:rPr>
              <a:t> </a:t>
            </a:r>
            <a:r>
              <a:rPr sz="2000" b="0" spc="-25" dirty="0">
                <a:cs typeface="Bookman Old Style"/>
              </a:rPr>
              <a:t>metapackages</a:t>
            </a:r>
            <a:r>
              <a:rPr sz="2000" b="0" spc="-110" dirty="0">
                <a:cs typeface="Bookman Old Style"/>
              </a:rPr>
              <a:t> </a:t>
            </a:r>
            <a:r>
              <a:rPr sz="2000" b="0" spc="20" dirty="0">
                <a:cs typeface="Bookman Old Style"/>
              </a:rPr>
              <a:t>(</a:t>
            </a:r>
            <a:r>
              <a:rPr sz="2000" b="0" spc="20" dirty="0" err="1">
                <a:cs typeface="Bookman Old Style"/>
              </a:rPr>
              <a:t>e.g</a:t>
            </a:r>
            <a:r>
              <a:rPr sz="2000" b="0" spc="-85" dirty="0">
                <a:cs typeface="Bookman Old Style"/>
              </a:rPr>
              <a:t> </a:t>
            </a:r>
            <a:r>
              <a:rPr sz="2000" b="0" u="heavy" spc="-5" dirty="0">
                <a:solidFill>
                  <a:srgbClr val="0000ED"/>
                </a:solidFill>
                <a:uFill>
                  <a:solidFill>
                    <a:srgbClr val="0000ED"/>
                  </a:solidFill>
                </a:uFill>
                <a:cs typeface="Bookman Old Style"/>
                <a:hlinkClick r:id="rId3"/>
              </a:rPr>
              <a:t>navi</a:t>
            </a:r>
            <a:r>
              <a:rPr sz="2000" b="0" spc="-5" dirty="0">
                <a:solidFill>
                  <a:srgbClr val="0000ED"/>
                </a:solidFill>
                <a:cs typeface="Bookman Old Style"/>
                <a:hlinkClick r:id="rId3"/>
              </a:rPr>
              <a:t>g</a:t>
            </a:r>
            <a:r>
              <a:rPr sz="2000" b="0" u="heavy" spc="-5" dirty="0">
                <a:solidFill>
                  <a:srgbClr val="0000ED"/>
                </a:solidFill>
                <a:uFill>
                  <a:solidFill>
                    <a:srgbClr val="0000ED"/>
                  </a:solidFill>
                </a:uFill>
                <a:cs typeface="Bookman Old Style"/>
                <a:hlinkClick r:id="rId3"/>
              </a:rPr>
              <a:t>ation2</a:t>
            </a:r>
            <a:r>
              <a:rPr sz="2000" b="0" spc="-5" dirty="0">
                <a:cs typeface="Bookman Old Style"/>
              </a:rPr>
              <a:t>) </a:t>
            </a:r>
            <a:r>
              <a:rPr sz="2000" b="0" spc="-465" dirty="0">
                <a:cs typeface="Bookman Old Style"/>
              </a:rPr>
              <a:t> </a:t>
            </a:r>
            <a:endParaRPr lang="en-US" sz="2000" b="0" spc="-465" dirty="0">
              <a:cs typeface="Bookman Old Style"/>
            </a:endParaRPr>
          </a:p>
          <a:p>
            <a:pPr marL="850900" marR="5080" lvl="1" indent="-381635">
              <a:buFont typeface="Arial" panose="020B0604020202020204" pitchFamily="34" charset="0"/>
              <a:buChar char="•"/>
            </a:pPr>
            <a:r>
              <a:rPr lang="en-US" sz="2000" spc="10" dirty="0">
                <a:cs typeface="Bookman Old Style"/>
              </a:rPr>
              <a:t>R</a:t>
            </a:r>
            <a:r>
              <a:rPr sz="2000" b="0" spc="40" dirty="0">
                <a:cs typeface="Bookman Old Style"/>
              </a:rPr>
              <a:t>efe</a:t>
            </a:r>
            <a:r>
              <a:rPr sz="2000" b="0" spc="10" dirty="0">
                <a:cs typeface="Bookman Old Style"/>
              </a:rPr>
              <a:t>r</a:t>
            </a:r>
            <a:r>
              <a:rPr sz="2000" b="0" spc="40" dirty="0">
                <a:cs typeface="Bookman Old Style"/>
              </a:rPr>
              <a:t>e</a:t>
            </a:r>
            <a:r>
              <a:rPr sz="2000" b="0" spc="-20" dirty="0">
                <a:cs typeface="Bookman Old Style"/>
              </a:rPr>
              <a:t>n</a:t>
            </a:r>
            <a:r>
              <a:rPr sz="2000" b="0" spc="-35" dirty="0">
                <a:cs typeface="Bookman Old Style"/>
              </a:rPr>
              <a:t>c</a:t>
            </a:r>
            <a:r>
              <a:rPr sz="2000" b="0" spc="40" dirty="0">
                <a:cs typeface="Bookman Old Style"/>
              </a:rPr>
              <a:t>e</a:t>
            </a:r>
            <a:r>
              <a:rPr sz="2000" b="0" spc="-105" dirty="0">
                <a:cs typeface="Bookman Old Style"/>
              </a:rPr>
              <a:t>s</a:t>
            </a:r>
            <a:r>
              <a:rPr lang="en-US" sz="2000" b="0" spc="-105" dirty="0">
                <a:cs typeface="Bookman Old Style"/>
              </a:rPr>
              <a:t> </a:t>
            </a:r>
            <a:r>
              <a:rPr sz="2000" b="0" spc="-110" dirty="0">
                <a:cs typeface="Bookman Old Style"/>
              </a:rPr>
              <a:t> </a:t>
            </a:r>
            <a:r>
              <a:rPr sz="2000" b="0" spc="55" dirty="0">
                <a:cs typeface="Bookman Old Style"/>
              </a:rPr>
              <a:t>o</a:t>
            </a:r>
            <a:r>
              <a:rPr sz="2000" b="0" spc="-20" dirty="0">
                <a:cs typeface="Bookman Old Style"/>
              </a:rPr>
              <a:t>n</a:t>
            </a:r>
            <a:r>
              <a:rPr sz="2000" b="0" spc="20" dirty="0">
                <a:cs typeface="Bookman Old Style"/>
              </a:rPr>
              <a:t>e</a:t>
            </a:r>
            <a:r>
              <a:rPr sz="2000" b="0" spc="-85" dirty="0">
                <a:cs typeface="Bookman Old Style"/>
              </a:rPr>
              <a:t> </a:t>
            </a:r>
            <a:r>
              <a:rPr sz="2000" b="0" spc="55" dirty="0">
                <a:cs typeface="Bookman Old Style"/>
              </a:rPr>
              <a:t>o</a:t>
            </a:r>
            <a:r>
              <a:rPr sz="2000" b="0" spc="45" dirty="0">
                <a:cs typeface="Bookman Old Style"/>
              </a:rPr>
              <a:t>r</a:t>
            </a:r>
            <a:r>
              <a:rPr sz="2000" b="0" spc="-140" dirty="0">
                <a:cs typeface="Bookman Old Style"/>
              </a:rPr>
              <a:t> </a:t>
            </a:r>
            <a:r>
              <a:rPr sz="2000" b="0" spc="10" dirty="0">
                <a:cs typeface="Bookman Old Style"/>
              </a:rPr>
              <a:t>m</a:t>
            </a:r>
            <a:r>
              <a:rPr sz="2000" b="0" spc="55" dirty="0">
                <a:cs typeface="Bookman Old Style"/>
              </a:rPr>
              <a:t>o</a:t>
            </a:r>
            <a:r>
              <a:rPr sz="2000" b="0" spc="10" dirty="0">
                <a:cs typeface="Bookman Old Style"/>
              </a:rPr>
              <a:t>r</a:t>
            </a:r>
            <a:r>
              <a:rPr sz="2000" b="0" spc="20" dirty="0">
                <a:cs typeface="Bookman Old Style"/>
              </a:rPr>
              <a:t>e</a:t>
            </a:r>
            <a:r>
              <a:rPr sz="2000" b="0" spc="-85" dirty="0">
                <a:cs typeface="Bookman Old Style"/>
              </a:rPr>
              <a:t> </a:t>
            </a:r>
            <a:r>
              <a:rPr sz="2000" b="0" spc="10" dirty="0">
                <a:cs typeface="Bookman Old Style"/>
              </a:rPr>
              <a:t>r</a:t>
            </a:r>
            <a:r>
              <a:rPr sz="2000" b="0" spc="40" dirty="0">
                <a:cs typeface="Bookman Old Style"/>
              </a:rPr>
              <a:t>e</a:t>
            </a:r>
            <a:r>
              <a:rPr sz="2000" b="0" spc="-5" dirty="0">
                <a:cs typeface="Bookman Old Style"/>
              </a:rPr>
              <a:t>l</a:t>
            </a:r>
            <a:r>
              <a:rPr sz="2000" b="0" spc="-50" dirty="0">
                <a:cs typeface="Bookman Old Style"/>
              </a:rPr>
              <a:t>at</a:t>
            </a:r>
            <a:r>
              <a:rPr sz="2000" b="0" spc="40" dirty="0">
                <a:cs typeface="Bookman Old Style"/>
              </a:rPr>
              <a:t>e</a:t>
            </a:r>
            <a:r>
              <a:rPr sz="2000" b="0" spc="-10" dirty="0">
                <a:cs typeface="Bookman Old Style"/>
              </a:rPr>
              <a:t>d</a:t>
            </a:r>
            <a:r>
              <a:rPr sz="2000" b="0" spc="-130" dirty="0">
                <a:cs typeface="Bookman Old Style"/>
              </a:rPr>
              <a:t> </a:t>
            </a:r>
            <a:r>
              <a:rPr sz="2000" b="0" spc="-35" dirty="0">
                <a:cs typeface="Bookman Old Style"/>
              </a:rPr>
              <a:t>p</a:t>
            </a:r>
            <a:r>
              <a:rPr sz="2000" b="0" spc="-50" dirty="0">
                <a:cs typeface="Bookman Old Style"/>
              </a:rPr>
              <a:t>a</a:t>
            </a:r>
            <a:r>
              <a:rPr sz="2000" b="0" spc="-35" dirty="0">
                <a:cs typeface="Bookman Old Style"/>
              </a:rPr>
              <a:t>ck</a:t>
            </a:r>
            <a:r>
              <a:rPr sz="2000" b="0" spc="-50" dirty="0">
                <a:cs typeface="Bookman Old Style"/>
              </a:rPr>
              <a:t>a</a:t>
            </a:r>
            <a:r>
              <a:rPr sz="2000" b="0" spc="10" dirty="0">
                <a:cs typeface="Bookman Old Style"/>
              </a:rPr>
              <a:t>g</a:t>
            </a:r>
            <a:r>
              <a:rPr sz="2000" b="0" spc="40" dirty="0">
                <a:cs typeface="Bookman Old Style"/>
              </a:rPr>
              <a:t>e</a:t>
            </a:r>
            <a:r>
              <a:rPr sz="2000" b="0" spc="-105" dirty="0">
                <a:cs typeface="Bookman Old Style"/>
              </a:rPr>
              <a:t>s</a:t>
            </a:r>
            <a:endParaRPr lang="en-US" sz="2000" dirty="0">
              <a:cs typeface="Bookman Old Style"/>
            </a:endParaRPr>
          </a:p>
          <a:p>
            <a:pPr marL="850900" marR="5080" lvl="1" indent="-381635">
              <a:buFont typeface="Arial" panose="020B0604020202020204" pitchFamily="34" charset="0"/>
              <a:buChar char="•"/>
            </a:pPr>
            <a:r>
              <a:rPr lang="en-SG" sz="2000" b="0" spc="-20" dirty="0">
                <a:cs typeface="Bookman Old Style"/>
              </a:rPr>
              <a:t>O</a:t>
            </a:r>
            <a:r>
              <a:rPr sz="2000" b="0" spc="-20" dirty="0" err="1">
                <a:cs typeface="Bookman Old Style"/>
              </a:rPr>
              <a:t>n</a:t>
            </a:r>
            <a:r>
              <a:rPr sz="2000" b="0" spc="-5" dirty="0" err="1">
                <a:cs typeface="Bookman Old Style"/>
              </a:rPr>
              <a:t>l</a:t>
            </a:r>
            <a:r>
              <a:rPr sz="2000" b="0" spc="35" dirty="0" err="1">
                <a:cs typeface="Bookman Old Style"/>
              </a:rPr>
              <a:t>y</a:t>
            </a:r>
            <a:r>
              <a:rPr sz="2000" b="0" spc="-130" dirty="0">
                <a:cs typeface="Bookman Old Style"/>
              </a:rPr>
              <a:t> </a:t>
            </a:r>
            <a:r>
              <a:rPr sz="2000" b="0" spc="-35" dirty="0">
                <a:cs typeface="Bookman Old Style"/>
              </a:rPr>
              <a:t>c</a:t>
            </a:r>
            <a:r>
              <a:rPr sz="2000" b="0" spc="55" dirty="0">
                <a:cs typeface="Bookman Old Style"/>
              </a:rPr>
              <a:t>o</a:t>
            </a:r>
            <a:r>
              <a:rPr sz="2000" b="0" spc="-20" dirty="0">
                <a:cs typeface="Bookman Old Style"/>
              </a:rPr>
              <a:t>n</a:t>
            </a:r>
            <a:r>
              <a:rPr sz="2000" b="0" spc="-50" dirty="0">
                <a:cs typeface="Bookman Old Style"/>
              </a:rPr>
              <a:t>ta</a:t>
            </a:r>
            <a:r>
              <a:rPr sz="2000" b="0" dirty="0">
                <a:cs typeface="Bookman Old Style"/>
              </a:rPr>
              <a:t>i</a:t>
            </a:r>
            <a:r>
              <a:rPr sz="2000" b="0" spc="-25" dirty="0">
                <a:cs typeface="Bookman Old Style"/>
              </a:rPr>
              <a:t>n</a:t>
            </a:r>
            <a:r>
              <a:rPr sz="2000" b="0" spc="-100" dirty="0">
                <a:cs typeface="Bookman Old Style"/>
              </a:rPr>
              <a:t> </a:t>
            </a:r>
            <a:r>
              <a:rPr sz="2000" b="0" spc="40" dirty="0">
                <a:cs typeface="Bookman Old Style"/>
              </a:rPr>
              <a:t>e</a:t>
            </a:r>
            <a:r>
              <a:rPr sz="2000" b="0" spc="55" dirty="0">
                <a:cs typeface="Bookman Old Style"/>
              </a:rPr>
              <a:t>x</a:t>
            </a:r>
            <a:r>
              <a:rPr sz="2000" b="0" spc="40" dirty="0">
                <a:cs typeface="Bookman Old Style"/>
              </a:rPr>
              <a:t>e</a:t>
            </a:r>
            <a:r>
              <a:rPr sz="2000" b="0" spc="-35" dirty="0">
                <a:cs typeface="Bookman Old Style"/>
              </a:rPr>
              <a:t>c</a:t>
            </a:r>
            <a:r>
              <a:rPr sz="2000" b="0" spc="-50" dirty="0">
                <a:cs typeface="Bookman Old Style"/>
              </a:rPr>
              <a:t>ut</a:t>
            </a:r>
            <a:r>
              <a:rPr sz="2000" b="0" dirty="0">
                <a:cs typeface="Bookman Old Style"/>
              </a:rPr>
              <a:t>i</a:t>
            </a:r>
            <a:r>
              <a:rPr sz="2000" b="0" spc="55" dirty="0">
                <a:cs typeface="Bookman Old Style"/>
              </a:rPr>
              <a:t>o</a:t>
            </a:r>
            <a:r>
              <a:rPr sz="2000" b="0" spc="-25" dirty="0">
                <a:cs typeface="Bookman Old Style"/>
              </a:rPr>
              <a:t>n</a:t>
            </a:r>
            <a:r>
              <a:rPr sz="2000" b="0" spc="-100" dirty="0">
                <a:cs typeface="Bookman Old Style"/>
              </a:rPr>
              <a:t> </a:t>
            </a:r>
            <a:r>
              <a:rPr sz="2000" b="0" spc="-35" dirty="0">
                <a:cs typeface="Bookman Old Style"/>
              </a:rPr>
              <a:t>d</a:t>
            </a:r>
            <a:r>
              <a:rPr sz="2000" b="0" spc="40" dirty="0">
                <a:cs typeface="Bookman Old Style"/>
              </a:rPr>
              <a:t>e</a:t>
            </a:r>
            <a:r>
              <a:rPr sz="2000" b="0" spc="-35" dirty="0">
                <a:cs typeface="Bookman Old Style"/>
              </a:rPr>
              <a:t>p</a:t>
            </a:r>
            <a:r>
              <a:rPr sz="2000" b="0" spc="40" dirty="0">
                <a:cs typeface="Bookman Old Style"/>
              </a:rPr>
              <a:t>e</a:t>
            </a:r>
            <a:r>
              <a:rPr sz="2000" b="0" spc="-20" dirty="0">
                <a:cs typeface="Bookman Old Style"/>
              </a:rPr>
              <a:t>n</a:t>
            </a:r>
            <a:r>
              <a:rPr sz="2000" b="0" spc="-35" dirty="0">
                <a:cs typeface="Bookman Old Style"/>
              </a:rPr>
              <a:t>d</a:t>
            </a:r>
            <a:r>
              <a:rPr sz="2000" b="0" spc="40" dirty="0">
                <a:cs typeface="Bookman Old Style"/>
              </a:rPr>
              <a:t>e</a:t>
            </a:r>
            <a:r>
              <a:rPr sz="2000" b="0" spc="-20" dirty="0">
                <a:cs typeface="Bookman Old Style"/>
              </a:rPr>
              <a:t>n</a:t>
            </a:r>
            <a:r>
              <a:rPr sz="2000" b="0" spc="-35" dirty="0">
                <a:cs typeface="Bookman Old Style"/>
              </a:rPr>
              <a:t>c</a:t>
            </a:r>
            <a:r>
              <a:rPr sz="2000" b="0" dirty="0">
                <a:cs typeface="Bookman Old Style"/>
              </a:rPr>
              <a:t>i</a:t>
            </a:r>
            <a:r>
              <a:rPr sz="2000" b="0" spc="40" dirty="0">
                <a:cs typeface="Bookman Old Style"/>
              </a:rPr>
              <a:t>e</a:t>
            </a:r>
            <a:r>
              <a:rPr sz="2000" b="0" spc="-80" dirty="0">
                <a:cs typeface="Bookman Old Style"/>
              </a:rPr>
              <a:t>s  </a:t>
            </a:r>
            <a:r>
              <a:rPr sz="2000" b="0" spc="-35" dirty="0">
                <a:cs typeface="Bookman Old Style"/>
              </a:rPr>
              <a:t>b</a:t>
            </a:r>
            <a:r>
              <a:rPr sz="2000" b="0" spc="40" dirty="0">
                <a:cs typeface="Bookman Old Style"/>
              </a:rPr>
              <a:t>e</a:t>
            </a:r>
            <a:r>
              <a:rPr sz="2000" b="0" spc="-20" dirty="0">
                <a:cs typeface="Bookman Old Style"/>
              </a:rPr>
              <a:t>n</a:t>
            </a:r>
            <a:r>
              <a:rPr sz="2000" b="0" spc="40" dirty="0">
                <a:cs typeface="Bookman Old Style"/>
              </a:rPr>
              <a:t>ef</a:t>
            </a:r>
            <a:r>
              <a:rPr sz="2000" b="0" dirty="0">
                <a:cs typeface="Bookman Old Style"/>
              </a:rPr>
              <a:t>i</a:t>
            </a:r>
            <a:r>
              <a:rPr sz="2000" b="0" spc="-35" dirty="0">
                <a:cs typeface="Bookman Old Style"/>
              </a:rPr>
              <a:t>c</a:t>
            </a:r>
            <a:r>
              <a:rPr sz="2000" b="0" dirty="0">
                <a:cs typeface="Bookman Old Style"/>
              </a:rPr>
              <a:t>i</a:t>
            </a:r>
            <a:r>
              <a:rPr sz="2000" b="0" spc="-50" dirty="0">
                <a:cs typeface="Bookman Old Style"/>
              </a:rPr>
              <a:t>a</a:t>
            </a:r>
            <a:r>
              <a:rPr sz="2000" b="0" spc="15" dirty="0">
                <a:cs typeface="Bookman Old Style"/>
              </a:rPr>
              <a:t>l</a:t>
            </a:r>
            <a:r>
              <a:rPr sz="2000" b="0" spc="-120" dirty="0">
                <a:cs typeface="Bookman Old Style"/>
              </a:rPr>
              <a:t> </a:t>
            </a:r>
            <a:r>
              <a:rPr sz="2000" b="0" spc="40" dirty="0">
                <a:cs typeface="Bookman Old Style"/>
              </a:rPr>
              <a:t>f</a:t>
            </a:r>
            <a:r>
              <a:rPr sz="2000" b="0" spc="55" dirty="0">
                <a:cs typeface="Bookman Old Style"/>
              </a:rPr>
              <a:t>o</a:t>
            </a:r>
            <a:r>
              <a:rPr sz="2000" b="0" spc="45" dirty="0">
                <a:cs typeface="Bookman Old Style"/>
              </a:rPr>
              <a:t>r</a:t>
            </a:r>
            <a:r>
              <a:rPr sz="2000" b="0" spc="-140" dirty="0">
                <a:cs typeface="Bookman Old Style"/>
              </a:rPr>
              <a:t> </a:t>
            </a:r>
            <a:r>
              <a:rPr sz="2000" b="0" spc="10" dirty="0">
                <a:cs typeface="Bookman Old Style"/>
              </a:rPr>
              <a:t>r</a:t>
            </a:r>
            <a:r>
              <a:rPr sz="2000" b="0" spc="40" dirty="0">
                <a:cs typeface="Bookman Old Style"/>
              </a:rPr>
              <a:t>e</a:t>
            </a:r>
            <a:r>
              <a:rPr sz="2000" b="0" spc="-5" dirty="0">
                <a:cs typeface="Bookman Old Style"/>
              </a:rPr>
              <a:t>l</a:t>
            </a:r>
            <a:r>
              <a:rPr sz="2000" b="0" spc="40" dirty="0">
                <a:cs typeface="Bookman Old Style"/>
              </a:rPr>
              <a:t>e</a:t>
            </a:r>
            <a:r>
              <a:rPr sz="2000" b="0" spc="-50" dirty="0">
                <a:cs typeface="Bookman Old Style"/>
              </a:rPr>
              <a:t>a</a:t>
            </a:r>
            <a:r>
              <a:rPr sz="2000" b="0" spc="-110" dirty="0">
                <a:cs typeface="Bookman Old Style"/>
              </a:rPr>
              <a:t>s</a:t>
            </a:r>
            <a:r>
              <a:rPr sz="2000" b="0" spc="20" dirty="0">
                <a:cs typeface="Bookman Old Style"/>
              </a:rPr>
              <a:t>e</a:t>
            </a:r>
            <a:r>
              <a:rPr sz="2000" b="0" spc="-85" dirty="0">
                <a:cs typeface="Bookman Old Style"/>
              </a:rPr>
              <a:t> </a:t>
            </a:r>
            <a:r>
              <a:rPr sz="2000" b="0" spc="-50" dirty="0">
                <a:cs typeface="Bookman Old Style"/>
              </a:rPr>
              <a:t>a</a:t>
            </a:r>
            <a:r>
              <a:rPr sz="2000" b="0" spc="-20" dirty="0">
                <a:cs typeface="Bookman Old Style"/>
              </a:rPr>
              <a:t>n</a:t>
            </a:r>
            <a:r>
              <a:rPr sz="2000" b="0" spc="-10" dirty="0">
                <a:cs typeface="Bookman Old Style"/>
              </a:rPr>
              <a:t>d</a:t>
            </a:r>
            <a:r>
              <a:rPr sz="2000" b="0" spc="-130" dirty="0">
                <a:cs typeface="Bookman Old Style"/>
              </a:rPr>
              <a:t> </a:t>
            </a:r>
            <a:r>
              <a:rPr sz="2000" b="0" spc="114" dirty="0">
                <a:cs typeface="Bookman Old Style"/>
              </a:rPr>
              <a:t>v</a:t>
            </a:r>
            <a:r>
              <a:rPr sz="2000" b="0" spc="40" dirty="0">
                <a:cs typeface="Bookman Old Style"/>
              </a:rPr>
              <a:t>e</a:t>
            </a:r>
            <a:r>
              <a:rPr sz="2000" b="0" spc="10" dirty="0">
                <a:cs typeface="Bookman Old Style"/>
              </a:rPr>
              <a:t>r</a:t>
            </a:r>
            <a:r>
              <a:rPr sz="2000" b="0" spc="-110" dirty="0">
                <a:cs typeface="Bookman Old Style"/>
              </a:rPr>
              <a:t>s</a:t>
            </a:r>
            <a:r>
              <a:rPr sz="2000" b="0" dirty="0">
                <a:cs typeface="Bookman Old Style"/>
              </a:rPr>
              <a:t>i</a:t>
            </a:r>
            <a:r>
              <a:rPr sz="2000" b="0" spc="55" dirty="0">
                <a:cs typeface="Bookman Old Style"/>
              </a:rPr>
              <a:t>o</a:t>
            </a:r>
            <a:r>
              <a:rPr sz="2000" b="0" spc="-25" dirty="0">
                <a:cs typeface="Bookman Old Style"/>
              </a:rPr>
              <a:t>n</a:t>
            </a:r>
            <a:r>
              <a:rPr sz="2000" b="0" spc="-100" dirty="0">
                <a:cs typeface="Bookman Old Style"/>
              </a:rPr>
              <a:t> </a:t>
            </a:r>
            <a:r>
              <a:rPr sz="2000" b="0" spc="-35" dirty="0">
                <a:cs typeface="Bookman Old Style"/>
              </a:rPr>
              <a:t>c</a:t>
            </a:r>
            <a:r>
              <a:rPr sz="2000" b="0" spc="55" dirty="0">
                <a:cs typeface="Bookman Old Style"/>
              </a:rPr>
              <a:t>o</a:t>
            </a:r>
            <a:r>
              <a:rPr sz="2000" b="0" spc="-20" dirty="0">
                <a:cs typeface="Bookman Old Style"/>
              </a:rPr>
              <a:t>n</a:t>
            </a:r>
            <a:r>
              <a:rPr sz="2000" b="0" spc="-50" dirty="0">
                <a:cs typeface="Bookman Old Style"/>
              </a:rPr>
              <a:t>t</a:t>
            </a:r>
            <a:r>
              <a:rPr sz="2000" b="0" spc="10" dirty="0">
                <a:cs typeface="Bookman Old Style"/>
              </a:rPr>
              <a:t>r</a:t>
            </a:r>
            <a:r>
              <a:rPr sz="2000" b="0" spc="55" dirty="0">
                <a:cs typeface="Bookman Old Style"/>
              </a:rPr>
              <a:t>o</a:t>
            </a:r>
            <a:r>
              <a:rPr sz="2000" b="0" spc="15" dirty="0">
                <a:cs typeface="Bookman Old Style"/>
              </a:rPr>
              <a:t>l</a:t>
            </a:r>
            <a:endParaRPr sz="2000" dirty="0">
              <a:cs typeface="Bookman Old Style"/>
            </a:endParaRPr>
          </a:p>
        </p:txBody>
      </p:sp>
    </p:spTree>
    <p:extLst>
      <p:ext uri="{BB962C8B-B14F-4D97-AF65-F5344CB8AC3E}">
        <p14:creationId xmlns:p14="http://schemas.microsoft.com/office/powerpoint/2010/main" val="32285737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C9F886-456C-4C5A-B60A-0DAB1C166141}"/>
              </a:ext>
            </a:extLst>
          </p:cNvPr>
          <p:cNvSpPr>
            <a:spLocks noGrp="1"/>
          </p:cNvSpPr>
          <p:nvPr>
            <p:ph type="title"/>
          </p:nvPr>
        </p:nvSpPr>
        <p:spPr/>
        <p:txBody>
          <a:bodyPr/>
          <a:lstStyle/>
          <a:p>
            <a:r>
              <a:rPr lang="en-US" dirty="0"/>
              <a:t>ROS2 Package installation (Debian)</a:t>
            </a:r>
            <a:endParaRPr lang="en-SG" dirty="0"/>
          </a:p>
        </p:txBody>
      </p:sp>
      <p:sp>
        <p:nvSpPr>
          <p:cNvPr id="4" name="Slide Number Placeholder 3">
            <a:extLst>
              <a:ext uri="{FF2B5EF4-FFF2-40B4-BE49-F238E27FC236}">
                <a16:creationId xmlns:a16="http://schemas.microsoft.com/office/drawing/2014/main" id="{414DBFA3-213D-4B59-A32E-76F7F0C7662A}"/>
              </a:ext>
            </a:extLst>
          </p:cNvPr>
          <p:cNvSpPr>
            <a:spLocks noGrp="1"/>
          </p:cNvSpPr>
          <p:nvPr>
            <p:ph type="sldNum" sz="quarter" idx="12"/>
          </p:nvPr>
        </p:nvSpPr>
        <p:spPr/>
        <p:txBody>
          <a:bodyPr/>
          <a:lstStyle/>
          <a:p>
            <a:fld id="{DB585DB3-991F-418E-AAD4-DC1A839C24E0}" type="slidenum">
              <a:rPr lang="en-US" smtClean="0"/>
              <a:pPr/>
              <a:t>17</a:t>
            </a:fld>
            <a:endParaRPr lang="en-US"/>
          </a:p>
        </p:txBody>
      </p:sp>
      <p:sp>
        <p:nvSpPr>
          <p:cNvPr id="24" name="object 14">
            <a:extLst>
              <a:ext uri="{FF2B5EF4-FFF2-40B4-BE49-F238E27FC236}">
                <a16:creationId xmlns:a16="http://schemas.microsoft.com/office/drawing/2014/main" id="{D89063E7-4D60-44D7-BFDA-8E06A9ADBEDF}"/>
              </a:ext>
            </a:extLst>
          </p:cNvPr>
          <p:cNvSpPr txBox="1"/>
          <p:nvPr/>
        </p:nvSpPr>
        <p:spPr>
          <a:xfrm>
            <a:off x="650613" y="1251036"/>
            <a:ext cx="7543485" cy="869469"/>
          </a:xfrm>
          <a:prstGeom prst="rect">
            <a:avLst/>
          </a:prstGeom>
        </p:spPr>
        <p:txBody>
          <a:bodyPr vert="horz" wrap="square" lIns="0" tIns="12700" rIns="0" bIns="0" rtlCol="0">
            <a:spAutoFit/>
          </a:bodyPr>
          <a:lstStyle/>
          <a:p>
            <a:pPr marL="298450" indent="-285750">
              <a:lnSpc>
                <a:spcPct val="100000"/>
              </a:lnSpc>
              <a:spcBef>
                <a:spcPts val="100"/>
              </a:spcBef>
              <a:buFont typeface="Arial" panose="020B0604020202020204" pitchFamily="34" charset="0"/>
              <a:buChar char="•"/>
            </a:pPr>
            <a:r>
              <a:rPr lang="en-US" b="0" spc="-10">
                <a:cs typeface="Bookman Old Style"/>
              </a:rPr>
              <a:t>Automatic method of installation</a:t>
            </a:r>
          </a:p>
          <a:p>
            <a:pPr marL="298450" indent="-285750">
              <a:lnSpc>
                <a:spcPct val="100000"/>
              </a:lnSpc>
              <a:spcBef>
                <a:spcPts val="100"/>
              </a:spcBef>
              <a:buFont typeface="Arial" panose="020B0604020202020204" pitchFamily="34" charset="0"/>
              <a:buChar char="•"/>
            </a:pPr>
            <a:r>
              <a:rPr lang="en-US" spc="-10">
                <a:cs typeface="Bookman Old Style"/>
              </a:rPr>
              <a:t>Usually used for Stable versions</a:t>
            </a:r>
          </a:p>
          <a:p>
            <a:pPr marL="298450" indent="-285750">
              <a:lnSpc>
                <a:spcPct val="100000"/>
              </a:lnSpc>
              <a:spcBef>
                <a:spcPts val="100"/>
              </a:spcBef>
              <a:buFont typeface="Arial" panose="020B0604020202020204" pitchFamily="34" charset="0"/>
              <a:buChar char="•"/>
            </a:pPr>
            <a:r>
              <a:rPr lang="en-US" spc="-10">
                <a:cs typeface="Bookman Old Style"/>
              </a:rPr>
              <a:t>Contains prebuilt binaries (Compiled code that can be installed)</a:t>
            </a:r>
            <a:endParaRPr>
              <a:cs typeface="Bookman Old Style"/>
            </a:endParaRPr>
          </a:p>
        </p:txBody>
      </p:sp>
      <p:sp>
        <p:nvSpPr>
          <p:cNvPr id="3" name="Rectangle 2">
            <a:extLst>
              <a:ext uri="{FF2B5EF4-FFF2-40B4-BE49-F238E27FC236}">
                <a16:creationId xmlns:a16="http://schemas.microsoft.com/office/drawing/2014/main" id="{150F4A3C-C0E9-44F5-BC1E-61D41B6D7C95}"/>
              </a:ext>
            </a:extLst>
          </p:cNvPr>
          <p:cNvSpPr/>
          <p:nvPr/>
        </p:nvSpPr>
        <p:spPr>
          <a:xfrm>
            <a:off x="609600" y="2533974"/>
            <a:ext cx="5575244" cy="284693"/>
          </a:xfrm>
          <a:prstGeom prst="rect">
            <a:avLst/>
          </a:prstGeom>
        </p:spPr>
        <p:txBody>
          <a:bodyPr wrap="none">
            <a:spAutoFit/>
          </a:bodyPr>
          <a:lstStyle/>
          <a:p>
            <a:pPr marL="12700">
              <a:lnSpc>
                <a:spcPts val="1525"/>
              </a:lnSpc>
              <a:spcBef>
                <a:spcPts val="1425"/>
              </a:spcBef>
            </a:pPr>
            <a:r>
              <a:rPr lang="en-US" sz="2000" err="1">
                <a:latin typeface="SimSun"/>
                <a:cs typeface="SimSun"/>
              </a:rPr>
              <a:t>sudo</a:t>
            </a:r>
            <a:r>
              <a:rPr lang="en-US" sz="2000" spc="-20">
                <a:latin typeface="SimSun"/>
                <a:cs typeface="SimSun"/>
              </a:rPr>
              <a:t> </a:t>
            </a:r>
            <a:r>
              <a:rPr lang="en-US" sz="2000">
                <a:latin typeface="SimSun"/>
                <a:cs typeface="SimSun"/>
              </a:rPr>
              <a:t>apt</a:t>
            </a:r>
            <a:r>
              <a:rPr lang="en-US" sz="2000" spc="-20">
                <a:latin typeface="SimSun"/>
                <a:cs typeface="SimSun"/>
              </a:rPr>
              <a:t> </a:t>
            </a:r>
            <a:r>
              <a:rPr lang="en-US" sz="2000">
                <a:latin typeface="SimSun"/>
                <a:cs typeface="SimSun"/>
              </a:rPr>
              <a:t>install</a:t>
            </a:r>
            <a:r>
              <a:rPr lang="en-US" sz="2000" spc="-25">
                <a:latin typeface="SimSun"/>
                <a:cs typeface="SimSun"/>
              </a:rPr>
              <a:t> </a:t>
            </a:r>
            <a:r>
              <a:rPr lang="en-US" sz="2000" err="1">
                <a:latin typeface="SimSun"/>
                <a:cs typeface="SimSun"/>
              </a:rPr>
              <a:t>ros</a:t>
            </a:r>
            <a:r>
              <a:rPr lang="en-US" sz="2000">
                <a:latin typeface="SimSun"/>
                <a:cs typeface="SimSun"/>
              </a:rPr>
              <a:t>-&lt;distro&gt;-package-name</a:t>
            </a:r>
          </a:p>
        </p:txBody>
      </p:sp>
      <p:sp>
        <p:nvSpPr>
          <p:cNvPr id="6" name="Rectangle 5">
            <a:extLst>
              <a:ext uri="{FF2B5EF4-FFF2-40B4-BE49-F238E27FC236}">
                <a16:creationId xmlns:a16="http://schemas.microsoft.com/office/drawing/2014/main" id="{DE02219C-59D7-473B-9585-942FB8971421}"/>
              </a:ext>
            </a:extLst>
          </p:cNvPr>
          <p:cNvSpPr/>
          <p:nvPr/>
        </p:nvSpPr>
        <p:spPr>
          <a:xfrm>
            <a:off x="617374" y="3376827"/>
            <a:ext cx="4680127" cy="400110"/>
          </a:xfrm>
          <a:prstGeom prst="rect">
            <a:avLst/>
          </a:prstGeom>
        </p:spPr>
        <p:txBody>
          <a:bodyPr wrap="none">
            <a:spAutoFit/>
          </a:bodyPr>
          <a:lstStyle/>
          <a:p>
            <a:pPr marL="12700">
              <a:lnSpc>
                <a:spcPct val="100000"/>
              </a:lnSpc>
            </a:pPr>
            <a:r>
              <a:rPr lang="en-SG" sz="2000" err="1">
                <a:latin typeface="SimSun"/>
                <a:cs typeface="SimSun"/>
              </a:rPr>
              <a:t>sudo</a:t>
            </a:r>
            <a:r>
              <a:rPr lang="en-SG" sz="2000" spc="-15">
                <a:latin typeface="SimSun"/>
                <a:cs typeface="SimSun"/>
              </a:rPr>
              <a:t> </a:t>
            </a:r>
            <a:r>
              <a:rPr lang="en-SG" sz="2000">
                <a:latin typeface="SimSun"/>
                <a:cs typeface="SimSun"/>
              </a:rPr>
              <a:t>apt</a:t>
            </a:r>
            <a:r>
              <a:rPr lang="en-SG" sz="2000" spc="-15">
                <a:latin typeface="SimSun"/>
                <a:cs typeface="SimSun"/>
              </a:rPr>
              <a:t> </a:t>
            </a:r>
            <a:r>
              <a:rPr lang="en-SG" sz="2000">
                <a:latin typeface="SimSun"/>
                <a:cs typeface="SimSun"/>
              </a:rPr>
              <a:t>install</a:t>
            </a:r>
            <a:r>
              <a:rPr lang="en-SG" sz="2000" spc="-15">
                <a:latin typeface="SimSun"/>
                <a:cs typeface="SimSun"/>
              </a:rPr>
              <a:t> </a:t>
            </a:r>
            <a:r>
              <a:rPr lang="en-SG" sz="2000">
                <a:latin typeface="SimSun"/>
                <a:cs typeface="SimSun"/>
              </a:rPr>
              <a:t>ros-foxy-nav2-core</a:t>
            </a:r>
          </a:p>
        </p:txBody>
      </p:sp>
      <p:sp>
        <p:nvSpPr>
          <p:cNvPr id="10" name="object 14">
            <a:extLst>
              <a:ext uri="{FF2B5EF4-FFF2-40B4-BE49-F238E27FC236}">
                <a16:creationId xmlns:a16="http://schemas.microsoft.com/office/drawing/2014/main" id="{5003937C-81F5-48B5-91AD-359E7AF922AA}"/>
              </a:ext>
            </a:extLst>
          </p:cNvPr>
          <p:cNvSpPr txBox="1"/>
          <p:nvPr/>
        </p:nvSpPr>
        <p:spPr>
          <a:xfrm>
            <a:off x="715714" y="2994486"/>
            <a:ext cx="1673487" cy="289823"/>
          </a:xfrm>
          <a:prstGeom prst="rect">
            <a:avLst/>
          </a:prstGeom>
        </p:spPr>
        <p:txBody>
          <a:bodyPr vert="horz" wrap="square" lIns="0" tIns="12700" rIns="0" bIns="0" rtlCol="0">
            <a:spAutoFit/>
          </a:bodyPr>
          <a:lstStyle/>
          <a:p>
            <a:pPr marL="12700">
              <a:lnSpc>
                <a:spcPct val="100000"/>
              </a:lnSpc>
              <a:spcBef>
                <a:spcPts val="100"/>
              </a:spcBef>
            </a:pPr>
            <a:r>
              <a:rPr lang="en-US" b="0" spc="-10">
                <a:cs typeface="Bookman Old Style"/>
              </a:rPr>
              <a:t>Example:</a:t>
            </a:r>
            <a:endParaRPr>
              <a:cs typeface="Bookman Old Style"/>
            </a:endParaRPr>
          </a:p>
        </p:txBody>
      </p:sp>
    </p:spTree>
    <p:extLst>
      <p:ext uri="{BB962C8B-B14F-4D97-AF65-F5344CB8AC3E}">
        <p14:creationId xmlns:p14="http://schemas.microsoft.com/office/powerpoint/2010/main" val="35780614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E95ECD3-9A39-441C-8347-13F705355C26}"/>
              </a:ext>
            </a:extLst>
          </p:cNvPr>
          <p:cNvSpPr>
            <a:spLocks noGrp="1"/>
          </p:cNvSpPr>
          <p:nvPr>
            <p:ph type="sldNum" sz="quarter" idx="12"/>
          </p:nvPr>
        </p:nvSpPr>
        <p:spPr/>
        <p:txBody>
          <a:bodyPr/>
          <a:lstStyle/>
          <a:p>
            <a:fld id="{DB585DB3-991F-418E-AAD4-DC1A839C24E0}" type="slidenum">
              <a:rPr lang="en-US" smtClean="0"/>
              <a:pPr/>
              <a:t>18</a:t>
            </a:fld>
            <a:endParaRPr lang="en-US"/>
          </a:p>
        </p:txBody>
      </p:sp>
      <p:sp>
        <p:nvSpPr>
          <p:cNvPr id="9" name="Title 1">
            <a:extLst>
              <a:ext uri="{FF2B5EF4-FFF2-40B4-BE49-F238E27FC236}">
                <a16:creationId xmlns:a16="http://schemas.microsoft.com/office/drawing/2014/main" id="{9942C83C-2B30-47E6-ACFA-FAC8A16123F6}"/>
              </a:ext>
            </a:extLst>
          </p:cNvPr>
          <p:cNvSpPr>
            <a:spLocks noGrp="1"/>
          </p:cNvSpPr>
          <p:nvPr>
            <p:ph type="title"/>
          </p:nvPr>
        </p:nvSpPr>
        <p:spPr>
          <a:xfrm>
            <a:off x="609600" y="155104"/>
            <a:ext cx="9347200" cy="609600"/>
          </a:xfrm>
        </p:spPr>
        <p:txBody>
          <a:bodyPr/>
          <a:lstStyle/>
          <a:p>
            <a:r>
              <a:rPr lang="en-US"/>
              <a:t>ROS2 Setup scripts (ROS2 setup file)</a:t>
            </a:r>
            <a:endParaRPr lang="en-SG"/>
          </a:p>
        </p:txBody>
      </p:sp>
      <p:sp>
        <p:nvSpPr>
          <p:cNvPr id="2" name="Rectangle 1">
            <a:extLst>
              <a:ext uri="{FF2B5EF4-FFF2-40B4-BE49-F238E27FC236}">
                <a16:creationId xmlns:a16="http://schemas.microsoft.com/office/drawing/2014/main" id="{5A03611B-49B9-4DA1-91CB-96DCBE4E42B5}"/>
              </a:ext>
            </a:extLst>
          </p:cNvPr>
          <p:cNvSpPr/>
          <p:nvPr/>
        </p:nvSpPr>
        <p:spPr>
          <a:xfrm>
            <a:off x="1333402" y="2622034"/>
            <a:ext cx="4762598" cy="369332"/>
          </a:xfrm>
          <a:prstGeom prst="rect">
            <a:avLst/>
          </a:prstGeom>
          <a:solidFill>
            <a:schemeClr val="tx1"/>
          </a:solidFill>
        </p:spPr>
        <p:txBody>
          <a:bodyPr wrap="square">
            <a:spAutoFit/>
          </a:bodyPr>
          <a:lstStyle/>
          <a:p>
            <a:pPr marL="393700">
              <a:lnSpc>
                <a:spcPct val="100000"/>
              </a:lnSpc>
              <a:spcBef>
                <a:spcPts val="1500"/>
              </a:spcBef>
            </a:pPr>
            <a:r>
              <a:rPr lang="en-US" b="1">
                <a:solidFill>
                  <a:schemeClr val="bg1"/>
                </a:solidFill>
                <a:latin typeface="SimSun" panose="02010600030101010101" pitchFamily="2" charset="-122"/>
                <a:ea typeface="SimSun" panose="02010600030101010101" pitchFamily="2" charset="-122"/>
                <a:cs typeface="SimSun"/>
              </a:rPr>
              <a:t>source</a:t>
            </a:r>
            <a:r>
              <a:rPr lang="en-US" b="1" spc="-35">
                <a:solidFill>
                  <a:schemeClr val="bg1"/>
                </a:solidFill>
                <a:latin typeface="SimSun" panose="02010600030101010101" pitchFamily="2" charset="-122"/>
                <a:ea typeface="SimSun" panose="02010600030101010101" pitchFamily="2" charset="-122"/>
                <a:cs typeface="SimSun"/>
              </a:rPr>
              <a:t> </a:t>
            </a:r>
            <a:r>
              <a:rPr lang="en-US" b="1">
                <a:solidFill>
                  <a:schemeClr val="bg1"/>
                </a:solidFill>
                <a:latin typeface="SimSun" panose="02010600030101010101" pitchFamily="2" charset="-122"/>
                <a:ea typeface="SimSun" panose="02010600030101010101" pitchFamily="2" charset="-122"/>
                <a:cs typeface="SimSun"/>
              </a:rPr>
              <a:t>/opt/</a:t>
            </a:r>
            <a:r>
              <a:rPr lang="en-US" b="1" err="1">
                <a:solidFill>
                  <a:schemeClr val="bg1"/>
                </a:solidFill>
                <a:latin typeface="SimSun" panose="02010600030101010101" pitchFamily="2" charset="-122"/>
                <a:ea typeface="SimSun" panose="02010600030101010101" pitchFamily="2" charset="-122"/>
                <a:cs typeface="SimSun"/>
              </a:rPr>
              <a:t>ros</a:t>
            </a:r>
            <a:r>
              <a:rPr lang="en-US" b="1">
                <a:solidFill>
                  <a:schemeClr val="bg1"/>
                </a:solidFill>
                <a:latin typeface="SimSun" panose="02010600030101010101" pitchFamily="2" charset="-122"/>
                <a:ea typeface="SimSun" panose="02010600030101010101" pitchFamily="2" charset="-122"/>
                <a:cs typeface="SimSun"/>
              </a:rPr>
              <a:t>/&lt;distro&gt;/</a:t>
            </a:r>
            <a:r>
              <a:rPr lang="en-US" b="1" err="1">
                <a:solidFill>
                  <a:schemeClr val="bg1"/>
                </a:solidFill>
                <a:latin typeface="SimSun" panose="02010600030101010101" pitchFamily="2" charset="-122"/>
                <a:ea typeface="SimSun" panose="02010600030101010101" pitchFamily="2" charset="-122"/>
                <a:cs typeface="SimSun"/>
              </a:rPr>
              <a:t>setup.bash</a:t>
            </a:r>
            <a:endParaRPr lang="en-US" b="1">
              <a:solidFill>
                <a:schemeClr val="bg1"/>
              </a:solidFill>
              <a:latin typeface="SimSun" panose="02010600030101010101" pitchFamily="2" charset="-122"/>
              <a:ea typeface="SimSun" panose="02010600030101010101" pitchFamily="2" charset="-122"/>
              <a:cs typeface="SimSun"/>
            </a:endParaRPr>
          </a:p>
        </p:txBody>
      </p:sp>
      <p:sp>
        <p:nvSpPr>
          <p:cNvPr id="13" name="Rectangle 12">
            <a:extLst>
              <a:ext uri="{FF2B5EF4-FFF2-40B4-BE49-F238E27FC236}">
                <a16:creationId xmlns:a16="http://schemas.microsoft.com/office/drawing/2014/main" id="{89BC0912-3F4D-459B-A9B4-F34B08ABEF79}"/>
              </a:ext>
            </a:extLst>
          </p:cNvPr>
          <p:cNvSpPr/>
          <p:nvPr/>
        </p:nvSpPr>
        <p:spPr>
          <a:xfrm>
            <a:off x="1333402" y="1626789"/>
            <a:ext cx="8400377" cy="923330"/>
          </a:xfrm>
          <a:prstGeom prst="rect">
            <a:avLst/>
          </a:prstGeom>
        </p:spPr>
        <p:txBody>
          <a:bodyPr wrap="none">
            <a:spAutoFit/>
          </a:bodyPr>
          <a:lstStyle/>
          <a:p>
            <a:r>
              <a:rPr lang="en-SG" spc="80">
                <a:cs typeface="Cambria"/>
              </a:rPr>
              <a:t>ROS2 Installation setup scripts</a:t>
            </a:r>
          </a:p>
          <a:p>
            <a:pPr marL="285750" indent="-285750">
              <a:buFont typeface="Arial" panose="020B0604020202020204" pitchFamily="34" charset="0"/>
              <a:buChar char="•"/>
            </a:pPr>
            <a:r>
              <a:rPr lang="en-SG" spc="80">
                <a:cs typeface="Cambria"/>
              </a:rPr>
              <a:t>Generated during the Debian installation of ROS2</a:t>
            </a:r>
          </a:p>
          <a:p>
            <a:pPr marL="285750" indent="-285750">
              <a:buFont typeface="Arial" panose="020B0604020202020204" pitchFamily="34" charset="0"/>
              <a:buChar char="•"/>
            </a:pPr>
            <a:r>
              <a:rPr lang="en-US" spc="80"/>
              <a:t>For each </a:t>
            </a:r>
            <a:r>
              <a:rPr lang="en-US" b="1" u="sng" spc="80"/>
              <a:t>new terminal</a:t>
            </a:r>
            <a:r>
              <a:rPr lang="en-US" spc="80"/>
              <a:t>, you need to </a:t>
            </a:r>
            <a:r>
              <a:rPr lang="en-US" b="1" u="sng" spc="80"/>
              <a:t>source</a:t>
            </a:r>
            <a:r>
              <a:rPr lang="en-US" spc="80"/>
              <a:t> the setup files before using ROS2</a:t>
            </a:r>
            <a:endParaRPr lang="en-SG"/>
          </a:p>
        </p:txBody>
      </p:sp>
      <p:sp>
        <p:nvSpPr>
          <p:cNvPr id="5" name="TextBox 4">
            <a:extLst>
              <a:ext uri="{FF2B5EF4-FFF2-40B4-BE49-F238E27FC236}">
                <a16:creationId xmlns:a16="http://schemas.microsoft.com/office/drawing/2014/main" id="{F8CBA81F-F329-401B-B0AD-FF28DEEE2FFF}"/>
              </a:ext>
            </a:extLst>
          </p:cNvPr>
          <p:cNvSpPr txBox="1"/>
          <p:nvPr/>
        </p:nvSpPr>
        <p:spPr>
          <a:xfrm>
            <a:off x="1209495" y="3752240"/>
            <a:ext cx="2752741" cy="646331"/>
          </a:xfrm>
          <a:prstGeom prst="rect">
            <a:avLst/>
          </a:prstGeom>
          <a:noFill/>
        </p:spPr>
        <p:txBody>
          <a:bodyPr wrap="none" rtlCol="0">
            <a:spAutoFit/>
          </a:bodyPr>
          <a:lstStyle/>
          <a:p>
            <a:r>
              <a:rPr lang="en-US" sz="3600" b="1">
                <a:solidFill>
                  <a:srgbClr val="FF0000"/>
                </a:solidFill>
              </a:rPr>
              <a:t>TAKE NOTE!!!</a:t>
            </a:r>
            <a:endParaRPr lang="en-SG" sz="3600" b="1">
              <a:solidFill>
                <a:srgbClr val="FF0000"/>
              </a:solidFill>
            </a:endParaRPr>
          </a:p>
        </p:txBody>
      </p:sp>
      <p:sp>
        <p:nvSpPr>
          <p:cNvPr id="8" name="Rectangle 7">
            <a:extLst>
              <a:ext uri="{FF2B5EF4-FFF2-40B4-BE49-F238E27FC236}">
                <a16:creationId xmlns:a16="http://schemas.microsoft.com/office/drawing/2014/main" id="{953AC845-6379-418F-8338-A7E08E42D71E}"/>
              </a:ext>
            </a:extLst>
          </p:cNvPr>
          <p:cNvSpPr/>
          <p:nvPr/>
        </p:nvSpPr>
        <p:spPr>
          <a:xfrm>
            <a:off x="4135678" y="3931872"/>
            <a:ext cx="6367222" cy="923330"/>
          </a:xfrm>
          <a:prstGeom prst="rect">
            <a:avLst/>
          </a:prstGeom>
        </p:spPr>
        <p:txBody>
          <a:bodyPr wrap="square">
            <a:spAutoFit/>
          </a:bodyPr>
          <a:lstStyle/>
          <a:p>
            <a:r>
              <a:rPr lang="en-US">
                <a:solidFill>
                  <a:srgbClr val="404040"/>
                </a:solidFill>
                <a:latin typeface="Lato"/>
              </a:rPr>
              <a:t>Without sourcing the ROS2 setup files, you won’t be able to access ROS 2 commands, or find or use ROS 2 packages. </a:t>
            </a:r>
            <a:r>
              <a:rPr lang="en-US" b="1" u="sng">
                <a:solidFill>
                  <a:srgbClr val="404040"/>
                </a:solidFill>
                <a:latin typeface="Lato"/>
              </a:rPr>
              <a:t>In other words, you won’t be able to use ROS 2.</a:t>
            </a:r>
            <a:endParaRPr lang="en-SG" b="1" u="sng"/>
          </a:p>
        </p:txBody>
      </p:sp>
      <p:sp>
        <p:nvSpPr>
          <p:cNvPr id="16" name="Rectangle 15">
            <a:extLst>
              <a:ext uri="{FF2B5EF4-FFF2-40B4-BE49-F238E27FC236}">
                <a16:creationId xmlns:a16="http://schemas.microsoft.com/office/drawing/2014/main" id="{E8BCE36F-8C05-4BD6-93CE-2190B17B0DBB}"/>
              </a:ext>
            </a:extLst>
          </p:cNvPr>
          <p:cNvSpPr/>
          <p:nvPr/>
        </p:nvSpPr>
        <p:spPr>
          <a:xfrm>
            <a:off x="1333402" y="3053787"/>
            <a:ext cx="4762598" cy="369332"/>
          </a:xfrm>
          <a:prstGeom prst="rect">
            <a:avLst/>
          </a:prstGeom>
          <a:solidFill>
            <a:schemeClr val="tx1"/>
          </a:solidFill>
        </p:spPr>
        <p:txBody>
          <a:bodyPr wrap="square">
            <a:spAutoFit/>
          </a:bodyPr>
          <a:lstStyle/>
          <a:p>
            <a:pPr marL="393700">
              <a:lnSpc>
                <a:spcPct val="100000"/>
              </a:lnSpc>
              <a:spcBef>
                <a:spcPts val="1500"/>
              </a:spcBef>
            </a:pPr>
            <a:r>
              <a:rPr lang="en-US" b="1">
                <a:solidFill>
                  <a:schemeClr val="bg1"/>
                </a:solidFill>
                <a:latin typeface="SimSun" panose="02010600030101010101" pitchFamily="2" charset="-122"/>
                <a:ea typeface="SimSun" panose="02010600030101010101" pitchFamily="2" charset="-122"/>
                <a:cs typeface="SimSun"/>
              </a:rPr>
              <a:t>source</a:t>
            </a:r>
            <a:r>
              <a:rPr lang="en-US" b="1" spc="-35">
                <a:solidFill>
                  <a:schemeClr val="bg1"/>
                </a:solidFill>
                <a:latin typeface="SimSun" panose="02010600030101010101" pitchFamily="2" charset="-122"/>
                <a:ea typeface="SimSun" panose="02010600030101010101" pitchFamily="2" charset="-122"/>
                <a:cs typeface="SimSun"/>
              </a:rPr>
              <a:t> </a:t>
            </a:r>
            <a:r>
              <a:rPr lang="en-US" b="1">
                <a:solidFill>
                  <a:schemeClr val="bg1"/>
                </a:solidFill>
                <a:latin typeface="SimSun" panose="02010600030101010101" pitchFamily="2" charset="-122"/>
                <a:ea typeface="SimSun" panose="02010600030101010101" pitchFamily="2" charset="-122"/>
                <a:cs typeface="SimSun"/>
              </a:rPr>
              <a:t>/opt/</a:t>
            </a:r>
            <a:r>
              <a:rPr lang="en-US" b="1" err="1">
                <a:solidFill>
                  <a:schemeClr val="bg1"/>
                </a:solidFill>
                <a:latin typeface="SimSun" panose="02010600030101010101" pitchFamily="2" charset="-122"/>
                <a:ea typeface="SimSun" panose="02010600030101010101" pitchFamily="2" charset="-122"/>
                <a:cs typeface="SimSun"/>
              </a:rPr>
              <a:t>ros</a:t>
            </a:r>
            <a:r>
              <a:rPr lang="en-US" b="1">
                <a:solidFill>
                  <a:schemeClr val="bg1"/>
                </a:solidFill>
                <a:latin typeface="SimSun" panose="02010600030101010101" pitchFamily="2" charset="-122"/>
                <a:ea typeface="SimSun" panose="02010600030101010101" pitchFamily="2" charset="-122"/>
                <a:cs typeface="SimSun"/>
              </a:rPr>
              <a:t>/foxy/</a:t>
            </a:r>
            <a:r>
              <a:rPr lang="en-US" b="1" err="1">
                <a:solidFill>
                  <a:schemeClr val="bg1"/>
                </a:solidFill>
                <a:latin typeface="SimSun" panose="02010600030101010101" pitchFamily="2" charset="-122"/>
                <a:ea typeface="SimSun" panose="02010600030101010101" pitchFamily="2" charset="-122"/>
                <a:cs typeface="SimSun"/>
              </a:rPr>
              <a:t>setup.bash</a:t>
            </a:r>
            <a:endParaRPr lang="en-US" b="1">
              <a:solidFill>
                <a:schemeClr val="bg1"/>
              </a:solidFill>
              <a:latin typeface="SimSun" panose="02010600030101010101" pitchFamily="2" charset="-122"/>
              <a:ea typeface="SimSun" panose="02010600030101010101" pitchFamily="2" charset="-122"/>
              <a:cs typeface="SimSun"/>
            </a:endParaRPr>
          </a:p>
        </p:txBody>
      </p:sp>
      <p:sp>
        <p:nvSpPr>
          <p:cNvPr id="17" name="Rectangle 16">
            <a:extLst>
              <a:ext uri="{FF2B5EF4-FFF2-40B4-BE49-F238E27FC236}">
                <a16:creationId xmlns:a16="http://schemas.microsoft.com/office/drawing/2014/main" id="{4CDF1E21-78FE-4DFF-9881-7134EB50F5AA}"/>
              </a:ext>
            </a:extLst>
          </p:cNvPr>
          <p:cNvSpPr/>
          <p:nvPr/>
        </p:nvSpPr>
        <p:spPr>
          <a:xfrm>
            <a:off x="7823200" y="3092287"/>
            <a:ext cx="1544334" cy="369332"/>
          </a:xfrm>
          <a:prstGeom prst="rect">
            <a:avLst/>
          </a:prstGeom>
        </p:spPr>
        <p:txBody>
          <a:bodyPr wrap="none">
            <a:spAutoFit/>
          </a:bodyPr>
          <a:lstStyle/>
          <a:p>
            <a:r>
              <a:rPr lang="en-US" b="1"/>
              <a:t>For ROS2 Foxy</a:t>
            </a:r>
            <a:endParaRPr lang="en-SG" b="1"/>
          </a:p>
        </p:txBody>
      </p:sp>
      <p:cxnSp>
        <p:nvCxnSpPr>
          <p:cNvPr id="20" name="Straight Arrow Connector 19">
            <a:extLst>
              <a:ext uri="{FF2B5EF4-FFF2-40B4-BE49-F238E27FC236}">
                <a16:creationId xmlns:a16="http://schemas.microsoft.com/office/drawing/2014/main" id="{C8C5C06B-473A-4F3A-A8F7-85915DC0335E}"/>
              </a:ext>
            </a:extLst>
          </p:cNvPr>
          <p:cNvCxnSpPr>
            <a:cxnSpLocks/>
          </p:cNvCxnSpPr>
          <p:nvPr/>
        </p:nvCxnSpPr>
        <p:spPr>
          <a:xfrm flipH="1">
            <a:off x="6184900" y="3257972"/>
            <a:ext cx="154940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6348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E95ECD3-9A39-441C-8347-13F705355C26}"/>
              </a:ext>
            </a:extLst>
          </p:cNvPr>
          <p:cNvSpPr>
            <a:spLocks noGrp="1"/>
          </p:cNvSpPr>
          <p:nvPr>
            <p:ph type="sldNum" sz="quarter" idx="12"/>
          </p:nvPr>
        </p:nvSpPr>
        <p:spPr/>
        <p:txBody>
          <a:bodyPr/>
          <a:lstStyle/>
          <a:p>
            <a:fld id="{DB585DB3-991F-418E-AAD4-DC1A839C24E0}" type="slidenum">
              <a:rPr lang="en-US" smtClean="0"/>
              <a:pPr/>
              <a:t>19</a:t>
            </a:fld>
            <a:endParaRPr lang="en-US"/>
          </a:p>
        </p:txBody>
      </p:sp>
      <p:sp>
        <p:nvSpPr>
          <p:cNvPr id="9" name="Title 1">
            <a:extLst>
              <a:ext uri="{FF2B5EF4-FFF2-40B4-BE49-F238E27FC236}">
                <a16:creationId xmlns:a16="http://schemas.microsoft.com/office/drawing/2014/main" id="{9942C83C-2B30-47E6-ACFA-FAC8A16123F6}"/>
              </a:ext>
            </a:extLst>
          </p:cNvPr>
          <p:cNvSpPr>
            <a:spLocks noGrp="1"/>
          </p:cNvSpPr>
          <p:nvPr>
            <p:ph type="title"/>
          </p:nvPr>
        </p:nvSpPr>
        <p:spPr>
          <a:xfrm>
            <a:off x="609600" y="155104"/>
            <a:ext cx="9347200" cy="609600"/>
          </a:xfrm>
        </p:spPr>
        <p:txBody>
          <a:bodyPr/>
          <a:lstStyle/>
          <a:p>
            <a:r>
              <a:rPr lang="en-US" dirty="0"/>
              <a:t>Why Source?</a:t>
            </a:r>
            <a:endParaRPr lang="en-SG" dirty="0"/>
          </a:p>
        </p:txBody>
      </p:sp>
      <p:sp>
        <p:nvSpPr>
          <p:cNvPr id="3" name="Rectangle 2">
            <a:extLst>
              <a:ext uri="{FF2B5EF4-FFF2-40B4-BE49-F238E27FC236}">
                <a16:creationId xmlns:a16="http://schemas.microsoft.com/office/drawing/2014/main" id="{10CCD23E-0C10-4CB5-AE98-7C5F56F03A1A}"/>
              </a:ext>
            </a:extLst>
          </p:cNvPr>
          <p:cNvSpPr/>
          <p:nvPr/>
        </p:nvSpPr>
        <p:spPr>
          <a:xfrm>
            <a:off x="609600" y="1582340"/>
            <a:ext cx="6345674" cy="3693319"/>
          </a:xfrm>
          <a:prstGeom prst="rect">
            <a:avLst/>
          </a:prstGeom>
        </p:spPr>
        <p:txBody>
          <a:bodyPr wrap="square">
            <a:spAutoFit/>
          </a:bodyPr>
          <a:lstStyle/>
          <a:p>
            <a:pPr marL="285750" indent="-285750">
              <a:buFont typeface="Arial" panose="020B0604020202020204" pitchFamily="34" charset="0"/>
              <a:buChar char="•"/>
            </a:pPr>
            <a:r>
              <a:rPr lang="en-US" dirty="0">
                <a:solidFill>
                  <a:srgbClr val="222222"/>
                </a:solidFill>
                <a:latin typeface="Arial" panose="020B0604020202020204" pitchFamily="34" charset="0"/>
              </a:rPr>
              <a:t>Sourcing a file makes the changes of the file applicable in the current shell (The terminal is a program that runs in the shell) which we are working in. </a:t>
            </a:r>
          </a:p>
          <a:p>
            <a:pPr marL="285750" indent="-285750">
              <a:buFont typeface="Arial" panose="020B0604020202020204" pitchFamily="34" charset="0"/>
              <a:buChar char="•"/>
            </a:pPr>
            <a:endParaRPr lang="en-US" dirty="0">
              <a:solidFill>
                <a:srgbClr val="222222"/>
              </a:solidFill>
              <a:latin typeface="Arial" panose="020B0604020202020204" pitchFamily="34" charset="0"/>
            </a:endParaRPr>
          </a:p>
          <a:p>
            <a:pPr marL="285750" indent="-285750">
              <a:buFont typeface="Arial" panose="020B0604020202020204" pitchFamily="34" charset="0"/>
              <a:buChar char="•"/>
            </a:pPr>
            <a:r>
              <a:rPr lang="en-US" dirty="0">
                <a:solidFill>
                  <a:srgbClr val="222222"/>
                </a:solidFill>
                <a:latin typeface="Arial" panose="020B0604020202020204" pitchFamily="34" charset="0"/>
              </a:rPr>
              <a:t>Usually, when we execute a command or a script, a </a:t>
            </a:r>
            <a:r>
              <a:rPr lang="en-US" b="1" u="sng" dirty="0">
                <a:solidFill>
                  <a:srgbClr val="222222"/>
                </a:solidFill>
                <a:latin typeface="Arial" panose="020B0604020202020204" pitchFamily="34" charset="0"/>
              </a:rPr>
              <a:t>new sub-shell is created </a:t>
            </a:r>
            <a:r>
              <a:rPr lang="en-US" dirty="0">
                <a:solidFill>
                  <a:srgbClr val="222222"/>
                </a:solidFill>
                <a:latin typeface="Arial" panose="020B0604020202020204" pitchFamily="34" charset="0"/>
              </a:rPr>
              <a:t>and the script is executed in the sub-shell. </a:t>
            </a:r>
          </a:p>
          <a:p>
            <a:pPr marL="285750" indent="-285750">
              <a:buFont typeface="Arial" panose="020B0604020202020204" pitchFamily="34" charset="0"/>
              <a:buChar char="•"/>
            </a:pPr>
            <a:endParaRPr lang="en-US" dirty="0">
              <a:solidFill>
                <a:srgbClr val="222222"/>
              </a:solidFill>
              <a:latin typeface="Arial" panose="020B0604020202020204" pitchFamily="34" charset="0"/>
            </a:endParaRPr>
          </a:p>
          <a:p>
            <a:pPr marL="285750" indent="-285750">
              <a:buFont typeface="Arial" panose="020B0604020202020204" pitchFamily="34" charset="0"/>
              <a:buChar char="•"/>
            </a:pPr>
            <a:r>
              <a:rPr lang="en-US" dirty="0">
                <a:solidFill>
                  <a:srgbClr val="222222"/>
                </a:solidFill>
                <a:latin typeface="Arial" panose="020B0604020202020204" pitchFamily="34" charset="0"/>
              </a:rPr>
              <a:t>If the script or the command intends to make any change to the current shell, it will not happen.</a:t>
            </a:r>
          </a:p>
          <a:p>
            <a:pPr marL="285750" indent="-285750">
              <a:buFont typeface="Arial" panose="020B0604020202020204" pitchFamily="34" charset="0"/>
              <a:buChar char="•"/>
            </a:pPr>
            <a:endParaRPr lang="en-US" dirty="0">
              <a:solidFill>
                <a:srgbClr val="222222"/>
              </a:solidFill>
              <a:latin typeface="Arial" panose="020B0604020202020204" pitchFamily="34" charset="0"/>
            </a:endParaRPr>
          </a:p>
          <a:p>
            <a:pPr marL="285750" indent="-285750">
              <a:buFont typeface="Arial" panose="020B0604020202020204" pitchFamily="34" charset="0"/>
              <a:buChar char="•"/>
            </a:pPr>
            <a:r>
              <a:rPr lang="en-US" dirty="0">
                <a:solidFill>
                  <a:srgbClr val="222222"/>
                </a:solidFill>
                <a:latin typeface="Arial" panose="020B0604020202020204" pitchFamily="34" charset="0"/>
              </a:rPr>
              <a:t>In order to make the changes applicable in the current shell itself, we "source" the file.</a:t>
            </a:r>
            <a:endParaRPr lang="en-SG" dirty="0"/>
          </a:p>
        </p:txBody>
      </p:sp>
    </p:spTree>
    <p:extLst>
      <p:ext uri="{BB962C8B-B14F-4D97-AF65-F5344CB8AC3E}">
        <p14:creationId xmlns:p14="http://schemas.microsoft.com/office/powerpoint/2010/main" val="17753072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Objectives</a:t>
            </a:r>
            <a:endParaRPr lang="en-SG"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A03AF2-F585-4479-8A3F-D36D104B4D5E}" type="slidenum">
              <a:rPr kumimoji="0" lang="en-SG"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SG"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2" name="TextBox 1">
            <a:extLst>
              <a:ext uri="{FF2B5EF4-FFF2-40B4-BE49-F238E27FC236}">
                <a16:creationId xmlns:a16="http://schemas.microsoft.com/office/drawing/2014/main" id="{BBCFFDB1-6938-4B9B-8CD4-BD3577AB497D}"/>
              </a:ext>
            </a:extLst>
          </p:cNvPr>
          <p:cNvSpPr txBox="1"/>
          <p:nvPr/>
        </p:nvSpPr>
        <p:spPr>
          <a:xfrm>
            <a:off x="609600" y="1518144"/>
            <a:ext cx="8339796" cy="1938992"/>
          </a:xfrm>
          <a:prstGeom prst="rect">
            <a:avLst/>
          </a:prstGeom>
          <a:noFill/>
        </p:spPr>
        <p:txBody>
          <a:bodyPr wrap="square" rtlCol="0">
            <a:spAutoFit/>
          </a:bodyPr>
          <a:lstStyle/>
          <a:p>
            <a:pPr marL="342900" indent="-342900">
              <a:buFont typeface="Arial" panose="020B0604020202020204" pitchFamily="34" charset="0"/>
              <a:buChar char="•"/>
            </a:pPr>
            <a:r>
              <a:rPr lang="en-US" sz="2400" dirty="0"/>
              <a:t>Provide a working knowledge of basic ROS2 concepts</a:t>
            </a:r>
          </a:p>
          <a:p>
            <a:pPr marL="342900" indent="-342900">
              <a:buFont typeface="Arial" panose="020B0604020202020204" pitchFamily="34" charset="0"/>
              <a:buChar char="•"/>
            </a:pPr>
            <a:r>
              <a:rPr lang="en-US" sz="2400" dirty="0"/>
              <a:t>Provide a high level understanding of ROS2 concepts which can be further developed in the future</a:t>
            </a:r>
          </a:p>
          <a:p>
            <a:pPr marL="342900" indent="-342900">
              <a:buFont typeface="Arial" panose="020B0604020202020204" pitchFamily="34" charset="0"/>
              <a:buChar char="•"/>
            </a:pPr>
            <a:r>
              <a:rPr lang="en-US" sz="2400" dirty="0"/>
              <a:t>Provide practical ROS2 exercises to get new users acquainted with applying basic concepts</a:t>
            </a:r>
            <a:endParaRPr lang="en-SG" sz="2400" dirty="0"/>
          </a:p>
        </p:txBody>
      </p:sp>
    </p:spTree>
    <p:extLst>
      <p:ext uri="{BB962C8B-B14F-4D97-AF65-F5344CB8AC3E}">
        <p14:creationId xmlns:p14="http://schemas.microsoft.com/office/powerpoint/2010/main" val="9090556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E95ECD3-9A39-441C-8347-13F705355C26}"/>
              </a:ext>
            </a:extLst>
          </p:cNvPr>
          <p:cNvSpPr>
            <a:spLocks noGrp="1"/>
          </p:cNvSpPr>
          <p:nvPr>
            <p:ph type="sldNum" sz="quarter" idx="12"/>
          </p:nvPr>
        </p:nvSpPr>
        <p:spPr/>
        <p:txBody>
          <a:bodyPr/>
          <a:lstStyle/>
          <a:p>
            <a:fld id="{DB585DB3-991F-418E-AAD4-DC1A839C24E0}" type="slidenum">
              <a:rPr lang="en-US" smtClean="0"/>
              <a:pPr/>
              <a:t>20</a:t>
            </a:fld>
            <a:endParaRPr lang="en-US"/>
          </a:p>
        </p:txBody>
      </p:sp>
      <p:sp>
        <p:nvSpPr>
          <p:cNvPr id="8" name="Title 1">
            <a:extLst>
              <a:ext uri="{FF2B5EF4-FFF2-40B4-BE49-F238E27FC236}">
                <a16:creationId xmlns:a16="http://schemas.microsoft.com/office/drawing/2014/main" id="{D51C1E40-5004-4CDA-96A1-642642C4E6F6}"/>
              </a:ext>
            </a:extLst>
          </p:cNvPr>
          <p:cNvSpPr>
            <a:spLocks noGrp="1"/>
          </p:cNvSpPr>
          <p:nvPr>
            <p:ph type="title"/>
          </p:nvPr>
        </p:nvSpPr>
        <p:spPr>
          <a:xfrm>
            <a:off x="609600" y="155104"/>
            <a:ext cx="9347200" cy="609600"/>
          </a:xfrm>
        </p:spPr>
        <p:txBody>
          <a:bodyPr/>
          <a:lstStyle/>
          <a:p>
            <a:r>
              <a:rPr lang="en-US"/>
              <a:t>Packages in the Command Line</a:t>
            </a:r>
            <a:endParaRPr lang="en-SG"/>
          </a:p>
        </p:txBody>
      </p:sp>
      <p:sp>
        <p:nvSpPr>
          <p:cNvPr id="40" name="TextBox 39">
            <a:extLst>
              <a:ext uri="{FF2B5EF4-FFF2-40B4-BE49-F238E27FC236}">
                <a16:creationId xmlns:a16="http://schemas.microsoft.com/office/drawing/2014/main" id="{89F444FD-8E2A-4BA8-B652-2C8D81ECE630}"/>
              </a:ext>
            </a:extLst>
          </p:cNvPr>
          <p:cNvSpPr txBox="1"/>
          <p:nvPr/>
        </p:nvSpPr>
        <p:spPr>
          <a:xfrm>
            <a:off x="750404" y="1900811"/>
            <a:ext cx="2583543" cy="461665"/>
          </a:xfrm>
          <a:prstGeom prst="rect">
            <a:avLst/>
          </a:prstGeom>
          <a:noFill/>
        </p:spPr>
        <p:txBody>
          <a:bodyPr wrap="square" rtlCol="0">
            <a:spAutoFit/>
          </a:bodyPr>
          <a:lstStyle/>
          <a:p>
            <a:r>
              <a:rPr lang="en-US" sz="2400" u="sng"/>
              <a:t>Package discovery</a:t>
            </a:r>
            <a:endParaRPr lang="en-SG" sz="2400" u="sng"/>
          </a:p>
        </p:txBody>
      </p:sp>
      <p:sp>
        <p:nvSpPr>
          <p:cNvPr id="41" name="Rectangle 40">
            <a:extLst>
              <a:ext uri="{FF2B5EF4-FFF2-40B4-BE49-F238E27FC236}">
                <a16:creationId xmlns:a16="http://schemas.microsoft.com/office/drawing/2014/main" id="{64C606BD-587D-4E44-9F2C-28EDF355F892}"/>
              </a:ext>
            </a:extLst>
          </p:cNvPr>
          <p:cNvSpPr/>
          <p:nvPr/>
        </p:nvSpPr>
        <p:spPr>
          <a:xfrm>
            <a:off x="764782" y="2378057"/>
            <a:ext cx="1733993" cy="369332"/>
          </a:xfrm>
          <a:prstGeom prst="rect">
            <a:avLst/>
          </a:prstGeom>
          <a:noFill/>
        </p:spPr>
        <p:txBody>
          <a:bodyPr wrap="square">
            <a:spAutoFit/>
          </a:bodyPr>
          <a:lstStyle/>
          <a:p>
            <a:pPr marL="12700">
              <a:lnSpc>
                <a:spcPct val="100000"/>
              </a:lnSpc>
              <a:spcBef>
                <a:spcPts val="1425"/>
              </a:spcBef>
            </a:pPr>
            <a:r>
              <a:rPr lang="en-US">
                <a:latin typeface="SimSun" panose="02010600030101010101" pitchFamily="2" charset="-122"/>
                <a:ea typeface="SimSun" panose="02010600030101010101" pitchFamily="2" charset="-122"/>
                <a:cs typeface="SimSun"/>
              </a:rPr>
              <a:t>ros2</a:t>
            </a:r>
            <a:r>
              <a:rPr lang="en-US" spc="-10">
                <a:latin typeface="SimSun" panose="02010600030101010101" pitchFamily="2" charset="-122"/>
                <a:ea typeface="SimSun" panose="02010600030101010101" pitchFamily="2" charset="-122"/>
                <a:cs typeface="SimSun"/>
              </a:rPr>
              <a:t> </a:t>
            </a:r>
            <a:r>
              <a:rPr lang="en-US">
                <a:latin typeface="SimSun" panose="02010600030101010101" pitchFamily="2" charset="-122"/>
                <a:ea typeface="SimSun" panose="02010600030101010101" pitchFamily="2" charset="-122"/>
                <a:cs typeface="SimSun"/>
              </a:rPr>
              <a:t>pkg</a:t>
            </a:r>
            <a:r>
              <a:rPr lang="en-US" spc="-10">
                <a:latin typeface="SimSun" panose="02010600030101010101" pitchFamily="2" charset="-122"/>
                <a:ea typeface="SimSun" panose="02010600030101010101" pitchFamily="2" charset="-122"/>
                <a:cs typeface="SimSun"/>
              </a:rPr>
              <a:t> </a:t>
            </a:r>
            <a:r>
              <a:rPr lang="en-US">
                <a:latin typeface="SimSun" panose="02010600030101010101" pitchFamily="2" charset="-122"/>
                <a:ea typeface="SimSun" panose="02010600030101010101" pitchFamily="2" charset="-122"/>
                <a:cs typeface="SimSun"/>
              </a:rPr>
              <a:t>list</a:t>
            </a:r>
          </a:p>
        </p:txBody>
      </p:sp>
      <p:sp>
        <p:nvSpPr>
          <p:cNvPr id="42" name="Rectangle 41">
            <a:extLst>
              <a:ext uri="{FF2B5EF4-FFF2-40B4-BE49-F238E27FC236}">
                <a16:creationId xmlns:a16="http://schemas.microsoft.com/office/drawing/2014/main" id="{8875AF48-FE9F-48C4-8E2A-6702E658B118}"/>
              </a:ext>
            </a:extLst>
          </p:cNvPr>
          <p:cNvSpPr/>
          <p:nvPr/>
        </p:nvSpPr>
        <p:spPr>
          <a:xfrm>
            <a:off x="764782" y="2855808"/>
            <a:ext cx="4238308" cy="369332"/>
          </a:xfrm>
          <a:prstGeom prst="rect">
            <a:avLst/>
          </a:prstGeom>
          <a:noFill/>
        </p:spPr>
        <p:txBody>
          <a:bodyPr wrap="square">
            <a:spAutoFit/>
          </a:bodyPr>
          <a:lstStyle/>
          <a:p>
            <a:pPr marL="12700">
              <a:lnSpc>
                <a:spcPct val="100000"/>
              </a:lnSpc>
              <a:spcBef>
                <a:spcPts val="1425"/>
              </a:spcBef>
            </a:pPr>
            <a:r>
              <a:rPr lang="en-US">
                <a:latin typeface="SimSun" panose="02010600030101010101" pitchFamily="2" charset="-122"/>
                <a:ea typeface="SimSun" panose="02010600030101010101" pitchFamily="2" charset="-122"/>
                <a:cs typeface="SimSun"/>
              </a:rPr>
              <a:t>ros2</a:t>
            </a:r>
            <a:r>
              <a:rPr lang="en-US" spc="-10">
                <a:latin typeface="SimSun" panose="02010600030101010101" pitchFamily="2" charset="-122"/>
                <a:ea typeface="SimSun" panose="02010600030101010101" pitchFamily="2" charset="-122"/>
                <a:cs typeface="SimSun"/>
              </a:rPr>
              <a:t> </a:t>
            </a:r>
            <a:r>
              <a:rPr lang="en-US">
                <a:latin typeface="SimSun" panose="02010600030101010101" pitchFamily="2" charset="-122"/>
                <a:ea typeface="SimSun" panose="02010600030101010101" pitchFamily="2" charset="-122"/>
                <a:cs typeface="SimSun"/>
              </a:rPr>
              <a:t>pkg</a:t>
            </a:r>
            <a:r>
              <a:rPr lang="en-US" spc="-10">
                <a:latin typeface="SimSun" panose="02010600030101010101" pitchFamily="2" charset="-122"/>
                <a:ea typeface="SimSun" panose="02010600030101010101" pitchFamily="2" charset="-122"/>
                <a:cs typeface="SimSun"/>
              </a:rPr>
              <a:t> </a:t>
            </a:r>
            <a:r>
              <a:rPr lang="en-US">
                <a:latin typeface="SimSun" panose="02010600030101010101" pitchFamily="2" charset="-122"/>
                <a:ea typeface="SimSun" panose="02010600030101010101" pitchFamily="2" charset="-122"/>
                <a:cs typeface="SimSun"/>
              </a:rPr>
              <a:t>list | grep &lt;</a:t>
            </a:r>
            <a:r>
              <a:rPr lang="en-US" err="1">
                <a:latin typeface="SimSun" panose="02010600030101010101" pitchFamily="2" charset="-122"/>
                <a:ea typeface="SimSun" panose="02010600030101010101" pitchFamily="2" charset="-122"/>
                <a:cs typeface="SimSun"/>
              </a:rPr>
              <a:t>filter_text</a:t>
            </a:r>
            <a:r>
              <a:rPr lang="en-US">
                <a:latin typeface="SimSun" panose="02010600030101010101" pitchFamily="2" charset="-122"/>
                <a:ea typeface="SimSun" panose="02010600030101010101" pitchFamily="2" charset="-122"/>
                <a:cs typeface="SimSun"/>
              </a:rPr>
              <a:t>&gt;</a:t>
            </a:r>
          </a:p>
        </p:txBody>
      </p:sp>
      <p:sp>
        <p:nvSpPr>
          <p:cNvPr id="43" name="TextBox 42">
            <a:extLst>
              <a:ext uri="{FF2B5EF4-FFF2-40B4-BE49-F238E27FC236}">
                <a16:creationId xmlns:a16="http://schemas.microsoft.com/office/drawing/2014/main" id="{B8F76E50-049E-45DB-A5B5-E9020C08D1B6}"/>
              </a:ext>
            </a:extLst>
          </p:cNvPr>
          <p:cNvSpPr txBox="1"/>
          <p:nvPr/>
        </p:nvSpPr>
        <p:spPr>
          <a:xfrm>
            <a:off x="5106187" y="2444460"/>
            <a:ext cx="5464783" cy="369332"/>
          </a:xfrm>
          <a:prstGeom prst="rect">
            <a:avLst/>
          </a:prstGeom>
          <a:noFill/>
        </p:spPr>
        <p:txBody>
          <a:bodyPr wrap="square" rtlCol="0">
            <a:spAutoFit/>
          </a:bodyPr>
          <a:lstStyle/>
          <a:p>
            <a:r>
              <a:rPr lang="en-US" b="1"/>
              <a:t>List out all available packages</a:t>
            </a:r>
            <a:endParaRPr lang="en-SG" b="1"/>
          </a:p>
        </p:txBody>
      </p:sp>
      <p:sp>
        <p:nvSpPr>
          <p:cNvPr id="44" name="TextBox 43">
            <a:extLst>
              <a:ext uri="{FF2B5EF4-FFF2-40B4-BE49-F238E27FC236}">
                <a16:creationId xmlns:a16="http://schemas.microsoft.com/office/drawing/2014/main" id="{415FE88F-FAEF-46A2-9325-1B241E617DD5}"/>
              </a:ext>
            </a:extLst>
          </p:cNvPr>
          <p:cNvSpPr txBox="1"/>
          <p:nvPr/>
        </p:nvSpPr>
        <p:spPr>
          <a:xfrm>
            <a:off x="5106188" y="2848333"/>
            <a:ext cx="5818730" cy="369332"/>
          </a:xfrm>
          <a:prstGeom prst="rect">
            <a:avLst/>
          </a:prstGeom>
          <a:noFill/>
        </p:spPr>
        <p:txBody>
          <a:bodyPr wrap="square" rtlCol="0">
            <a:spAutoFit/>
          </a:bodyPr>
          <a:lstStyle/>
          <a:p>
            <a:r>
              <a:rPr lang="en-US" b="1"/>
              <a:t>List out all available packages satisfying the required filter</a:t>
            </a:r>
            <a:endParaRPr lang="en-SG" b="1"/>
          </a:p>
        </p:txBody>
      </p:sp>
      <p:sp>
        <p:nvSpPr>
          <p:cNvPr id="45" name="TextBox 44">
            <a:extLst>
              <a:ext uri="{FF2B5EF4-FFF2-40B4-BE49-F238E27FC236}">
                <a16:creationId xmlns:a16="http://schemas.microsoft.com/office/drawing/2014/main" id="{45C99F4D-2D36-42CD-B718-FBA601D15D9D}"/>
              </a:ext>
            </a:extLst>
          </p:cNvPr>
          <p:cNvSpPr txBox="1"/>
          <p:nvPr/>
        </p:nvSpPr>
        <p:spPr>
          <a:xfrm>
            <a:off x="5106187" y="3330753"/>
            <a:ext cx="5818730" cy="369332"/>
          </a:xfrm>
          <a:prstGeom prst="rect">
            <a:avLst/>
          </a:prstGeom>
          <a:noFill/>
        </p:spPr>
        <p:txBody>
          <a:bodyPr wrap="square" lIns="91440" tIns="45720" rIns="91440" bIns="45720" rtlCol="0" anchor="t">
            <a:spAutoFit/>
          </a:bodyPr>
          <a:lstStyle/>
          <a:p>
            <a:r>
              <a:rPr lang="en-US" b="1"/>
              <a:t>List out available node executables names within a package</a:t>
            </a:r>
            <a:endParaRPr lang="en-SG" b="1"/>
          </a:p>
        </p:txBody>
      </p:sp>
      <p:sp>
        <p:nvSpPr>
          <p:cNvPr id="46" name="Rectangle 45">
            <a:extLst>
              <a:ext uri="{FF2B5EF4-FFF2-40B4-BE49-F238E27FC236}">
                <a16:creationId xmlns:a16="http://schemas.microsoft.com/office/drawing/2014/main" id="{E9341EEE-31BD-423A-BB67-199A4463FBF6}"/>
              </a:ext>
            </a:extLst>
          </p:cNvPr>
          <p:cNvSpPr/>
          <p:nvPr/>
        </p:nvSpPr>
        <p:spPr>
          <a:xfrm>
            <a:off x="392212" y="3287211"/>
            <a:ext cx="4610878" cy="369332"/>
          </a:xfrm>
          <a:prstGeom prst="rect">
            <a:avLst/>
          </a:prstGeom>
        </p:spPr>
        <p:txBody>
          <a:bodyPr wrap="none">
            <a:spAutoFit/>
          </a:bodyPr>
          <a:lstStyle/>
          <a:p>
            <a:pPr marL="393700">
              <a:lnSpc>
                <a:spcPct val="100000"/>
              </a:lnSpc>
            </a:pPr>
            <a:r>
              <a:rPr lang="en-US">
                <a:latin typeface="SimSun"/>
                <a:cs typeface="SimSun"/>
              </a:rPr>
              <a:t>ros2</a:t>
            </a:r>
            <a:r>
              <a:rPr lang="en-US" spc="-30">
                <a:latin typeface="SimSun"/>
                <a:cs typeface="SimSun"/>
              </a:rPr>
              <a:t> </a:t>
            </a:r>
            <a:r>
              <a:rPr lang="en-US">
                <a:latin typeface="SimSun"/>
                <a:cs typeface="SimSun"/>
              </a:rPr>
              <a:t>pkg</a:t>
            </a:r>
            <a:r>
              <a:rPr lang="en-US" spc="-25">
                <a:latin typeface="SimSun"/>
                <a:cs typeface="SimSun"/>
              </a:rPr>
              <a:t> </a:t>
            </a:r>
            <a:r>
              <a:rPr lang="en-US">
                <a:latin typeface="SimSun"/>
                <a:cs typeface="SimSun"/>
              </a:rPr>
              <a:t>executables</a:t>
            </a:r>
            <a:r>
              <a:rPr lang="en-US" spc="-30">
                <a:latin typeface="SimSun"/>
                <a:cs typeface="SimSun"/>
              </a:rPr>
              <a:t> </a:t>
            </a:r>
            <a:r>
              <a:rPr lang="en-US">
                <a:latin typeface="SimSun"/>
                <a:cs typeface="SimSun"/>
              </a:rPr>
              <a:t>&lt;</a:t>
            </a:r>
            <a:r>
              <a:rPr lang="en-US" err="1">
                <a:latin typeface="SimSun"/>
                <a:cs typeface="SimSun"/>
              </a:rPr>
              <a:t>package_name</a:t>
            </a:r>
            <a:r>
              <a:rPr lang="en-US">
                <a:latin typeface="SimSun"/>
                <a:cs typeface="SimSun"/>
              </a:rPr>
              <a:t>&gt;</a:t>
            </a:r>
          </a:p>
        </p:txBody>
      </p:sp>
      <p:sp>
        <p:nvSpPr>
          <p:cNvPr id="20" name="Rectangle 19">
            <a:extLst>
              <a:ext uri="{FF2B5EF4-FFF2-40B4-BE49-F238E27FC236}">
                <a16:creationId xmlns:a16="http://schemas.microsoft.com/office/drawing/2014/main" id="{97C31F85-0C7D-4CF1-917D-68D890C6C9BF}"/>
              </a:ext>
            </a:extLst>
          </p:cNvPr>
          <p:cNvSpPr/>
          <p:nvPr/>
        </p:nvSpPr>
        <p:spPr>
          <a:xfrm>
            <a:off x="827589" y="4722188"/>
            <a:ext cx="4265949"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latin typeface="SimSun" panose="02010600030101010101" pitchFamily="2" charset="-122"/>
                <a:ea typeface="SimSun" panose="02010600030101010101" pitchFamily="2" charset="-122"/>
              </a:rPr>
              <a:t>ros2 run &lt;</a:t>
            </a:r>
            <a:r>
              <a:rPr lang="en-US" dirty="0" err="1">
                <a:latin typeface="SimSun" panose="02010600030101010101" pitchFamily="2" charset="-122"/>
                <a:ea typeface="SimSun" panose="02010600030101010101" pitchFamily="2" charset="-122"/>
              </a:rPr>
              <a:t>package_name</a:t>
            </a:r>
            <a:r>
              <a:rPr lang="en-US" dirty="0">
                <a:latin typeface="SimSun" panose="02010600030101010101" pitchFamily="2" charset="-122"/>
                <a:ea typeface="SimSun" panose="02010600030101010101" pitchFamily="2" charset="-122"/>
              </a:rPr>
              <a:t>&gt; &lt;</a:t>
            </a:r>
            <a:r>
              <a:rPr lang="en-US" dirty="0" err="1">
                <a:latin typeface="SimSun" panose="02010600030101010101" pitchFamily="2" charset="-122"/>
                <a:ea typeface="SimSun" panose="02010600030101010101" pitchFamily="2" charset="-122"/>
              </a:rPr>
              <a:t>node_name</a:t>
            </a:r>
            <a:r>
              <a:rPr lang="en-US" dirty="0">
                <a:latin typeface="SimSun" panose="02010600030101010101" pitchFamily="2" charset="-122"/>
                <a:ea typeface="SimSun" panose="02010600030101010101" pitchFamily="2" charset="-122"/>
              </a:rPr>
              <a:t>&gt;</a:t>
            </a:r>
            <a:endParaRPr lang="en-SG" dirty="0">
              <a:latin typeface="SimSun" panose="02010600030101010101" pitchFamily="2" charset="-122"/>
              <a:ea typeface="SimSun" panose="02010600030101010101" pitchFamily="2" charset="-122"/>
            </a:endParaRPr>
          </a:p>
        </p:txBody>
      </p:sp>
      <p:sp>
        <p:nvSpPr>
          <p:cNvPr id="21" name="TextBox 2">
            <a:extLst>
              <a:ext uri="{FF2B5EF4-FFF2-40B4-BE49-F238E27FC236}">
                <a16:creationId xmlns:a16="http://schemas.microsoft.com/office/drawing/2014/main" id="{4E3D0F4F-5CC1-4C0A-BF3A-CC7AF924DFC0}"/>
              </a:ext>
            </a:extLst>
          </p:cNvPr>
          <p:cNvSpPr txBox="1"/>
          <p:nvPr/>
        </p:nvSpPr>
        <p:spPr>
          <a:xfrm>
            <a:off x="824948" y="4255854"/>
            <a:ext cx="2119491" cy="4616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u="sng"/>
              <a:t>Running Nodes</a:t>
            </a:r>
            <a:endParaRPr lang="en-SG" sz="2400" u="sng"/>
          </a:p>
        </p:txBody>
      </p:sp>
    </p:spTree>
    <p:extLst>
      <p:ext uri="{BB962C8B-B14F-4D97-AF65-F5344CB8AC3E}">
        <p14:creationId xmlns:p14="http://schemas.microsoft.com/office/powerpoint/2010/main" val="32451497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874C6C-ACD3-4C60-9F85-8AFD2F52ECF2}"/>
              </a:ext>
            </a:extLst>
          </p:cNvPr>
          <p:cNvSpPr>
            <a:spLocks noGrp="1"/>
          </p:cNvSpPr>
          <p:nvPr>
            <p:ph type="title"/>
          </p:nvPr>
        </p:nvSpPr>
        <p:spPr/>
        <p:txBody>
          <a:bodyPr/>
          <a:lstStyle/>
          <a:p>
            <a:r>
              <a:rPr lang="en-US" dirty="0">
                <a:cs typeface="Calibri"/>
              </a:rPr>
              <a:t>Activity 1: Getting started with </a:t>
            </a:r>
            <a:r>
              <a:rPr lang="en-US" dirty="0" err="1">
                <a:cs typeface="Calibri"/>
              </a:rPr>
              <a:t>TurtleSim</a:t>
            </a:r>
            <a:r>
              <a:rPr lang="en-US" dirty="0">
                <a:cs typeface="Calibri"/>
              </a:rPr>
              <a:t>!</a:t>
            </a:r>
            <a:endParaRPr lang="en-US" dirty="0"/>
          </a:p>
        </p:txBody>
      </p:sp>
      <p:sp>
        <p:nvSpPr>
          <p:cNvPr id="3" name="Content Placeholder 2">
            <a:extLst>
              <a:ext uri="{FF2B5EF4-FFF2-40B4-BE49-F238E27FC236}">
                <a16:creationId xmlns:a16="http://schemas.microsoft.com/office/drawing/2014/main" id="{9E1617F2-805B-4406-8B5F-8DF1000C8F7C}"/>
              </a:ext>
            </a:extLst>
          </p:cNvPr>
          <p:cNvSpPr>
            <a:spLocks noGrp="1"/>
          </p:cNvSpPr>
          <p:nvPr>
            <p:ph idx="1"/>
          </p:nvPr>
        </p:nvSpPr>
        <p:spPr>
          <a:xfrm>
            <a:off x="609600" y="2318066"/>
            <a:ext cx="10972800" cy="1894907"/>
          </a:xfrm>
        </p:spPr>
        <p:txBody>
          <a:bodyPr vert="horz" lIns="91440" tIns="45720" rIns="91440" bIns="45720" rtlCol="0" anchor="t">
            <a:normAutofit/>
          </a:bodyPr>
          <a:lstStyle/>
          <a:p>
            <a:r>
              <a:rPr lang="en-US">
                <a:cs typeface="Calibri"/>
              </a:rPr>
              <a:t>Understand how to install a Debian ROS2 package</a:t>
            </a:r>
          </a:p>
          <a:p>
            <a:r>
              <a:rPr lang="en-US">
                <a:cs typeface="Calibri"/>
              </a:rPr>
              <a:t>Discover the list of possible executables within a package.</a:t>
            </a:r>
          </a:p>
          <a:p>
            <a:r>
              <a:rPr lang="en-US">
                <a:cs typeface="Calibri"/>
              </a:rPr>
              <a:t>Running a ROS2 package</a:t>
            </a:r>
          </a:p>
          <a:p>
            <a:r>
              <a:rPr lang="en-US">
                <a:cs typeface="Calibri"/>
              </a:rPr>
              <a:t>Getting acquainted with </a:t>
            </a:r>
            <a:r>
              <a:rPr lang="en-US" err="1">
                <a:cs typeface="Calibri"/>
              </a:rPr>
              <a:t>turtlesim</a:t>
            </a:r>
            <a:endParaRPr lang="en-US">
              <a:cs typeface="Calibri"/>
            </a:endParaRPr>
          </a:p>
        </p:txBody>
      </p:sp>
      <p:sp>
        <p:nvSpPr>
          <p:cNvPr id="4" name="Slide Number Placeholder 3">
            <a:extLst>
              <a:ext uri="{FF2B5EF4-FFF2-40B4-BE49-F238E27FC236}">
                <a16:creationId xmlns:a16="http://schemas.microsoft.com/office/drawing/2014/main" id="{BF3DC026-CD57-472A-8B5F-6AE1F19EED5C}"/>
              </a:ext>
            </a:extLst>
          </p:cNvPr>
          <p:cNvSpPr>
            <a:spLocks noGrp="1"/>
          </p:cNvSpPr>
          <p:nvPr>
            <p:ph type="sldNum" sz="quarter" idx="12"/>
          </p:nvPr>
        </p:nvSpPr>
        <p:spPr/>
        <p:txBody>
          <a:bodyPr/>
          <a:lstStyle/>
          <a:p>
            <a:fld id="{DB585DB3-991F-418E-AAD4-DC1A839C24E0}" type="slidenum">
              <a:rPr lang="en-US" smtClean="0"/>
              <a:pPr/>
              <a:t>21</a:t>
            </a:fld>
            <a:endParaRPr lang="en-US"/>
          </a:p>
        </p:txBody>
      </p:sp>
    </p:spTree>
    <p:extLst>
      <p:ext uri="{BB962C8B-B14F-4D97-AF65-F5344CB8AC3E}">
        <p14:creationId xmlns:p14="http://schemas.microsoft.com/office/powerpoint/2010/main" val="42086790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C9F886-456C-4C5A-B60A-0DAB1C166141}"/>
              </a:ext>
            </a:extLst>
          </p:cNvPr>
          <p:cNvSpPr>
            <a:spLocks noGrp="1"/>
          </p:cNvSpPr>
          <p:nvPr>
            <p:ph type="title"/>
          </p:nvPr>
        </p:nvSpPr>
        <p:spPr/>
        <p:txBody>
          <a:bodyPr/>
          <a:lstStyle/>
          <a:p>
            <a:r>
              <a:rPr lang="en-US"/>
              <a:t>ROS2 Package installation (Source)</a:t>
            </a:r>
            <a:endParaRPr lang="en-SG"/>
          </a:p>
        </p:txBody>
      </p:sp>
      <p:sp>
        <p:nvSpPr>
          <p:cNvPr id="4" name="Slide Number Placeholder 3">
            <a:extLst>
              <a:ext uri="{FF2B5EF4-FFF2-40B4-BE49-F238E27FC236}">
                <a16:creationId xmlns:a16="http://schemas.microsoft.com/office/drawing/2014/main" id="{414DBFA3-213D-4B59-A32E-76F7F0C7662A}"/>
              </a:ext>
            </a:extLst>
          </p:cNvPr>
          <p:cNvSpPr>
            <a:spLocks noGrp="1"/>
          </p:cNvSpPr>
          <p:nvPr>
            <p:ph type="sldNum" sz="quarter" idx="12"/>
          </p:nvPr>
        </p:nvSpPr>
        <p:spPr/>
        <p:txBody>
          <a:bodyPr/>
          <a:lstStyle/>
          <a:p>
            <a:fld id="{DB585DB3-991F-418E-AAD4-DC1A839C24E0}" type="slidenum">
              <a:rPr lang="en-US" smtClean="0"/>
              <a:pPr/>
              <a:t>22</a:t>
            </a:fld>
            <a:endParaRPr lang="en-US"/>
          </a:p>
        </p:txBody>
      </p:sp>
      <p:sp>
        <p:nvSpPr>
          <p:cNvPr id="24" name="object 14">
            <a:extLst>
              <a:ext uri="{FF2B5EF4-FFF2-40B4-BE49-F238E27FC236}">
                <a16:creationId xmlns:a16="http://schemas.microsoft.com/office/drawing/2014/main" id="{D89063E7-4D60-44D7-BFDA-8E06A9ADBEDF}"/>
              </a:ext>
            </a:extLst>
          </p:cNvPr>
          <p:cNvSpPr txBox="1"/>
          <p:nvPr/>
        </p:nvSpPr>
        <p:spPr>
          <a:xfrm>
            <a:off x="689429" y="1073486"/>
            <a:ext cx="5436870" cy="961802"/>
          </a:xfrm>
          <a:prstGeom prst="rect">
            <a:avLst/>
          </a:prstGeom>
        </p:spPr>
        <p:txBody>
          <a:bodyPr vert="horz" wrap="square" lIns="0" tIns="12700" rIns="0" bIns="0" rtlCol="0">
            <a:spAutoFit/>
          </a:bodyPr>
          <a:lstStyle/>
          <a:p>
            <a:pPr marL="298450" indent="-285750">
              <a:lnSpc>
                <a:spcPct val="100000"/>
              </a:lnSpc>
              <a:spcBef>
                <a:spcPts val="100"/>
              </a:spcBef>
              <a:buFont typeface="Wingdings" panose="05000000000000000000" pitchFamily="2" charset="2"/>
              <a:buChar char="Ø"/>
            </a:pPr>
            <a:r>
              <a:rPr lang="en-US" sz="2000" b="0" spc="-10">
                <a:cs typeface="Bookman Old Style"/>
              </a:rPr>
              <a:t>Manual Compilation</a:t>
            </a:r>
          </a:p>
          <a:p>
            <a:pPr marL="298450" indent="-285750">
              <a:lnSpc>
                <a:spcPct val="100000"/>
              </a:lnSpc>
              <a:spcBef>
                <a:spcPts val="100"/>
              </a:spcBef>
              <a:buFont typeface="Wingdings" panose="05000000000000000000" pitchFamily="2" charset="2"/>
              <a:buChar char="Ø"/>
            </a:pPr>
            <a:r>
              <a:rPr lang="en-US" sz="2000" spc="-10">
                <a:cs typeface="Bookman Old Style"/>
              </a:rPr>
              <a:t>“Latest Code”</a:t>
            </a:r>
          </a:p>
          <a:p>
            <a:pPr marL="298450" indent="-285750">
              <a:lnSpc>
                <a:spcPct val="100000"/>
              </a:lnSpc>
              <a:spcBef>
                <a:spcPts val="100"/>
              </a:spcBef>
              <a:buFont typeface="Wingdings" panose="05000000000000000000" pitchFamily="2" charset="2"/>
              <a:buChar char="Ø"/>
            </a:pPr>
            <a:r>
              <a:rPr lang="en-US" sz="2000" spc="-10">
                <a:cs typeface="Bookman Old Style"/>
              </a:rPr>
              <a:t>Allows for code adjustments</a:t>
            </a:r>
            <a:endParaRPr sz="2000">
              <a:cs typeface="Bookman Old Style"/>
            </a:endParaRPr>
          </a:p>
        </p:txBody>
      </p:sp>
      <p:sp>
        <p:nvSpPr>
          <p:cNvPr id="22" name="object 9">
            <a:extLst>
              <a:ext uri="{FF2B5EF4-FFF2-40B4-BE49-F238E27FC236}">
                <a16:creationId xmlns:a16="http://schemas.microsoft.com/office/drawing/2014/main" id="{6E5516F7-35AB-409F-836C-7665A0ED7569}"/>
              </a:ext>
            </a:extLst>
          </p:cNvPr>
          <p:cNvSpPr txBox="1"/>
          <p:nvPr/>
        </p:nvSpPr>
        <p:spPr>
          <a:xfrm>
            <a:off x="689429" y="2453326"/>
            <a:ext cx="10813142" cy="3059812"/>
          </a:xfrm>
          <a:prstGeom prst="rect">
            <a:avLst/>
          </a:prstGeom>
        </p:spPr>
        <p:txBody>
          <a:bodyPr vert="horz" wrap="square" lIns="0" tIns="12700" rIns="0" bIns="0" rtlCol="0">
            <a:spAutoFit/>
          </a:bodyPr>
          <a:lstStyle/>
          <a:p>
            <a:pPr marL="298450" indent="-285750">
              <a:lnSpc>
                <a:spcPct val="100000"/>
              </a:lnSpc>
              <a:spcBef>
                <a:spcPts val="100"/>
              </a:spcBef>
              <a:buFont typeface="Arial" panose="020B0604020202020204" pitchFamily="34" charset="0"/>
              <a:buChar char="•"/>
            </a:pPr>
            <a:r>
              <a:rPr sz="2000" b="0" spc="-80">
                <a:cs typeface="Bookman Old Style"/>
              </a:rPr>
              <a:t>D</a:t>
            </a:r>
            <a:r>
              <a:rPr sz="2000" b="0" spc="55">
                <a:cs typeface="Bookman Old Style"/>
              </a:rPr>
              <a:t>o</a:t>
            </a:r>
            <a:r>
              <a:rPr sz="2000" b="0" spc="100">
                <a:cs typeface="Bookman Old Style"/>
              </a:rPr>
              <a:t>w</a:t>
            </a:r>
            <a:r>
              <a:rPr sz="2000" b="0" spc="-20">
                <a:cs typeface="Bookman Old Style"/>
              </a:rPr>
              <a:t>n</a:t>
            </a:r>
            <a:r>
              <a:rPr sz="2000" b="0" spc="-5">
                <a:cs typeface="Bookman Old Style"/>
              </a:rPr>
              <a:t>l</a:t>
            </a:r>
            <a:r>
              <a:rPr sz="2000" b="0" spc="55">
                <a:cs typeface="Bookman Old Style"/>
              </a:rPr>
              <a:t>o</a:t>
            </a:r>
            <a:r>
              <a:rPr sz="2000" b="0" spc="-50">
                <a:cs typeface="Bookman Old Style"/>
              </a:rPr>
              <a:t>a</a:t>
            </a:r>
            <a:r>
              <a:rPr sz="2000" b="0" spc="-10">
                <a:cs typeface="Bookman Old Style"/>
              </a:rPr>
              <a:t>d</a:t>
            </a:r>
            <a:r>
              <a:rPr sz="2000" b="0" spc="-130">
                <a:cs typeface="Bookman Old Style"/>
              </a:rPr>
              <a:t> </a:t>
            </a:r>
            <a:r>
              <a:rPr sz="2000" b="0" spc="40">
                <a:cs typeface="Bookman Old Style"/>
              </a:rPr>
              <a:t>f</a:t>
            </a:r>
            <a:r>
              <a:rPr sz="2000" b="0" spc="10">
                <a:cs typeface="Bookman Old Style"/>
              </a:rPr>
              <a:t>r</a:t>
            </a:r>
            <a:r>
              <a:rPr sz="2000" b="0" spc="55">
                <a:cs typeface="Bookman Old Style"/>
              </a:rPr>
              <a:t>o</a:t>
            </a:r>
            <a:r>
              <a:rPr sz="2000" b="0" spc="5">
                <a:cs typeface="Bookman Old Style"/>
              </a:rPr>
              <a:t>m</a:t>
            </a:r>
            <a:r>
              <a:rPr sz="2000" b="0" spc="-100">
                <a:cs typeface="Bookman Old Style"/>
              </a:rPr>
              <a:t> </a:t>
            </a:r>
            <a:r>
              <a:rPr sz="2000" b="0" spc="-110">
                <a:cs typeface="Bookman Old Style"/>
              </a:rPr>
              <a:t>s</a:t>
            </a:r>
            <a:r>
              <a:rPr sz="2000" b="0" spc="55">
                <a:cs typeface="Bookman Old Style"/>
              </a:rPr>
              <a:t>o</a:t>
            </a:r>
            <a:r>
              <a:rPr sz="2000" b="0" spc="-50">
                <a:cs typeface="Bookman Old Style"/>
              </a:rPr>
              <a:t>u</a:t>
            </a:r>
            <a:r>
              <a:rPr sz="2000" b="0" spc="10">
                <a:cs typeface="Bookman Old Style"/>
              </a:rPr>
              <a:t>r</a:t>
            </a:r>
            <a:r>
              <a:rPr sz="2000" b="0" spc="-35">
                <a:cs typeface="Bookman Old Style"/>
              </a:rPr>
              <a:t>c</a:t>
            </a:r>
            <a:r>
              <a:rPr sz="2000" b="0" spc="20">
                <a:cs typeface="Bookman Old Style"/>
              </a:rPr>
              <a:t>e</a:t>
            </a:r>
            <a:r>
              <a:rPr sz="2000" b="0" spc="-85">
                <a:cs typeface="Bookman Old Style"/>
              </a:rPr>
              <a:t> </a:t>
            </a:r>
            <a:r>
              <a:rPr sz="2000" b="0" spc="70">
                <a:cs typeface="Bookman Old Style"/>
              </a:rPr>
              <a:t>(</a:t>
            </a:r>
            <a:r>
              <a:rPr sz="2000" b="0" spc="-50">
                <a:cs typeface="Bookman Old Style"/>
              </a:rPr>
              <a:t>u</a:t>
            </a:r>
            <a:r>
              <a:rPr sz="2000" b="0" spc="-110">
                <a:cs typeface="Bookman Old Style"/>
              </a:rPr>
              <a:t>s</a:t>
            </a:r>
            <a:r>
              <a:rPr sz="2000" b="0" spc="-50">
                <a:cs typeface="Bookman Old Style"/>
              </a:rPr>
              <a:t>ua</a:t>
            </a:r>
            <a:r>
              <a:rPr sz="2000" b="0" spc="-5">
                <a:cs typeface="Bookman Old Style"/>
              </a:rPr>
              <a:t>ll</a:t>
            </a:r>
            <a:r>
              <a:rPr sz="2000" b="0" spc="35">
                <a:cs typeface="Bookman Old Style"/>
              </a:rPr>
              <a:t>y</a:t>
            </a:r>
            <a:r>
              <a:rPr sz="2000" b="0" spc="-130">
                <a:cs typeface="Bookman Old Style"/>
              </a:rPr>
              <a:t> </a:t>
            </a:r>
            <a:r>
              <a:rPr sz="2000" b="0" spc="10">
                <a:cs typeface="Bookman Old Style"/>
              </a:rPr>
              <a:t>g</a:t>
            </a:r>
            <a:r>
              <a:rPr sz="2000" b="0">
                <a:cs typeface="Bookman Old Style"/>
              </a:rPr>
              <a:t>i</a:t>
            </a:r>
            <a:r>
              <a:rPr sz="2000" b="0" spc="-50">
                <a:cs typeface="Bookman Old Style"/>
              </a:rPr>
              <a:t>t</a:t>
            </a:r>
            <a:r>
              <a:rPr sz="2000" b="0" spc="70">
                <a:cs typeface="Bookman Old Style"/>
              </a:rPr>
              <a:t>)</a:t>
            </a:r>
            <a:r>
              <a:rPr sz="2000" b="0" spc="-50">
                <a:cs typeface="Bookman Old Style"/>
              </a:rPr>
              <a:t>:</a:t>
            </a:r>
            <a:endParaRPr sz="2000">
              <a:cs typeface="Bookman Old Style"/>
            </a:endParaRPr>
          </a:p>
          <a:p>
            <a:pPr marL="679450" indent="-285750">
              <a:lnSpc>
                <a:spcPct val="100000"/>
              </a:lnSpc>
              <a:spcBef>
                <a:spcPts val="1500"/>
              </a:spcBef>
              <a:buFont typeface="Arial" panose="020B0604020202020204" pitchFamily="34" charset="0"/>
              <a:buChar char="•"/>
            </a:pPr>
            <a:r>
              <a:rPr sz="2000" b="0" spc="-30">
                <a:cs typeface="Bookman Old Style"/>
              </a:rPr>
              <a:t>Do</a:t>
            </a:r>
            <a:r>
              <a:rPr sz="2000" b="0" spc="-75">
                <a:cs typeface="Bookman Old Style"/>
              </a:rPr>
              <a:t> </a:t>
            </a:r>
            <a:r>
              <a:rPr sz="2000" b="0" spc="-25">
                <a:cs typeface="Bookman Old Style"/>
              </a:rPr>
              <a:t>it</a:t>
            </a:r>
            <a:r>
              <a:rPr sz="2000" b="0" spc="-110">
                <a:cs typeface="Bookman Old Style"/>
              </a:rPr>
              <a:t> </a:t>
            </a:r>
            <a:r>
              <a:rPr sz="2000" b="0" spc="-15">
                <a:cs typeface="Bookman Old Style"/>
              </a:rPr>
              <a:t>in</a:t>
            </a:r>
            <a:r>
              <a:rPr sz="2000" b="0" spc="-100">
                <a:cs typeface="Bookman Old Style"/>
              </a:rPr>
              <a:t> </a:t>
            </a:r>
            <a:r>
              <a:rPr sz="2000" b="0" spc="15">
                <a:cs typeface="Bookman Old Style"/>
              </a:rPr>
              <a:t>your</a:t>
            </a:r>
            <a:r>
              <a:rPr sz="2000" b="0" spc="-135">
                <a:cs typeface="Bookman Old Style"/>
              </a:rPr>
              <a:t> </a:t>
            </a:r>
            <a:r>
              <a:rPr sz="2000" b="0" spc="-20">
                <a:cs typeface="Bookman Old Style"/>
              </a:rPr>
              <a:t>source</a:t>
            </a:r>
            <a:r>
              <a:rPr sz="2000" b="0" spc="-85">
                <a:cs typeface="Bookman Old Style"/>
              </a:rPr>
              <a:t> </a:t>
            </a:r>
            <a:r>
              <a:rPr sz="2000" b="0" spc="-40">
                <a:cs typeface="Bookman Old Style"/>
              </a:rPr>
              <a:t>space</a:t>
            </a:r>
            <a:r>
              <a:rPr sz="2000" b="0" spc="-85">
                <a:cs typeface="Bookman Old Style"/>
              </a:rPr>
              <a:t> </a:t>
            </a:r>
            <a:r>
              <a:rPr sz="2000" b="0" spc="5">
                <a:cs typeface="Bookman Old Style"/>
              </a:rPr>
              <a:t>(e.g.</a:t>
            </a:r>
            <a:r>
              <a:rPr sz="2000" b="0" spc="-80">
                <a:cs typeface="Bookman Old Style"/>
              </a:rPr>
              <a:t> </a:t>
            </a:r>
            <a:r>
              <a:rPr sz="2000" b="0" spc="-65">
                <a:cs typeface="Bookman Old Style"/>
              </a:rPr>
              <a:t>~/devel_ws/src):</a:t>
            </a:r>
            <a:endParaRPr sz="2000">
              <a:cs typeface="Bookman Old Style"/>
            </a:endParaRPr>
          </a:p>
          <a:p>
            <a:pPr>
              <a:lnSpc>
                <a:spcPct val="100000"/>
              </a:lnSpc>
              <a:spcBef>
                <a:spcPts val="25"/>
              </a:spcBef>
            </a:pPr>
            <a:endParaRPr lang="en-US" sz="1600">
              <a:cs typeface="SimSun"/>
            </a:endParaRPr>
          </a:p>
          <a:p>
            <a:pPr>
              <a:lnSpc>
                <a:spcPct val="100000"/>
              </a:lnSpc>
              <a:spcBef>
                <a:spcPts val="25"/>
              </a:spcBef>
            </a:pPr>
            <a:endParaRPr lang="en-US" sz="1600">
              <a:cs typeface="SimSun"/>
            </a:endParaRPr>
          </a:p>
          <a:p>
            <a:pPr>
              <a:lnSpc>
                <a:spcPct val="100000"/>
              </a:lnSpc>
              <a:spcBef>
                <a:spcPts val="25"/>
              </a:spcBef>
            </a:pPr>
            <a:endParaRPr sz="1600">
              <a:cs typeface="SimSun"/>
            </a:endParaRPr>
          </a:p>
          <a:p>
            <a:pPr marL="298450" indent="-285750">
              <a:lnSpc>
                <a:spcPct val="100000"/>
              </a:lnSpc>
              <a:spcBef>
                <a:spcPts val="1500"/>
              </a:spcBef>
              <a:buFont typeface="Arial" panose="020B0604020202020204" pitchFamily="34" charset="0"/>
              <a:buChar char="•"/>
            </a:pPr>
            <a:r>
              <a:rPr sz="2000" b="0" spc="10">
                <a:cs typeface="Bookman Old Style"/>
              </a:rPr>
              <a:t>I</a:t>
            </a:r>
            <a:r>
              <a:rPr sz="2000" b="0" spc="-20">
                <a:cs typeface="Bookman Old Style"/>
              </a:rPr>
              <a:t>n</a:t>
            </a:r>
            <a:r>
              <a:rPr sz="2000" b="0" spc="-110">
                <a:cs typeface="Bookman Old Style"/>
              </a:rPr>
              <a:t>s</a:t>
            </a:r>
            <a:r>
              <a:rPr sz="2000" b="0" spc="-50">
                <a:cs typeface="Bookman Old Style"/>
              </a:rPr>
              <a:t>ta</a:t>
            </a:r>
            <a:r>
              <a:rPr sz="2000" b="0" spc="-5">
                <a:cs typeface="Bookman Old Style"/>
              </a:rPr>
              <a:t>l</a:t>
            </a:r>
            <a:r>
              <a:rPr sz="2000" b="0" spc="15">
                <a:cs typeface="Bookman Old Style"/>
              </a:rPr>
              <a:t>l</a:t>
            </a:r>
            <a:r>
              <a:rPr sz="2000" b="0" spc="-120">
                <a:cs typeface="Bookman Old Style"/>
              </a:rPr>
              <a:t> </a:t>
            </a:r>
            <a:r>
              <a:rPr sz="2000" b="0" spc="-50">
                <a:cs typeface="Bookman Old Style"/>
              </a:rPr>
              <a:t>a</a:t>
            </a:r>
            <a:r>
              <a:rPr sz="2000" b="0" spc="-5">
                <a:cs typeface="Bookman Old Style"/>
              </a:rPr>
              <a:t>l</a:t>
            </a:r>
            <a:r>
              <a:rPr sz="2000" b="0" spc="15">
                <a:cs typeface="Bookman Old Style"/>
              </a:rPr>
              <a:t>l</a:t>
            </a:r>
            <a:r>
              <a:rPr sz="2000" b="0" spc="-120">
                <a:cs typeface="Bookman Old Style"/>
              </a:rPr>
              <a:t> </a:t>
            </a:r>
            <a:r>
              <a:rPr sz="2000" b="0" spc="-35">
                <a:cs typeface="Bookman Old Style"/>
              </a:rPr>
              <a:t>d</a:t>
            </a:r>
            <a:r>
              <a:rPr sz="2000" b="0" spc="40">
                <a:cs typeface="Bookman Old Style"/>
              </a:rPr>
              <a:t>e</a:t>
            </a:r>
            <a:r>
              <a:rPr sz="2000" b="0" spc="-35">
                <a:cs typeface="Bookman Old Style"/>
              </a:rPr>
              <a:t>p</a:t>
            </a:r>
            <a:r>
              <a:rPr sz="2000" b="0" spc="40">
                <a:cs typeface="Bookman Old Style"/>
              </a:rPr>
              <a:t>e</a:t>
            </a:r>
            <a:r>
              <a:rPr sz="2000" b="0" spc="-20">
                <a:cs typeface="Bookman Old Style"/>
              </a:rPr>
              <a:t>n</a:t>
            </a:r>
            <a:r>
              <a:rPr sz="2000" b="0" spc="-35">
                <a:cs typeface="Bookman Old Style"/>
              </a:rPr>
              <a:t>d</a:t>
            </a:r>
            <a:r>
              <a:rPr sz="2000" b="0" spc="40">
                <a:cs typeface="Bookman Old Style"/>
              </a:rPr>
              <a:t>e</a:t>
            </a:r>
            <a:r>
              <a:rPr sz="2000" b="0" spc="-20">
                <a:cs typeface="Bookman Old Style"/>
              </a:rPr>
              <a:t>n</a:t>
            </a:r>
            <a:r>
              <a:rPr sz="2000" b="0" spc="-35">
                <a:cs typeface="Bookman Old Style"/>
              </a:rPr>
              <a:t>c</a:t>
            </a:r>
            <a:r>
              <a:rPr sz="2000" b="0">
                <a:cs typeface="Bookman Old Style"/>
              </a:rPr>
              <a:t>i</a:t>
            </a:r>
            <a:r>
              <a:rPr sz="2000" b="0" spc="40">
                <a:cs typeface="Bookman Old Style"/>
              </a:rPr>
              <a:t>e</a:t>
            </a:r>
            <a:r>
              <a:rPr sz="2000" b="0" spc="-105">
                <a:cs typeface="Bookman Old Style"/>
              </a:rPr>
              <a:t>s</a:t>
            </a:r>
            <a:r>
              <a:rPr sz="2000" b="0" spc="-110">
                <a:cs typeface="Bookman Old Style"/>
              </a:rPr>
              <a:t> </a:t>
            </a:r>
            <a:r>
              <a:rPr sz="2000" b="0" spc="55">
                <a:cs typeface="Bookman Old Style"/>
              </a:rPr>
              <a:t>o</a:t>
            </a:r>
            <a:r>
              <a:rPr sz="2000" b="0" spc="70">
                <a:cs typeface="Bookman Old Style"/>
              </a:rPr>
              <a:t>f</a:t>
            </a:r>
            <a:r>
              <a:rPr sz="2000" b="0" spc="-135">
                <a:cs typeface="Bookman Old Style"/>
              </a:rPr>
              <a:t> </a:t>
            </a:r>
            <a:r>
              <a:rPr sz="2000" b="0" spc="-35">
                <a:cs typeface="Bookman Old Style"/>
              </a:rPr>
              <a:t>p</a:t>
            </a:r>
            <a:r>
              <a:rPr sz="2000" b="0" spc="-50">
                <a:cs typeface="Bookman Old Style"/>
              </a:rPr>
              <a:t>a</a:t>
            </a:r>
            <a:r>
              <a:rPr sz="2000" b="0" spc="-35">
                <a:cs typeface="Bookman Old Style"/>
              </a:rPr>
              <a:t>ck</a:t>
            </a:r>
            <a:r>
              <a:rPr sz="2000" b="0" spc="-50">
                <a:cs typeface="Bookman Old Style"/>
              </a:rPr>
              <a:t>a</a:t>
            </a:r>
            <a:r>
              <a:rPr sz="2000" b="0" spc="10">
                <a:cs typeface="Bookman Old Style"/>
              </a:rPr>
              <a:t>g</a:t>
            </a:r>
            <a:r>
              <a:rPr sz="2000" b="0" spc="40">
                <a:cs typeface="Bookman Old Style"/>
              </a:rPr>
              <a:t>e</a:t>
            </a:r>
            <a:r>
              <a:rPr sz="2000" b="0" spc="70">
                <a:cs typeface="Bookman Old Style"/>
              </a:rPr>
              <a:t>(</a:t>
            </a:r>
            <a:r>
              <a:rPr sz="2000" b="0" spc="-110">
                <a:cs typeface="Bookman Old Style"/>
              </a:rPr>
              <a:t>s</a:t>
            </a:r>
            <a:r>
              <a:rPr sz="2000" b="0" spc="65">
                <a:cs typeface="Bookman Old Style"/>
              </a:rPr>
              <a:t>)</a:t>
            </a:r>
            <a:endParaRPr sz="2000">
              <a:cs typeface="Bookman Old Style"/>
            </a:endParaRPr>
          </a:p>
          <a:p>
            <a:pPr marL="679450" indent="-285750">
              <a:lnSpc>
                <a:spcPct val="100000"/>
              </a:lnSpc>
              <a:spcBef>
                <a:spcPts val="1500"/>
              </a:spcBef>
              <a:buFont typeface="Arial" panose="020B0604020202020204" pitchFamily="34" charset="0"/>
              <a:buChar char="•"/>
            </a:pPr>
            <a:r>
              <a:rPr sz="2000" b="1" spc="55">
                <a:cs typeface="Cambria"/>
              </a:rPr>
              <a:t>rosdep</a:t>
            </a:r>
            <a:r>
              <a:rPr sz="2000" b="1" spc="50">
                <a:cs typeface="Cambria"/>
              </a:rPr>
              <a:t> </a:t>
            </a:r>
            <a:r>
              <a:rPr sz="2000" b="0" spc="-50">
                <a:cs typeface="Bookman Old Style"/>
              </a:rPr>
              <a:t>:</a:t>
            </a:r>
            <a:r>
              <a:rPr sz="2000" b="0" spc="-90">
                <a:cs typeface="Bookman Old Style"/>
              </a:rPr>
              <a:t> </a:t>
            </a:r>
            <a:r>
              <a:rPr sz="2000" b="0" spc="10">
                <a:cs typeface="Bookman Old Style"/>
              </a:rPr>
              <a:t>download</a:t>
            </a:r>
            <a:r>
              <a:rPr sz="2000" b="0" spc="-130">
                <a:cs typeface="Bookman Old Style"/>
              </a:rPr>
              <a:t> </a:t>
            </a:r>
            <a:r>
              <a:rPr sz="2000" b="0" spc="-25">
                <a:cs typeface="Bookman Old Style"/>
              </a:rPr>
              <a:t>and</a:t>
            </a:r>
            <a:r>
              <a:rPr sz="2000" b="0" spc="-125">
                <a:cs typeface="Bookman Old Style"/>
              </a:rPr>
              <a:t> </a:t>
            </a:r>
            <a:r>
              <a:rPr sz="2000" b="0" spc="-30">
                <a:cs typeface="Bookman Old Style"/>
              </a:rPr>
              <a:t>install</a:t>
            </a:r>
            <a:r>
              <a:rPr sz="2000" b="0" spc="-120">
                <a:cs typeface="Bookman Old Style"/>
              </a:rPr>
              <a:t> </a:t>
            </a:r>
            <a:r>
              <a:rPr sz="2000" b="0" spc="-10">
                <a:cs typeface="Bookman Old Style"/>
              </a:rPr>
              <a:t>dependencies</a:t>
            </a:r>
            <a:r>
              <a:rPr sz="2000" b="0" spc="-110">
                <a:cs typeface="Bookman Old Style"/>
              </a:rPr>
              <a:t> </a:t>
            </a:r>
            <a:r>
              <a:rPr sz="2000" b="0" spc="5">
                <a:cs typeface="Bookman Old Style"/>
              </a:rPr>
              <a:t>required</a:t>
            </a:r>
            <a:r>
              <a:rPr sz="2000" b="0" spc="-130">
                <a:cs typeface="Bookman Old Style"/>
              </a:rPr>
              <a:t> </a:t>
            </a:r>
            <a:r>
              <a:rPr sz="2000" b="0">
                <a:cs typeface="Bookman Old Style"/>
              </a:rPr>
              <a:t>by</a:t>
            </a:r>
            <a:r>
              <a:rPr sz="2000" b="0" spc="-125">
                <a:cs typeface="Bookman Old Style"/>
              </a:rPr>
              <a:t> </a:t>
            </a:r>
            <a:r>
              <a:rPr sz="2000" b="0" spc="-120">
                <a:cs typeface="Bookman Old Style"/>
              </a:rPr>
              <a:t>ROS</a:t>
            </a:r>
            <a:r>
              <a:rPr sz="2000" b="0" spc="-100">
                <a:cs typeface="Bookman Old Style"/>
              </a:rPr>
              <a:t> </a:t>
            </a:r>
            <a:r>
              <a:rPr sz="2000" b="0" spc="-35">
                <a:cs typeface="Bookman Old Style"/>
              </a:rPr>
              <a:t>packages.</a:t>
            </a:r>
            <a:endParaRPr lang="en-US" sz="2000" b="0" spc="-35">
              <a:cs typeface="Bookman Old Style"/>
            </a:endParaRPr>
          </a:p>
          <a:p>
            <a:pPr marL="679450" indent="-285750">
              <a:lnSpc>
                <a:spcPct val="100000"/>
              </a:lnSpc>
              <a:spcBef>
                <a:spcPts val="1500"/>
              </a:spcBef>
              <a:buFont typeface="Arial" panose="020B0604020202020204" pitchFamily="34" charset="0"/>
              <a:buChar char="•"/>
            </a:pPr>
            <a:endParaRPr sz="2000">
              <a:cs typeface="Bookman Old Style"/>
            </a:endParaRPr>
          </a:p>
        </p:txBody>
      </p:sp>
      <p:sp>
        <p:nvSpPr>
          <p:cNvPr id="23" name="object 10">
            <a:extLst>
              <a:ext uri="{FF2B5EF4-FFF2-40B4-BE49-F238E27FC236}">
                <a16:creationId xmlns:a16="http://schemas.microsoft.com/office/drawing/2014/main" id="{FB0C62B9-1377-4283-BCF0-943F51E08FAA}"/>
              </a:ext>
            </a:extLst>
          </p:cNvPr>
          <p:cNvSpPr txBox="1"/>
          <p:nvPr/>
        </p:nvSpPr>
        <p:spPr>
          <a:xfrm>
            <a:off x="1090229" y="5168813"/>
            <a:ext cx="8385941" cy="344325"/>
          </a:xfrm>
          <a:prstGeom prst="rect">
            <a:avLst/>
          </a:prstGeom>
          <a:solidFill>
            <a:srgbClr val="F0F0F0"/>
          </a:solidFill>
        </p:spPr>
        <p:txBody>
          <a:bodyPr vert="horz" wrap="square" lIns="0" tIns="66675" rIns="0" bIns="0" rtlCol="0">
            <a:spAutoFit/>
          </a:bodyPr>
          <a:lstStyle/>
          <a:p>
            <a:pPr marL="85725">
              <a:lnSpc>
                <a:spcPct val="100000"/>
              </a:lnSpc>
              <a:spcBef>
                <a:spcPts val="525"/>
              </a:spcBef>
            </a:pPr>
            <a:r>
              <a:rPr>
                <a:solidFill>
                  <a:srgbClr val="444444"/>
                </a:solidFill>
                <a:latin typeface="SimSun"/>
                <a:cs typeface="SimSun"/>
              </a:rPr>
              <a:t>$</a:t>
            </a:r>
            <a:r>
              <a:rPr spc="-15">
                <a:solidFill>
                  <a:srgbClr val="444444"/>
                </a:solidFill>
                <a:latin typeface="SimSun"/>
                <a:cs typeface="SimSun"/>
              </a:rPr>
              <a:t> </a:t>
            </a:r>
            <a:r>
              <a:rPr>
                <a:solidFill>
                  <a:srgbClr val="444444"/>
                </a:solidFill>
                <a:latin typeface="SimSun"/>
                <a:cs typeface="SimSun"/>
              </a:rPr>
              <a:t>rosdep</a:t>
            </a:r>
            <a:r>
              <a:rPr spc="-10">
                <a:solidFill>
                  <a:srgbClr val="444444"/>
                </a:solidFill>
                <a:latin typeface="SimSun"/>
                <a:cs typeface="SimSun"/>
              </a:rPr>
              <a:t> </a:t>
            </a:r>
            <a:r>
              <a:rPr>
                <a:solidFill>
                  <a:srgbClr val="444444"/>
                </a:solidFill>
                <a:latin typeface="SimSun"/>
                <a:cs typeface="SimSun"/>
              </a:rPr>
              <a:t>install</a:t>
            </a:r>
            <a:r>
              <a:rPr spc="-10">
                <a:solidFill>
                  <a:srgbClr val="444444"/>
                </a:solidFill>
                <a:latin typeface="SimSun"/>
                <a:cs typeface="SimSun"/>
              </a:rPr>
              <a:t> </a:t>
            </a:r>
            <a:r>
              <a:rPr>
                <a:solidFill>
                  <a:srgbClr val="444444"/>
                </a:solidFill>
                <a:latin typeface="SimSun"/>
                <a:cs typeface="SimSun"/>
              </a:rPr>
              <a:t>--from-paths</a:t>
            </a:r>
            <a:r>
              <a:rPr spc="-15">
                <a:solidFill>
                  <a:srgbClr val="444444"/>
                </a:solidFill>
                <a:latin typeface="SimSun"/>
                <a:cs typeface="SimSun"/>
              </a:rPr>
              <a:t> </a:t>
            </a:r>
            <a:r>
              <a:rPr>
                <a:solidFill>
                  <a:srgbClr val="444444"/>
                </a:solidFill>
                <a:latin typeface="SimSun"/>
                <a:cs typeface="SimSun"/>
              </a:rPr>
              <a:t>src</a:t>
            </a:r>
            <a:r>
              <a:rPr spc="-10">
                <a:solidFill>
                  <a:srgbClr val="444444"/>
                </a:solidFill>
                <a:latin typeface="SimSun"/>
                <a:cs typeface="SimSun"/>
              </a:rPr>
              <a:t> </a:t>
            </a:r>
            <a:r>
              <a:rPr>
                <a:solidFill>
                  <a:srgbClr val="444444"/>
                </a:solidFill>
                <a:latin typeface="SimSun"/>
                <a:cs typeface="SimSun"/>
              </a:rPr>
              <a:t>--ignore-src</a:t>
            </a:r>
            <a:r>
              <a:rPr spc="-10">
                <a:solidFill>
                  <a:srgbClr val="444444"/>
                </a:solidFill>
                <a:latin typeface="SimSun"/>
                <a:cs typeface="SimSun"/>
              </a:rPr>
              <a:t> </a:t>
            </a:r>
            <a:r>
              <a:rPr>
                <a:solidFill>
                  <a:srgbClr val="444444"/>
                </a:solidFill>
                <a:latin typeface="SimSun"/>
                <a:cs typeface="SimSun"/>
              </a:rPr>
              <a:t>--rosdistro</a:t>
            </a:r>
            <a:r>
              <a:rPr spc="-15">
                <a:solidFill>
                  <a:srgbClr val="444444"/>
                </a:solidFill>
                <a:latin typeface="SimSun"/>
                <a:cs typeface="SimSun"/>
              </a:rPr>
              <a:t> </a:t>
            </a:r>
            <a:r>
              <a:rPr>
                <a:solidFill>
                  <a:srgbClr val="444444"/>
                </a:solidFill>
                <a:latin typeface="SimSun"/>
                <a:cs typeface="SimSun"/>
              </a:rPr>
              <a:t>foxy</a:t>
            </a:r>
            <a:r>
              <a:rPr spc="-10">
                <a:solidFill>
                  <a:srgbClr val="444444"/>
                </a:solidFill>
                <a:latin typeface="SimSun"/>
                <a:cs typeface="SimSun"/>
              </a:rPr>
              <a:t> </a:t>
            </a:r>
            <a:r>
              <a:rPr>
                <a:solidFill>
                  <a:srgbClr val="444444"/>
                </a:solidFill>
                <a:latin typeface="SimSun"/>
                <a:cs typeface="SimSun"/>
              </a:rPr>
              <a:t>-y</a:t>
            </a:r>
            <a:endParaRPr>
              <a:latin typeface="SimSun"/>
              <a:cs typeface="SimSun"/>
            </a:endParaRPr>
          </a:p>
        </p:txBody>
      </p:sp>
      <p:sp>
        <p:nvSpPr>
          <p:cNvPr id="30" name="object 10">
            <a:extLst>
              <a:ext uri="{FF2B5EF4-FFF2-40B4-BE49-F238E27FC236}">
                <a16:creationId xmlns:a16="http://schemas.microsoft.com/office/drawing/2014/main" id="{524E1D09-6120-44F1-A62B-24B0CE7BEAED}"/>
              </a:ext>
            </a:extLst>
          </p:cNvPr>
          <p:cNvSpPr txBox="1"/>
          <p:nvPr/>
        </p:nvSpPr>
        <p:spPr>
          <a:xfrm>
            <a:off x="1302345" y="3444648"/>
            <a:ext cx="3842969" cy="344325"/>
          </a:xfrm>
          <a:prstGeom prst="rect">
            <a:avLst/>
          </a:prstGeom>
          <a:solidFill>
            <a:srgbClr val="F0F0F0"/>
          </a:solidFill>
        </p:spPr>
        <p:txBody>
          <a:bodyPr vert="horz" wrap="square" lIns="0" tIns="66675" rIns="0" bIns="0" rtlCol="0">
            <a:spAutoFit/>
          </a:bodyPr>
          <a:lstStyle/>
          <a:p>
            <a:pPr marL="85725">
              <a:lnSpc>
                <a:spcPct val="100000"/>
              </a:lnSpc>
              <a:spcBef>
                <a:spcPts val="525"/>
              </a:spcBef>
            </a:pPr>
            <a:r>
              <a:rPr>
                <a:solidFill>
                  <a:srgbClr val="444444"/>
                </a:solidFill>
                <a:latin typeface="SimSun"/>
                <a:cs typeface="SimSun"/>
              </a:rPr>
              <a:t>$</a:t>
            </a:r>
            <a:r>
              <a:rPr spc="-15">
                <a:solidFill>
                  <a:srgbClr val="444444"/>
                </a:solidFill>
                <a:latin typeface="SimSun"/>
                <a:cs typeface="SimSun"/>
              </a:rPr>
              <a:t> </a:t>
            </a:r>
            <a:r>
              <a:rPr lang="en-US">
                <a:solidFill>
                  <a:srgbClr val="444444"/>
                </a:solidFill>
                <a:latin typeface="SimSun"/>
                <a:cs typeface="SimSun"/>
              </a:rPr>
              <a:t>git clone &lt;</a:t>
            </a:r>
            <a:r>
              <a:rPr lang="en-US" err="1">
                <a:solidFill>
                  <a:srgbClr val="444444"/>
                </a:solidFill>
                <a:latin typeface="SimSun"/>
                <a:cs typeface="SimSun"/>
              </a:rPr>
              <a:t>github_link</a:t>
            </a:r>
            <a:r>
              <a:rPr lang="en-US">
                <a:solidFill>
                  <a:srgbClr val="444444"/>
                </a:solidFill>
                <a:latin typeface="SimSun"/>
                <a:cs typeface="SimSun"/>
              </a:rPr>
              <a:t>&gt;</a:t>
            </a:r>
            <a:endParaRPr>
              <a:latin typeface="SimSun"/>
              <a:cs typeface="SimSun"/>
            </a:endParaRPr>
          </a:p>
        </p:txBody>
      </p:sp>
    </p:spTree>
    <p:extLst>
      <p:ext uri="{BB962C8B-B14F-4D97-AF65-F5344CB8AC3E}">
        <p14:creationId xmlns:p14="http://schemas.microsoft.com/office/powerpoint/2010/main" val="16840165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C9F886-456C-4C5A-B60A-0DAB1C166141}"/>
              </a:ext>
            </a:extLst>
          </p:cNvPr>
          <p:cNvSpPr>
            <a:spLocks noGrp="1"/>
          </p:cNvSpPr>
          <p:nvPr>
            <p:ph type="title"/>
          </p:nvPr>
        </p:nvSpPr>
        <p:spPr/>
        <p:txBody>
          <a:bodyPr/>
          <a:lstStyle/>
          <a:p>
            <a:r>
              <a:rPr lang="en-US"/>
              <a:t>ROS2 Package installation (Source)</a:t>
            </a:r>
            <a:endParaRPr lang="en-SG"/>
          </a:p>
        </p:txBody>
      </p:sp>
      <p:sp>
        <p:nvSpPr>
          <p:cNvPr id="4" name="Slide Number Placeholder 3">
            <a:extLst>
              <a:ext uri="{FF2B5EF4-FFF2-40B4-BE49-F238E27FC236}">
                <a16:creationId xmlns:a16="http://schemas.microsoft.com/office/drawing/2014/main" id="{414DBFA3-213D-4B59-A32E-76F7F0C7662A}"/>
              </a:ext>
            </a:extLst>
          </p:cNvPr>
          <p:cNvSpPr>
            <a:spLocks noGrp="1"/>
          </p:cNvSpPr>
          <p:nvPr>
            <p:ph type="sldNum" sz="quarter" idx="12"/>
          </p:nvPr>
        </p:nvSpPr>
        <p:spPr/>
        <p:txBody>
          <a:bodyPr/>
          <a:lstStyle/>
          <a:p>
            <a:fld id="{DB585DB3-991F-418E-AAD4-DC1A839C24E0}" type="slidenum">
              <a:rPr lang="en-US" smtClean="0"/>
              <a:pPr/>
              <a:t>23</a:t>
            </a:fld>
            <a:endParaRPr lang="en-US"/>
          </a:p>
        </p:txBody>
      </p:sp>
      <p:sp>
        <p:nvSpPr>
          <p:cNvPr id="28" name="object 14">
            <a:extLst>
              <a:ext uri="{FF2B5EF4-FFF2-40B4-BE49-F238E27FC236}">
                <a16:creationId xmlns:a16="http://schemas.microsoft.com/office/drawing/2014/main" id="{B1C5D622-AADB-4400-BEFA-892269A50ADA}"/>
              </a:ext>
            </a:extLst>
          </p:cNvPr>
          <p:cNvSpPr txBox="1"/>
          <p:nvPr/>
        </p:nvSpPr>
        <p:spPr>
          <a:xfrm>
            <a:off x="783771" y="1190279"/>
            <a:ext cx="5312229" cy="1620957"/>
          </a:xfrm>
          <a:prstGeom prst="rect">
            <a:avLst/>
          </a:prstGeom>
        </p:spPr>
        <p:txBody>
          <a:bodyPr vert="horz" wrap="square" lIns="0" tIns="12700" rIns="0" bIns="0" rtlCol="0">
            <a:spAutoFit/>
          </a:bodyPr>
          <a:lstStyle/>
          <a:p>
            <a:pPr marL="12700">
              <a:lnSpc>
                <a:spcPct val="100000"/>
              </a:lnSpc>
              <a:spcBef>
                <a:spcPts val="100"/>
              </a:spcBef>
            </a:pPr>
            <a:r>
              <a:rPr b="0" spc="-10" dirty="0">
                <a:cs typeface="Bookman Old Style"/>
              </a:rPr>
              <a:t>Manage</a:t>
            </a:r>
            <a:r>
              <a:rPr b="0" spc="-75" dirty="0">
                <a:cs typeface="Bookman Old Style"/>
              </a:rPr>
              <a:t> </a:t>
            </a:r>
            <a:r>
              <a:rPr b="0" spc="-15" dirty="0">
                <a:cs typeface="Bookman Old Style"/>
              </a:rPr>
              <a:t>multiple</a:t>
            </a:r>
            <a:r>
              <a:rPr b="0" spc="-75" dirty="0">
                <a:cs typeface="Bookman Old Style"/>
              </a:rPr>
              <a:t> </a:t>
            </a:r>
            <a:r>
              <a:rPr b="0" spc="-5" dirty="0">
                <a:cs typeface="Bookman Old Style"/>
              </a:rPr>
              <a:t>version-control</a:t>
            </a:r>
            <a:r>
              <a:rPr b="0" spc="-110" dirty="0">
                <a:cs typeface="Bookman Old Style"/>
              </a:rPr>
              <a:t> </a:t>
            </a:r>
            <a:r>
              <a:rPr b="0" spc="-35" dirty="0">
                <a:cs typeface="Bookman Old Style"/>
              </a:rPr>
              <a:t>packages:</a:t>
            </a:r>
            <a:r>
              <a:rPr b="0" spc="-80" dirty="0">
                <a:cs typeface="Bookman Old Style"/>
              </a:rPr>
              <a:t> </a:t>
            </a:r>
            <a:r>
              <a:rPr b="0" spc="5" dirty="0" err="1">
                <a:cs typeface="Bookman Old Style"/>
              </a:rPr>
              <a:t>vcstool</a:t>
            </a:r>
            <a:endParaRPr dirty="0">
              <a:cs typeface="Bookman Old Style"/>
            </a:endParaRPr>
          </a:p>
          <a:p>
            <a:pPr marL="679450" indent="-285750">
              <a:lnSpc>
                <a:spcPct val="100000"/>
              </a:lnSpc>
              <a:spcBef>
                <a:spcPts val="1500"/>
              </a:spcBef>
              <a:buFont typeface="Arial" panose="020B0604020202020204" pitchFamily="34" charset="0"/>
              <a:buChar char="•"/>
            </a:pPr>
            <a:r>
              <a:rPr b="0" spc="35" dirty="0">
                <a:cs typeface="Bookman Old Style"/>
              </a:rPr>
              <a:t>A</a:t>
            </a:r>
            <a:r>
              <a:rPr b="0" spc="-114" dirty="0">
                <a:cs typeface="Bookman Old Style"/>
              </a:rPr>
              <a:t> </a:t>
            </a:r>
            <a:r>
              <a:rPr b="0" spc="114" dirty="0">
                <a:cs typeface="Bookman Old Style"/>
              </a:rPr>
              <a:t>v</a:t>
            </a:r>
            <a:r>
              <a:rPr b="0" spc="40" dirty="0">
                <a:cs typeface="Bookman Old Style"/>
              </a:rPr>
              <a:t>e</a:t>
            </a:r>
            <a:r>
              <a:rPr b="0" spc="10" dirty="0">
                <a:cs typeface="Bookman Old Style"/>
              </a:rPr>
              <a:t>r</a:t>
            </a:r>
            <a:r>
              <a:rPr b="0" spc="-110" dirty="0">
                <a:cs typeface="Bookman Old Style"/>
              </a:rPr>
              <a:t>s</a:t>
            </a:r>
            <a:r>
              <a:rPr b="0" dirty="0">
                <a:cs typeface="Bookman Old Style"/>
              </a:rPr>
              <a:t>i</a:t>
            </a:r>
            <a:r>
              <a:rPr b="0" spc="55" dirty="0">
                <a:cs typeface="Bookman Old Style"/>
              </a:rPr>
              <a:t>o</a:t>
            </a:r>
            <a:r>
              <a:rPr b="0" spc="-25" dirty="0">
                <a:cs typeface="Bookman Old Style"/>
              </a:rPr>
              <a:t>n</a:t>
            </a:r>
            <a:r>
              <a:rPr b="0" spc="-100" dirty="0">
                <a:cs typeface="Bookman Old Style"/>
              </a:rPr>
              <a:t> </a:t>
            </a:r>
            <a:r>
              <a:rPr b="0" spc="-35" dirty="0">
                <a:cs typeface="Bookman Old Style"/>
              </a:rPr>
              <a:t>c</a:t>
            </a:r>
            <a:r>
              <a:rPr b="0" spc="55" dirty="0">
                <a:cs typeface="Bookman Old Style"/>
              </a:rPr>
              <a:t>o</a:t>
            </a:r>
            <a:r>
              <a:rPr b="0" spc="-20" dirty="0">
                <a:cs typeface="Bookman Old Style"/>
              </a:rPr>
              <a:t>n</a:t>
            </a:r>
            <a:r>
              <a:rPr b="0" spc="-50" dirty="0">
                <a:cs typeface="Bookman Old Style"/>
              </a:rPr>
              <a:t>t</a:t>
            </a:r>
            <a:r>
              <a:rPr b="0" spc="10" dirty="0">
                <a:cs typeface="Bookman Old Style"/>
              </a:rPr>
              <a:t>r</a:t>
            </a:r>
            <a:r>
              <a:rPr b="0" spc="55" dirty="0">
                <a:cs typeface="Bookman Old Style"/>
              </a:rPr>
              <a:t>o</a:t>
            </a:r>
            <a:r>
              <a:rPr b="0" spc="15" dirty="0">
                <a:cs typeface="Bookman Old Style"/>
              </a:rPr>
              <a:t>l</a:t>
            </a:r>
            <a:r>
              <a:rPr b="0" spc="-120" dirty="0">
                <a:cs typeface="Bookman Old Style"/>
              </a:rPr>
              <a:t> </a:t>
            </a:r>
            <a:r>
              <a:rPr b="0" spc="-110" dirty="0">
                <a:cs typeface="Bookman Old Style"/>
              </a:rPr>
              <a:t>s</a:t>
            </a:r>
            <a:r>
              <a:rPr b="0" spc="10" dirty="0">
                <a:cs typeface="Bookman Old Style"/>
              </a:rPr>
              <a:t>y</a:t>
            </a:r>
            <a:r>
              <a:rPr b="0" spc="-110" dirty="0">
                <a:cs typeface="Bookman Old Style"/>
              </a:rPr>
              <a:t>s</a:t>
            </a:r>
            <a:r>
              <a:rPr b="0" spc="-50" dirty="0">
                <a:cs typeface="Bookman Old Style"/>
              </a:rPr>
              <a:t>t</a:t>
            </a:r>
            <a:r>
              <a:rPr b="0" spc="40" dirty="0">
                <a:cs typeface="Bookman Old Style"/>
              </a:rPr>
              <a:t>e</a:t>
            </a:r>
            <a:r>
              <a:rPr b="0" spc="5" dirty="0">
                <a:cs typeface="Bookman Old Style"/>
              </a:rPr>
              <a:t>m</a:t>
            </a:r>
            <a:r>
              <a:rPr b="0" spc="-100" dirty="0">
                <a:cs typeface="Bookman Old Style"/>
              </a:rPr>
              <a:t> </a:t>
            </a:r>
            <a:r>
              <a:rPr b="0" spc="70" dirty="0">
                <a:cs typeface="Bookman Old Style"/>
              </a:rPr>
              <a:t>(</a:t>
            </a:r>
            <a:r>
              <a:rPr b="0" spc="-5" dirty="0">
                <a:cs typeface="Bookman Old Style"/>
              </a:rPr>
              <a:t>V</a:t>
            </a:r>
            <a:r>
              <a:rPr b="0" spc="-215" dirty="0">
                <a:cs typeface="Bookman Old Style"/>
              </a:rPr>
              <a:t>C</a:t>
            </a:r>
            <a:r>
              <a:rPr b="0" spc="-170" dirty="0">
                <a:cs typeface="Bookman Old Style"/>
              </a:rPr>
              <a:t>S</a:t>
            </a:r>
            <a:r>
              <a:rPr b="0" spc="65" dirty="0">
                <a:cs typeface="Bookman Old Style"/>
              </a:rPr>
              <a:t>)</a:t>
            </a:r>
            <a:r>
              <a:rPr b="0" spc="-100" dirty="0">
                <a:cs typeface="Bookman Old Style"/>
              </a:rPr>
              <a:t> </a:t>
            </a:r>
            <a:r>
              <a:rPr b="0" spc="-50" dirty="0">
                <a:cs typeface="Bookman Old Style"/>
              </a:rPr>
              <a:t>t</a:t>
            </a:r>
            <a:r>
              <a:rPr b="0" spc="55" dirty="0">
                <a:cs typeface="Bookman Old Style"/>
              </a:rPr>
              <a:t>oo</a:t>
            </a:r>
            <a:r>
              <a:rPr b="0" spc="15" dirty="0">
                <a:cs typeface="Bookman Old Style"/>
              </a:rPr>
              <a:t>l</a:t>
            </a:r>
            <a:endParaRPr dirty="0">
              <a:cs typeface="Bookman Old Style"/>
            </a:endParaRPr>
          </a:p>
          <a:p>
            <a:pPr marL="679450" marR="759460" indent="-285750">
              <a:lnSpc>
                <a:spcPct val="100000"/>
              </a:lnSpc>
              <a:buFont typeface="Arial" panose="020B0604020202020204" pitchFamily="34" charset="0"/>
              <a:buChar char="•"/>
            </a:pPr>
            <a:r>
              <a:rPr b="0" spc="35" dirty="0">
                <a:cs typeface="Bookman Old Style"/>
              </a:rPr>
              <a:t>A</a:t>
            </a:r>
            <a:r>
              <a:rPr b="0" spc="-110" dirty="0">
                <a:cs typeface="Bookman Old Style"/>
              </a:rPr>
              <a:t> </a:t>
            </a:r>
            <a:r>
              <a:rPr b="0" spc="-20" dirty="0">
                <a:cs typeface="Bookman Old Style"/>
              </a:rPr>
              <a:t>command-line</a:t>
            </a:r>
            <a:r>
              <a:rPr b="0" spc="-70" dirty="0">
                <a:cs typeface="Bookman Old Style"/>
              </a:rPr>
              <a:t> </a:t>
            </a:r>
            <a:r>
              <a:rPr b="0" spc="20" dirty="0">
                <a:cs typeface="Bookman Old Style"/>
              </a:rPr>
              <a:t>tool</a:t>
            </a:r>
            <a:r>
              <a:rPr b="0" spc="-114" dirty="0">
                <a:cs typeface="Bookman Old Style"/>
              </a:rPr>
              <a:t> </a:t>
            </a:r>
            <a:r>
              <a:rPr b="0" spc="-15" dirty="0">
                <a:cs typeface="Bookman Old Style"/>
              </a:rPr>
              <a:t>to</a:t>
            </a:r>
            <a:r>
              <a:rPr b="0" spc="-60" dirty="0">
                <a:cs typeface="Bookman Old Style"/>
              </a:rPr>
              <a:t> </a:t>
            </a:r>
            <a:r>
              <a:rPr b="0" spc="-15" dirty="0">
                <a:cs typeface="Bookman Old Style"/>
              </a:rPr>
              <a:t>make</a:t>
            </a:r>
            <a:r>
              <a:rPr b="0" spc="-75" dirty="0">
                <a:cs typeface="Bookman Old Style"/>
              </a:rPr>
              <a:t> </a:t>
            </a:r>
            <a:r>
              <a:rPr b="0" spc="15" dirty="0">
                <a:cs typeface="Bookman Old Style"/>
              </a:rPr>
              <a:t>working</a:t>
            </a:r>
            <a:r>
              <a:rPr b="0" spc="-80" dirty="0">
                <a:cs typeface="Bookman Old Style"/>
              </a:rPr>
              <a:t> </a:t>
            </a:r>
            <a:r>
              <a:rPr b="0" dirty="0">
                <a:cs typeface="Bookman Old Style"/>
              </a:rPr>
              <a:t>with</a:t>
            </a:r>
            <a:r>
              <a:rPr b="0" spc="-75" dirty="0">
                <a:cs typeface="Bookman Old Style"/>
              </a:rPr>
              <a:t> </a:t>
            </a:r>
            <a:r>
              <a:rPr b="0" spc="-15" dirty="0">
                <a:cs typeface="Bookman Old Style"/>
              </a:rPr>
              <a:t>multiple</a:t>
            </a:r>
            <a:r>
              <a:rPr b="0" spc="-75" dirty="0">
                <a:cs typeface="Bookman Old Style"/>
              </a:rPr>
              <a:t> </a:t>
            </a:r>
            <a:r>
              <a:rPr b="0" spc="-10" dirty="0">
                <a:cs typeface="Bookman Old Style"/>
              </a:rPr>
              <a:t>repositories</a:t>
            </a:r>
            <a:r>
              <a:rPr b="0" spc="-100" dirty="0">
                <a:cs typeface="Bookman Old Style"/>
              </a:rPr>
              <a:t> </a:t>
            </a:r>
            <a:r>
              <a:rPr b="0" spc="-20" dirty="0">
                <a:cs typeface="Bookman Old Style"/>
              </a:rPr>
              <a:t>easier.</a:t>
            </a:r>
            <a:r>
              <a:rPr b="0" spc="-75" dirty="0">
                <a:cs typeface="Bookman Old Style"/>
              </a:rPr>
              <a:t> </a:t>
            </a:r>
            <a:endParaRPr lang="en-US" b="0" spc="-75" dirty="0">
              <a:cs typeface="Bookman Old Style"/>
            </a:endParaRPr>
          </a:p>
          <a:p>
            <a:pPr>
              <a:lnSpc>
                <a:spcPct val="100000"/>
              </a:lnSpc>
              <a:spcBef>
                <a:spcPts val="45"/>
              </a:spcBef>
            </a:pPr>
            <a:endParaRPr sz="2000" dirty="0">
              <a:cs typeface="Bookman Old Style"/>
            </a:endParaRPr>
          </a:p>
        </p:txBody>
      </p:sp>
      <p:sp>
        <p:nvSpPr>
          <p:cNvPr id="3" name="Rectangle 2">
            <a:extLst>
              <a:ext uri="{FF2B5EF4-FFF2-40B4-BE49-F238E27FC236}">
                <a16:creationId xmlns:a16="http://schemas.microsoft.com/office/drawing/2014/main" id="{8FEEA036-25D5-4CBC-AA3F-308EAFB35601}"/>
              </a:ext>
            </a:extLst>
          </p:cNvPr>
          <p:cNvSpPr/>
          <p:nvPr/>
        </p:nvSpPr>
        <p:spPr>
          <a:xfrm>
            <a:off x="783771" y="5262138"/>
            <a:ext cx="10798628" cy="800219"/>
          </a:xfrm>
          <a:prstGeom prst="rect">
            <a:avLst/>
          </a:prstGeom>
          <a:solidFill>
            <a:schemeClr val="bg2"/>
          </a:solidFill>
        </p:spPr>
        <p:txBody>
          <a:bodyPr wrap="square">
            <a:spAutoFit/>
          </a:bodyPr>
          <a:lstStyle/>
          <a:p>
            <a:pPr marL="98425">
              <a:lnSpc>
                <a:spcPct val="100000"/>
              </a:lnSpc>
              <a:spcBef>
                <a:spcPts val="5"/>
              </a:spcBef>
            </a:pPr>
            <a:r>
              <a:rPr lang="en-SG" dirty="0">
                <a:solidFill>
                  <a:srgbClr val="444444"/>
                </a:solidFill>
                <a:latin typeface="SimSun" panose="02010600030101010101" pitchFamily="2" charset="-122"/>
                <a:ea typeface="SimSun" panose="02010600030101010101" pitchFamily="2" charset="-122"/>
                <a:cs typeface="SimSun"/>
              </a:rPr>
              <a:t>$</a:t>
            </a:r>
            <a:r>
              <a:rPr lang="en-SG" spc="-40" dirty="0">
                <a:solidFill>
                  <a:srgbClr val="444444"/>
                </a:solidFill>
                <a:latin typeface="SimSun" panose="02010600030101010101" pitchFamily="2" charset="-122"/>
                <a:ea typeface="SimSun" panose="02010600030101010101" pitchFamily="2" charset="-122"/>
                <a:cs typeface="SimSun"/>
              </a:rPr>
              <a:t> </a:t>
            </a:r>
            <a:r>
              <a:rPr lang="en-SG" dirty="0" err="1">
                <a:solidFill>
                  <a:srgbClr val="444444"/>
                </a:solidFill>
                <a:latin typeface="SimSun" panose="02010600030101010101" pitchFamily="2" charset="-122"/>
                <a:ea typeface="SimSun" panose="02010600030101010101" pitchFamily="2" charset="-122"/>
                <a:cs typeface="SimSun"/>
              </a:rPr>
              <a:t>wget</a:t>
            </a:r>
            <a:r>
              <a:rPr lang="en-SG" spc="-35" dirty="0">
                <a:solidFill>
                  <a:srgbClr val="444444"/>
                </a:solidFill>
                <a:latin typeface="SimSun" panose="02010600030101010101" pitchFamily="2" charset="-122"/>
                <a:ea typeface="SimSun" panose="02010600030101010101" pitchFamily="2" charset="-122"/>
                <a:cs typeface="SimSun"/>
              </a:rPr>
              <a:t> </a:t>
            </a:r>
            <a:r>
              <a:rPr lang="en-SG" dirty="0">
                <a:solidFill>
                  <a:srgbClr val="444444"/>
                </a:solidFill>
                <a:latin typeface="SimSun" panose="02010600030101010101" pitchFamily="2" charset="-122"/>
                <a:ea typeface="SimSun" panose="02010600030101010101" pitchFamily="2" charset="-122"/>
                <a:cs typeface="SimSun"/>
              </a:rPr>
              <a:t>https://raw.githubusercontent.com/ROBOTIS-GIT/turtlebot3/foxy-devel/turtlebot3.repos</a:t>
            </a:r>
            <a:endParaRPr lang="en-SG" dirty="0">
              <a:latin typeface="SimSun" panose="02010600030101010101" pitchFamily="2" charset="-122"/>
              <a:ea typeface="SimSun" panose="02010600030101010101" pitchFamily="2" charset="-122"/>
              <a:cs typeface="SimSun"/>
            </a:endParaRPr>
          </a:p>
          <a:p>
            <a:pPr marL="98425">
              <a:lnSpc>
                <a:spcPct val="100000"/>
              </a:lnSpc>
              <a:spcBef>
                <a:spcPts val="1155"/>
              </a:spcBef>
            </a:pPr>
            <a:r>
              <a:rPr lang="en-SG" dirty="0">
                <a:solidFill>
                  <a:srgbClr val="444444"/>
                </a:solidFill>
                <a:latin typeface="SimSun" panose="02010600030101010101" pitchFamily="2" charset="-122"/>
                <a:ea typeface="SimSun" panose="02010600030101010101" pitchFamily="2" charset="-122"/>
                <a:cs typeface="SimSun"/>
              </a:rPr>
              <a:t>$</a:t>
            </a:r>
            <a:r>
              <a:rPr lang="en-SG" spc="-20" dirty="0">
                <a:solidFill>
                  <a:srgbClr val="444444"/>
                </a:solidFill>
                <a:latin typeface="SimSun" panose="02010600030101010101" pitchFamily="2" charset="-122"/>
                <a:ea typeface="SimSun" panose="02010600030101010101" pitchFamily="2" charset="-122"/>
                <a:cs typeface="SimSun"/>
              </a:rPr>
              <a:t> </a:t>
            </a:r>
            <a:r>
              <a:rPr lang="en-SG" dirty="0" err="1">
                <a:solidFill>
                  <a:srgbClr val="444444"/>
                </a:solidFill>
                <a:latin typeface="SimSun" panose="02010600030101010101" pitchFamily="2" charset="-122"/>
                <a:ea typeface="SimSun" panose="02010600030101010101" pitchFamily="2" charset="-122"/>
                <a:cs typeface="SimSun"/>
              </a:rPr>
              <a:t>vcs</a:t>
            </a:r>
            <a:r>
              <a:rPr lang="en-SG" spc="-20" dirty="0">
                <a:solidFill>
                  <a:srgbClr val="444444"/>
                </a:solidFill>
                <a:latin typeface="SimSun" panose="02010600030101010101" pitchFamily="2" charset="-122"/>
                <a:ea typeface="SimSun" panose="02010600030101010101" pitchFamily="2" charset="-122"/>
                <a:cs typeface="SimSun"/>
              </a:rPr>
              <a:t> </a:t>
            </a:r>
            <a:r>
              <a:rPr lang="en-SG" dirty="0">
                <a:solidFill>
                  <a:srgbClr val="444444"/>
                </a:solidFill>
                <a:latin typeface="SimSun" panose="02010600030101010101" pitchFamily="2" charset="-122"/>
                <a:ea typeface="SimSun" panose="02010600030101010101" pitchFamily="2" charset="-122"/>
                <a:cs typeface="SimSun"/>
              </a:rPr>
              <a:t>import</a:t>
            </a:r>
            <a:r>
              <a:rPr lang="en-SG" spc="-15" dirty="0">
                <a:solidFill>
                  <a:srgbClr val="444444"/>
                </a:solidFill>
                <a:latin typeface="SimSun" panose="02010600030101010101" pitchFamily="2" charset="-122"/>
                <a:ea typeface="SimSun" panose="02010600030101010101" pitchFamily="2" charset="-122"/>
                <a:cs typeface="SimSun"/>
              </a:rPr>
              <a:t> </a:t>
            </a:r>
            <a:r>
              <a:rPr lang="en-SG" dirty="0" err="1">
                <a:solidFill>
                  <a:srgbClr val="444444"/>
                </a:solidFill>
                <a:latin typeface="SimSun" panose="02010600030101010101" pitchFamily="2" charset="-122"/>
                <a:ea typeface="SimSun" panose="02010600030101010101" pitchFamily="2" charset="-122"/>
                <a:cs typeface="SimSun"/>
              </a:rPr>
              <a:t>src</a:t>
            </a:r>
            <a:r>
              <a:rPr lang="en-SG" spc="-20" dirty="0">
                <a:solidFill>
                  <a:srgbClr val="444444"/>
                </a:solidFill>
                <a:latin typeface="SimSun" panose="02010600030101010101" pitchFamily="2" charset="-122"/>
                <a:ea typeface="SimSun" panose="02010600030101010101" pitchFamily="2" charset="-122"/>
                <a:cs typeface="SimSun"/>
              </a:rPr>
              <a:t> </a:t>
            </a:r>
            <a:r>
              <a:rPr lang="en-SG" dirty="0">
                <a:solidFill>
                  <a:srgbClr val="444444"/>
                </a:solidFill>
                <a:latin typeface="SimSun" panose="02010600030101010101" pitchFamily="2" charset="-122"/>
                <a:ea typeface="SimSun" panose="02010600030101010101" pitchFamily="2" charset="-122"/>
                <a:cs typeface="SimSun"/>
              </a:rPr>
              <a:t>&lt;</a:t>
            </a:r>
            <a:r>
              <a:rPr lang="en-SG" spc="-15" dirty="0">
                <a:solidFill>
                  <a:srgbClr val="444444"/>
                </a:solidFill>
                <a:latin typeface="SimSun" panose="02010600030101010101" pitchFamily="2" charset="-122"/>
                <a:ea typeface="SimSun" panose="02010600030101010101" pitchFamily="2" charset="-122"/>
                <a:cs typeface="SimSun"/>
              </a:rPr>
              <a:t> </a:t>
            </a:r>
            <a:r>
              <a:rPr lang="en-SG" dirty="0">
                <a:solidFill>
                  <a:srgbClr val="444444"/>
                </a:solidFill>
                <a:latin typeface="SimSun" panose="02010600030101010101" pitchFamily="2" charset="-122"/>
                <a:ea typeface="SimSun" panose="02010600030101010101" pitchFamily="2" charset="-122"/>
                <a:cs typeface="SimSun"/>
              </a:rPr>
              <a:t>turtlebot3.repos</a:t>
            </a:r>
            <a:endParaRPr lang="en-SG" dirty="0">
              <a:latin typeface="SimSun" panose="02010600030101010101" pitchFamily="2" charset="-122"/>
              <a:ea typeface="SimSun" panose="02010600030101010101" pitchFamily="2" charset="-122"/>
              <a:cs typeface="SimSun"/>
            </a:endParaRPr>
          </a:p>
        </p:txBody>
      </p:sp>
      <p:sp>
        <p:nvSpPr>
          <p:cNvPr id="5" name="Rectangle 4">
            <a:extLst>
              <a:ext uri="{FF2B5EF4-FFF2-40B4-BE49-F238E27FC236}">
                <a16:creationId xmlns:a16="http://schemas.microsoft.com/office/drawing/2014/main" id="{73A1571D-7FB0-41E6-892E-6E7BF1F7F60C}"/>
              </a:ext>
            </a:extLst>
          </p:cNvPr>
          <p:cNvSpPr/>
          <p:nvPr/>
        </p:nvSpPr>
        <p:spPr>
          <a:xfrm>
            <a:off x="-203201" y="4647106"/>
            <a:ext cx="8055429" cy="369332"/>
          </a:xfrm>
          <a:prstGeom prst="rect">
            <a:avLst/>
          </a:prstGeom>
        </p:spPr>
        <p:txBody>
          <a:bodyPr wrap="square">
            <a:spAutoFit/>
          </a:bodyPr>
          <a:lstStyle/>
          <a:p>
            <a:pPr marL="850900" marR="759460" lvl="1"/>
            <a:r>
              <a:rPr lang="en-US" b="0" spc="-15" dirty="0">
                <a:cs typeface="Bookman Old Style"/>
              </a:rPr>
              <a:t>For</a:t>
            </a:r>
            <a:r>
              <a:rPr lang="en-US" b="0" spc="-130" dirty="0">
                <a:cs typeface="Bookman Old Style"/>
              </a:rPr>
              <a:t> </a:t>
            </a:r>
            <a:r>
              <a:rPr lang="en-US" b="0" dirty="0">
                <a:cs typeface="Bookman Old Style"/>
              </a:rPr>
              <a:t>example:</a:t>
            </a:r>
            <a:r>
              <a:rPr lang="en-US" b="0" spc="-80" dirty="0">
                <a:cs typeface="Bookman Old Style"/>
              </a:rPr>
              <a:t> </a:t>
            </a:r>
            <a:r>
              <a:rPr lang="en-US" b="0" spc="-15" dirty="0">
                <a:cs typeface="Bookman Old Style"/>
              </a:rPr>
              <a:t>in</a:t>
            </a:r>
            <a:r>
              <a:rPr lang="en-US" b="0" spc="-90" dirty="0">
                <a:cs typeface="Bookman Old Style"/>
              </a:rPr>
              <a:t> </a:t>
            </a:r>
            <a:r>
              <a:rPr lang="en-US" b="0" spc="15" dirty="0">
                <a:cs typeface="Bookman Old Style"/>
              </a:rPr>
              <a:t>your </a:t>
            </a:r>
            <a:r>
              <a:rPr lang="en-US" b="0" spc="-465" dirty="0">
                <a:cs typeface="Bookman Old Style"/>
              </a:rPr>
              <a:t> </a:t>
            </a:r>
            <a:r>
              <a:rPr lang="en-US" b="0" dirty="0">
                <a:cs typeface="Bookman Old Style"/>
              </a:rPr>
              <a:t>workspace(e.g.</a:t>
            </a:r>
            <a:r>
              <a:rPr lang="en-US" b="0" spc="-90" dirty="0">
                <a:cs typeface="Bookman Old Style"/>
              </a:rPr>
              <a:t> </a:t>
            </a:r>
            <a:r>
              <a:rPr lang="en-US" b="0" spc="-40" dirty="0">
                <a:cs typeface="Bookman Old Style"/>
              </a:rPr>
              <a:t>~/</a:t>
            </a:r>
            <a:r>
              <a:rPr lang="en-US" b="0" spc="-40" dirty="0" err="1">
                <a:cs typeface="Bookman Old Style"/>
              </a:rPr>
              <a:t>devel_ws</a:t>
            </a:r>
            <a:r>
              <a:rPr lang="en-US" b="0" spc="-40" dirty="0">
                <a:cs typeface="Bookman Old Style"/>
              </a:rPr>
              <a:t>):</a:t>
            </a:r>
            <a:endParaRPr lang="en-US" dirty="0">
              <a:cs typeface="Bookman Old Style"/>
            </a:endParaRPr>
          </a:p>
        </p:txBody>
      </p:sp>
      <p:pic>
        <p:nvPicPr>
          <p:cNvPr id="6" name="Picture 5">
            <a:extLst>
              <a:ext uri="{FF2B5EF4-FFF2-40B4-BE49-F238E27FC236}">
                <a16:creationId xmlns:a16="http://schemas.microsoft.com/office/drawing/2014/main" id="{C23C54DD-0DD5-4841-A47A-4FD89D3FB480}"/>
              </a:ext>
            </a:extLst>
          </p:cNvPr>
          <p:cNvPicPr>
            <a:picLocks noChangeAspect="1"/>
          </p:cNvPicPr>
          <p:nvPr/>
        </p:nvPicPr>
        <p:blipFill>
          <a:blip r:embed="rId3"/>
          <a:stretch>
            <a:fillRect/>
          </a:stretch>
        </p:blipFill>
        <p:spPr>
          <a:xfrm>
            <a:off x="6013903" y="1228136"/>
            <a:ext cx="3676650" cy="3657600"/>
          </a:xfrm>
          <a:prstGeom prst="rect">
            <a:avLst/>
          </a:prstGeom>
        </p:spPr>
      </p:pic>
      <p:sp>
        <p:nvSpPr>
          <p:cNvPr id="8" name="Rectangle 7">
            <a:extLst>
              <a:ext uri="{FF2B5EF4-FFF2-40B4-BE49-F238E27FC236}">
                <a16:creationId xmlns:a16="http://schemas.microsoft.com/office/drawing/2014/main" id="{29E6A328-4EBC-461D-8880-C189C1E296C7}"/>
              </a:ext>
            </a:extLst>
          </p:cNvPr>
          <p:cNvSpPr/>
          <p:nvPr/>
        </p:nvSpPr>
        <p:spPr>
          <a:xfrm>
            <a:off x="2419349" y="3180569"/>
            <a:ext cx="3676651" cy="369332"/>
          </a:xfrm>
          <a:prstGeom prst="rect">
            <a:avLst/>
          </a:prstGeom>
        </p:spPr>
        <p:txBody>
          <a:bodyPr wrap="square">
            <a:spAutoFit/>
          </a:bodyPr>
          <a:lstStyle/>
          <a:p>
            <a:pPr marL="850900" marR="759460" lvl="1"/>
            <a:r>
              <a:rPr lang="en-US" b="0" spc="-15" dirty="0">
                <a:cs typeface="Bookman Old Style"/>
              </a:rPr>
              <a:t>moveit2.repos</a:t>
            </a:r>
            <a:endParaRPr lang="en-US" dirty="0">
              <a:cs typeface="Bookman Old Style"/>
            </a:endParaRPr>
          </a:p>
        </p:txBody>
      </p:sp>
      <p:sp>
        <p:nvSpPr>
          <p:cNvPr id="7" name="Arrow: Right 6">
            <a:extLst>
              <a:ext uri="{FF2B5EF4-FFF2-40B4-BE49-F238E27FC236}">
                <a16:creationId xmlns:a16="http://schemas.microsoft.com/office/drawing/2014/main" id="{BCFF23EC-CC6F-4E6B-9BC7-2DA6D1B0D386}"/>
              </a:ext>
            </a:extLst>
          </p:cNvPr>
          <p:cNvSpPr/>
          <p:nvPr/>
        </p:nvSpPr>
        <p:spPr>
          <a:xfrm>
            <a:off x="4971495" y="3129988"/>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39412590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E95ECD3-9A39-441C-8347-13F705355C26}"/>
              </a:ext>
            </a:extLst>
          </p:cNvPr>
          <p:cNvSpPr>
            <a:spLocks noGrp="1"/>
          </p:cNvSpPr>
          <p:nvPr>
            <p:ph type="sldNum" sz="quarter" idx="12"/>
          </p:nvPr>
        </p:nvSpPr>
        <p:spPr/>
        <p:txBody>
          <a:bodyPr/>
          <a:lstStyle/>
          <a:p>
            <a:fld id="{DB585DB3-991F-418E-AAD4-DC1A839C24E0}" type="slidenum">
              <a:rPr lang="en-US" smtClean="0"/>
              <a:pPr/>
              <a:t>24</a:t>
            </a:fld>
            <a:endParaRPr lang="en-US"/>
          </a:p>
        </p:txBody>
      </p:sp>
      <p:sp>
        <p:nvSpPr>
          <p:cNvPr id="8" name="Title 1">
            <a:extLst>
              <a:ext uri="{FF2B5EF4-FFF2-40B4-BE49-F238E27FC236}">
                <a16:creationId xmlns:a16="http://schemas.microsoft.com/office/drawing/2014/main" id="{D51C1E40-5004-4CDA-96A1-642642C4E6F6}"/>
              </a:ext>
            </a:extLst>
          </p:cNvPr>
          <p:cNvSpPr>
            <a:spLocks noGrp="1"/>
          </p:cNvSpPr>
          <p:nvPr>
            <p:ph type="title"/>
          </p:nvPr>
        </p:nvSpPr>
        <p:spPr>
          <a:xfrm>
            <a:off x="609600" y="155104"/>
            <a:ext cx="9347200" cy="609600"/>
          </a:xfrm>
        </p:spPr>
        <p:txBody>
          <a:bodyPr/>
          <a:lstStyle/>
          <a:p>
            <a:r>
              <a:rPr lang="en-US"/>
              <a:t>Packages Creation</a:t>
            </a:r>
            <a:endParaRPr lang="en-SG"/>
          </a:p>
        </p:txBody>
      </p:sp>
      <p:sp>
        <p:nvSpPr>
          <p:cNvPr id="13" name="Rectangle 1">
            <a:extLst>
              <a:ext uri="{FF2B5EF4-FFF2-40B4-BE49-F238E27FC236}">
                <a16:creationId xmlns:a16="http://schemas.microsoft.com/office/drawing/2014/main" id="{ED1F1835-AA55-46FF-926D-61AC04EEB2BE}"/>
              </a:ext>
            </a:extLst>
          </p:cNvPr>
          <p:cNvSpPr>
            <a:spLocks noChangeArrowheads="1"/>
          </p:cNvSpPr>
          <p:nvPr/>
        </p:nvSpPr>
        <p:spPr bwMode="auto">
          <a:xfrm>
            <a:off x="734349" y="2576324"/>
            <a:ext cx="6979992"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lvl="0" eaLnBrk="0" fontAlgn="base" hangingPunct="0">
              <a:spcBef>
                <a:spcPct val="0"/>
              </a:spcBef>
              <a:spcAft>
                <a:spcPct val="0"/>
              </a:spcAft>
            </a:pPr>
            <a:r>
              <a:rPr lang="en-US" altLang="en-US" dirty="0">
                <a:solidFill>
                  <a:srgbClr val="333333"/>
                </a:solidFill>
                <a:latin typeface="SimSun" panose="02010600030101010101" pitchFamily="2" charset="-122"/>
                <a:ea typeface="SimSun" panose="02010600030101010101" pitchFamily="2" charset="-122"/>
              </a:rPr>
              <a:t>ros2 pkg create --build-type </a:t>
            </a:r>
            <a:r>
              <a:rPr lang="en-US" altLang="en-US" dirty="0" err="1">
                <a:solidFill>
                  <a:srgbClr val="333333"/>
                </a:solidFill>
                <a:latin typeface="SimSun" panose="02010600030101010101" pitchFamily="2" charset="-122"/>
                <a:ea typeface="SimSun" panose="02010600030101010101" pitchFamily="2" charset="-122"/>
              </a:rPr>
              <a:t>ament_python</a:t>
            </a:r>
            <a:r>
              <a:rPr lang="en-US" altLang="en-US" dirty="0">
                <a:solidFill>
                  <a:srgbClr val="333333"/>
                </a:solidFill>
                <a:latin typeface="SimSun" panose="02010600030101010101" pitchFamily="2" charset="-122"/>
                <a:ea typeface="SimSun" panose="02010600030101010101" pitchFamily="2" charset="-122"/>
              </a:rPr>
              <a:t> &lt;</a:t>
            </a:r>
            <a:r>
              <a:rPr lang="en-US" altLang="en-US" dirty="0" err="1">
                <a:solidFill>
                  <a:srgbClr val="333333"/>
                </a:solidFill>
                <a:latin typeface="SimSun" panose="02010600030101010101" pitchFamily="2" charset="-122"/>
                <a:ea typeface="SimSun" panose="02010600030101010101" pitchFamily="2" charset="-122"/>
              </a:rPr>
              <a:t>package_name</a:t>
            </a:r>
            <a:r>
              <a:rPr lang="en-US" altLang="en-US" dirty="0">
                <a:solidFill>
                  <a:srgbClr val="333333"/>
                </a:solidFill>
                <a:latin typeface="SimSun" panose="02010600030101010101" pitchFamily="2" charset="-122"/>
                <a:ea typeface="SimSun" panose="02010600030101010101" pitchFamily="2" charset="-122"/>
              </a:rPr>
              <a:t>&gt;</a:t>
            </a:r>
          </a:p>
        </p:txBody>
      </p:sp>
      <p:sp>
        <p:nvSpPr>
          <p:cNvPr id="17" name="Rectangle 16">
            <a:extLst>
              <a:ext uri="{FF2B5EF4-FFF2-40B4-BE49-F238E27FC236}">
                <a16:creationId xmlns:a16="http://schemas.microsoft.com/office/drawing/2014/main" id="{9F4C8482-25DA-4D79-A6CF-F5F9A24EE1C9}"/>
              </a:ext>
            </a:extLst>
          </p:cNvPr>
          <p:cNvSpPr/>
          <p:nvPr/>
        </p:nvSpPr>
        <p:spPr>
          <a:xfrm>
            <a:off x="684085" y="3378051"/>
            <a:ext cx="9484387" cy="369332"/>
          </a:xfrm>
          <a:prstGeom prst="rect">
            <a:avLst/>
          </a:prstGeom>
        </p:spPr>
        <p:txBody>
          <a:bodyPr wrap="square">
            <a:spAutoFit/>
          </a:bodyPr>
          <a:lstStyle/>
          <a:p>
            <a:r>
              <a:rPr lang="en-US" dirty="0">
                <a:latin typeface="SimSun" panose="02010600030101010101" pitchFamily="2" charset="-122"/>
                <a:ea typeface="SimSun" panose="02010600030101010101" pitchFamily="2" charset="-122"/>
              </a:rPr>
              <a:t>ros2 pkg create --build-type </a:t>
            </a:r>
            <a:r>
              <a:rPr lang="en-US" dirty="0" err="1">
                <a:latin typeface="SimSun" panose="02010600030101010101" pitchFamily="2" charset="-122"/>
                <a:ea typeface="SimSun" panose="02010600030101010101" pitchFamily="2" charset="-122"/>
              </a:rPr>
              <a:t>ament_python</a:t>
            </a:r>
            <a:r>
              <a:rPr lang="en-US" dirty="0">
                <a:latin typeface="SimSun" panose="02010600030101010101" pitchFamily="2" charset="-122"/>
                <a:ea typeface="SimSun" panose="02010600030101010101" pitchFamily="2" charset="-122"/>
              </a:rPr>
              <a:t> </a:t>
            </a:r>
            <a:r>
              <a:rPr lang="en-US" dirty="0">
                <a:highlight>
                  <a:srgbClr val="FFFF00"/>
                </a:highlight>
                <a:latin typeface="SimSun" panose="02010600030101010101" pitchFamily="2" charset="-122"/>
                <a:ea typeface="SimSun" panose="02010600030101010101" pitchFamily="2" charset="-122"/>
              </a:rPr>
              <a:t>--node-name</a:t>
            </a:r>
            <a:r>
              <a:rPr lang="en-US" dirty="0">
                <a:latin typeface="SimSun" panose="02010600030101010101" pitchFamily="2" charset="-122"/>
                <a:ea typeface="SimSun" panose="02010600030101010101" pitchFamily="2" charset="-122"/>
              </a:rPr>
              <a:t> &lt;</a:t>
            </a:r>
            <a:r>
              <a:rPr lang="en-US" dirty="0" err="1">
                <a:latin typeface="SimSun" panose="02010600030101010101" pitchFamily="2" charset="-122"/>
                <a:ea typeface="SimSun" panose="02010600030101010101" pitchFamily="2" charset="-122"/>
              </a:rPr>
              <a:t>node_name</a:t>
            </a:r>
            <a:r>
              <a:rPr lang="en-US" dirty="0">
                <a:latin typeface="SimSun" panose="02010600030101010101" pitchFamily="2" charset="-122"/>
                <a:ea typeface="SimSun" panose="02010600030101010101" pitchFamily="2" charset="-122"/>
              </a:rPr>
              <a:t>&gt; </a:t>
            </a:r>
            <a:r>
              <a:rPr lang="en-US" altLang="en-US" dirty="0">
                <a:solidFill>
                  <a:srgbClr val="333333"/>
                </a:solidFill>
                <a:latin typeface="SimSun" panose="02010600030101010101" pitchFamily="2" charset="-122"/>
                <a:ea typeface="SimSun" panose="02010600030101010101" pitchFamily="2" charset="-122"/>
              </a:rPr>
              <a:t>&lt;</a:t>
            </a:r>
            <a:r>
              <a:rPr lang="en-US" altLang="en-US" dirty="0" err="1">
                <a:solidFill>
                  <a:srgbClr val="333333"/>
                </a:solidFill>
                <a:latin typeface="SimSun" panose="02010600030101010101" pitchFamily="2" charset="-122"/>
                <a:ea typeface="SimSun" panose="02010600030101010101" pitchFamily="2" charset="-122"/>
              </a:rPr>
              <a:t>package_name</a:t>
            </a:r>
            <a:r>
              <a:rPr lang="en-US" altLang="en-US" dirty="0">
                <a:solidFill>
                  <a:srgbClr val="333333"/>
                </a:solidFill>
                <a:latin typeface="SimSun" panose="02010600030101010101" pitchFamily="2" charset="-122"/>
                <a:ea typeface="SimSun" panose="02010600030101010101" pitchFamily="2" charset="-122"/>
              </a:rPr>
              <a:t>&gt;</a:t>
            </a:r>
            <a:endParaRPr lang="en-US" dirty="0">
              <a:latin typeface="SimSun" panose="02010600030101010101" pitchFamily="2" charset="-122"/>
              <a:ea typeface="SimSun" panose="02010600030101010101" pitchFamily="2" charset="-122"/>
            </a:endParaRPr>
          </a:p>
        </p:txBody>
      </p:sp>
      <p:sp>
        <p:nvSpPr>
          <p:cNvPr id="24" name="Rectangle 23">
            <a:extLst>
              <a:ext uri="{FF2B5EF4-FFF2-40B4-BE49-F238E27FC236}">
                <a16:creationId xmlns:a16="http://schemas.microsoft.com/office/drawing/2014/main" id="{034902E6-A477-4761-8BCE-6708417622C2}"/>
              </a:ext>
            </a:extLst>
          </p:cNvPr>
          <p:cNvSpPr/>
          <p:nvPr/>
        </p:nvSpPr>
        <p:spPr>
          <a:xfrm>
            <a:off x="684085" y="4269306"/>
            <a:ext cx="9484387" cy="369332"/>
          </a:xfrm>
          <a:prstGeom prst="rect">
            <a:avLst/>
          </a:prstGeom>
        </p:spPr>
        <p:txBody>
          <a:bodyPr wrap="square">
            <a:spAutoFit/>
          </a:bodyPr>
          <a:lstStyle/>
          <a:p>
            <a:r>
              <a:rPr lang="en-US" dirty="0">
                <a:latin typeface="SimSun" panose="02010600030101010101" pitchFamily="2" charset="-122"/>
                <a:ea typeface="SimSun" panose="02010600030101010101" pitchFamily="2" charset="-122"/>
              </a:rPr>
              <a:t>ros2 pkg create --build-type </a:t>
            </a:r>
            <a:r>
              <a:rPr lang="en-US" dirty="0" err="1">
                <a:latin typeface="SimSun" panose="02010600030101010101" pitchFamily="2" charset="-122"/>
                <a:ea typeface="SimSun" panose="02010600030101010101" pitchFamily="2" charset="-122"/>
              </a:rPr>
              <a:t>ament_python</a:t>
            </a:r>
            <a:r>
              <a:rPr lang="en-US" dirty="0">
                <a:latin typeface="SimSun" panose="02010600030101010101" pitchFamily="2" charset="-122"/>
                <a:ea typeface="SimSun" panose="02010600030101010101" pitchFamily="2" charset="-122"/>
              </a:rPr>
              <a:t> </a:t>
            </a:r>
            <a:r>
              <a:rPr lang="en-US" dirty="0">
                <a:highlight>
                  <a:srgbClr val="FFFF00"/>
                </a:highlight>
                <a:latin typeface="SimSun" panose="02010600030101010101" pitchFamily="2" charset="-122"/>
                <a:ea typeface="SimSun" panose="02010600030101010101" pitchFamily="2" charset="-122"/>
                <a:cs typeface="SimSun"/>
              </a:rPr>
              <a:t>--dependencies</a:t>
            </a:r>
            <a:r>
              <a:rPr lang="en-US" spc="-10" dirty="0">
                <a:latin typeface="SimSun" panose="02010600030101010101" pitchFamily="2" charset="-122"/>
                <a:ea typeface="SimSun" panose="02010600030101010101" pitchFamily="2" charset="-122"/>
                <a:cs typeface="SimSun"/>
              </a:rPr>
              <a:t> </a:t>
            </a:r>
            <a:r>
              <a:rPr lang="en-US" dirty="0">
                <a:latin typeface="SimSun" panose="02010600030101010101" pitchFamily="2" charset="-122"/>
                <a:ea typeface="SimSun" panose="02010600030101010101" pitchFamily="2" charset="-122"/>
                <a:cs typeface="SimSun"/>
              </a:rPr>
              <a:t>[deps]</a:t>
            </a:r>
            <a:r>
              <a:rPr lang="en-US" spc="-5" dirty="0">
                <a:latin typeface="SimSun" panose="02010600030101010101" pitchFamily="2" charset="-122"/>
                <a:ea typeface="SimSun" panose="02010600030101010101" pitchFamily="2" charset="-122"/>
                <a:cs typeface="SimSun"/>
              </a:rPr>
              <a:t> </a:t>
            </a:r>
            <a:endParaRPr lang="en-US" dirty="0">
              <a:latin typeface="SimSun" panose="02010600030101010101" pitchFamily="2" charset="-122"/>
              <a:ea typeface="SimSun" panose="02010600030101010101" pitchFamily="2" charset="-122"/>
            </a:endParaRPr>
          </a:p>
        </p:txBody>
      </p:sp>
      <p:sp>
        <p:nvSpPr>
          <p:cNvPr id="25" name="TextBox 24">
            <a:extLst>
              <a:ext uri="{FF2B5EF4-FFF2-40B4-BE49-F238E27FC236}">
                <a16:creationId xmlns:a16="http://schemas.microsoft.com/office/drawing/2014/main" id="{F4839589-E8AD-4013-9C12-4314C61E3BCC}"/>
              </a:ext>
            </a:extLst>
          </p:cNvPr>
          <p:cNvSpPr txBox="1"/>
          <p:nvPr/>
        </p:nvSpPr>
        <p:spPr>
          <a:xfrm>
            <a:off x="662468" y="2135836"/>
            <a:ext cx="2583543" cy="369332"/>
          </a:xfrm>
          <a:prstGeom prst="rect">
            <a:avLst/>
          </a:prstGeom>
          <a:noFill/>
        </p:spPr>
        <p:txBody>
          <a:bodyPr wrap="square" rtlCol="0">
            <a:spAutoFit/>
          </a:bodyPr>
          <a:lstStyle/>
          <a:p>
            <a:r>
              <a:rPr lang="en-US" b="1"/>
              <a:t>Basic Package Creation</a:t>
            </a:r>
            <a:endParaRPr lang="en-SG" b="1"/>
          </a:p>
        </p:txBody>
      </p:sp>
      <p:sp>
        <p:nvSpPr>
          <p:cNvPr id="26" name="TextBox 25">
            <a:extLst>
              <a:ext uri="{FF2B5EF4-FFF2-40B4-BE49-F238E27FC236}">
                <a16:creationId xmlns:a16="http://schemas.microsoft.com/office/drawing/2014/main" id="{4A3807AE-6F8C-48CD-A7B3-F1A62264E4D4}"/>
              </a:ext>
            </a:extLst>
          </p:cNvPr>
          <p:cNvSpPr txBox="1"/>
          <p:nvPr/>
        </p:nvSpPr>
        <p:spPr>
          <a:xfrm>
            <a:off x="662468" y="2986468"/>
            <a:ext cx="4151087" cy="369332"/>
          </a:xfrm>
          <a:prstGeom prst="rect">
            <a:avLst/>
          </a:prstGeom>
          <a:noFill/>
        </p:spPr>
        <p:txBody>
          <a:bodyPr wrap="square" rtlCol="0">
            <a:spAutoFit/>
          </a:bodyPr>
          <a:lstStyle/>
          <a:p>
            <a:r>
              <a:rPr lang="en-US" b="1"/>
              <a:t>Package Creation with Node name </a:t>
            </a:r>
            <a:endParaRPr lang="en-SG" b="1"/>
          </a:p>
        </p:txBody>
      </p:sp>
      <p:sp>
        <p:nvSpPr>
          <p:cNvPr id="27" name="TextBox 26">
            <a:extLst>
              <a:ext uri="{FF2B5EF4-FFF2-40B4-BE49-F238E27FC236}">
                <a16:creationId xmlns:a16="http://schemas.microsoft.com/office/drawing/2014/main" id="{567CFE04-0DB0-4CF7-BA54-6C99D7BD6058}"/>
              </a:ext>
            </a:extLst>
          </p:cNvPr>
          <p:cNvSpPr txBox="1"/>
          <p:nvPr/>
        </p:nvSpPr>
        <p:spPr>
          <a:xfrm>
            <a:off x="662468" y="3855594"/>
            <a:ext cx="5464783" cy="369332"/>
          </a:xfrm>
          <a:prstGeom prst="rect">
            <a:avLst/>
          </a:prstGeom>
          <a:noFill/>
        </p:spPr>
        <p:txBody>
          <a:bodyPr wrap="square" rtlCol="0">
            <a:spAutoFit/>
          </a:bodyPr>
          <a:lstStyle/>
          <a:p>
            <a:r>
              <a:rPr lang="en-US" b="1"/>
              <a:t>Package Creation with added dependencies</a:t>
            </a:r>
            <a:endParaRPr lang="en-SG" b="1"/>
          </a:p>
        </p:txBody>
      </p:sp>
      <p:sp>
        <p:nvSpPr>
          <p:cNvPr id="33" name="Left Brace 32">
            <a:extLst>
              <a:ext uri="{FF2B5EF4-FFF2-40B4-BE49-F238E27FC236}">
                <a16:creationId xmlns:a16="http://schemas.microsoft.com/office/drawing/2014/main" id="{BFE7EBEA-9F08-4597-AB80-DBFE869CF223}"/>
              </a:ext>
            </a:extLst>
          </p:cNvPr>
          <p:cNvSpPr/>
          <p:nvPr/>
        </p:nvSpPr>
        <p:spPr>
          <a:xfrm rot="5400000">
            <a:off x="4555264" y="1732620"/>
            <a:ext cx="369330" cy="1424504"/>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34" name="TextBox 33">
            <a:extLst>
              <a:ext uri="{FF2B5EF4-FFF2-40B4-BE49-F238E27FC236}">
                <a16:creationId xmlns:a16="http://schemas.microsoft.com/office/drawing/2014/main" id="{9B2C67E7-BB87-4B64-9364-481C2AB9CD11}"/>
              </a:ext>
            </a:extLst>
          </p:cNvPr>
          <p:cNvSpPr txBox="1"/>
          <p:nvPr/>
        </p:nvSpPr>
        <p:spPr>
          <a:xfrm>
            <a:off x="3740081" y="1851712"/>
            <a:ext cx="4926413" cy="369332"/>
          </a:xfrm>
          <a:prstGeom prst="rect">
            <a:avLst/>
          </a:prstGeom>
          <a:noFill/>
        </p:spPr>
        <p:txBody>
          <a:bodyPr wrap="none" rtlCol="0">
            <a:spAutoFit/>
          </a:bodyPr>
          <a:lstStyle/>
          <a:p>
            <a:r>
              <a:rPr lang="en-US"/>
              <a:t>Change this to </a:t>
            </a:r>
            <a:r>
              <a:rPr lang="en-US" altLang="en-US" err="1">
                <a:solidFill>
                  <a:srgbClr val="333333"/>
                </a:solidFill>
                <a:latin typeface="SimSun" panose="02010600030101010101" pitchFamily="2" charset="-122"/>
                <a:ea typeface="SimSun" panose="02010600030101010101" pitchFamily="2" charset="-122"/>
              </a:rPr>
              <a:t>ament_cmake</a:t>
            </a:r>
            <a:r>
              <a:rPr lang="en-US" altLang="en-US">
                <a:solidFill>
                  <a:srgbClr val="333333"/>
                </a:solidFill>
                <a:latin typeface="SimSun" panose="02010600030101010101" pitchFamily="2" charset="-122"/>
                <a:ea typeface="SimSun" panose="02010600030101010101" pitchFamily="2" charset="-122"/>
              </a:rPr>
              <a:t> </a:t>
            </a:r>
            <a:r>
              <a:rPr lang="en-US" altLang="en-US">
                <a:solidFill>
                  <a:srgbClr val="333333"/>
                </a:solidFill>
                <a:ea typeface="SimSun" panose="02010600030101010101" pitchFamily="2" charset="-122"/>
              </a:rPr>
              <a:t>for </a:t>
            </a:r>
            <a:r>
              <a:rPr lang="en-US" altLang="en-US" err="1">
                <a:solidFill>
                  <a:srgbClr val="333333"/>
                </a:solidFill>
                <a:ea typeface="SimSun" panose="02010600030101010101" pitchFamily="2" charset="-122"/>
              </a:rPr>
              <a:t>cmake</a:t>
            </a:r>
            <a:r>
              <a:rPr lang="en-US" altLang="en-US">
                <a:solidFill>
                  <a:srgbClr val="333333"/>
                </a:solidFill>
                <a:ea typeface="SimSun" panose="02010600030101010101" pitchFamily="2" charset="-122"/>
              </a:rPr>
              <a:t> packages!</a:t>
            </a:r>
            <a:r>
              <a:rPr lang="en-US"/>
              <a:t> </a:t>
            </a:r>
            <a:endParaRPr lang="en-SG"/>
          </a:p>
        </p:txBody>
      </p:sp>
    </p:spTree>
    <p:extLst>
      <p:ext uri="{BB962C8B-B14F-4D97-AF65-F5344CB8AC3E}">
        <p14:creationId xmlns:p14="http://schemas.microsoft.com/office/powerpoint/2010/main" val="19374860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C9F886-456C-4C5A-B60A-0DAB1C166141}"/>
              </a:ext>
            </a:extLst>
          </p:cNvPr>
          <p:cNvSpPr>
            <a:spLocks noGrp="1"/>
          </p:cNvSpPr>
          <p:nvPr>
            <p:ph type="title"/>
          </p:nvPr>
        </p:nvSpPr>
        <p:spPr/>
        <p:txBody>
          <a:bodyPr/>
          <a:lstStyle/>
          <a:p>
            <a:r>
              <a:rPr lang="en-US"/>
              <a:t>ROS2 Package Structure (Python)</a:t>
            </a:r>
            <a:endParaRPr lang="en-SG"/>
          </a:p>
        </p:txBody>
      </p:sp>
      <p:sp>
        <p:nvSpPr>
          <p:cNvPr id="4" name="Slide Number Placeholder 3">
            <a:extLst>
              <a:ext uri="{FF2B5EF4-FFF2-40B4-BE49-F238E27FC236}">
                <a16:creationId xmlns:a16="http://schemas.microsoft.com/office/drawing/2014/main" id="{414DBFA3-213D-4B59-A32E-76F7F0C7662A}"/>
              </a:ext>
            </a:extLst>
          </p:cNvPr>
          <p:cNvSpPr>
            <a:spLocks noGrp="1"/>
          </p:cNvSpPr>
          <p:nvPr>
            <p:ph type="sldNum" sz="quarter" idx="12"/>
          </p:nvPr>
        </p:nvSpPr>
        <p:spPr/>
        <p:txBody>
          <a:bodyPr/>
          <a:lstStyle/>
          <a:p>
            <a:fld id="{DB585DB3-991F-418E-AAD4-DC1A839C24E0}" type="slidenum">
              <a:rPr lang="en-US" smtClean="0"/>
              <a:pPr/>
              <a:t>25</a:t>
            </a:fld>
            <a:endParaRPr lang="en-US"/>
          </a:p>
        </p:txBody>
      </p:sp>
      <p:pic>
        <p:nvPicPr>
          <p:cNvPr id="5" name="object 4">
            <a:extLst>
              <a:ext uri="{FF2B5EF4-FFF2-40B4-BE49-F238E27FC236}">
                <a16:creationId xmlns:a16="http://schemas.microsoft.com/office/drawing/2014/main" id="{323113A3-08D2-48F0-B069-D2713006FB9B}"/>
              </a:ext>
            </a:extLst>
          </p:cNvPr>
          <p:cNvPicPr/>
          <p:nvPr/>
        </p:nvPicPr>
        <p:blipFill>
          <a:blip r:embed="rId3" cstate="print"/>
          <a:stretch>
            <a:fillRect/>
          </a:stretch>
        </p:blipFill>
        <p:spPr>
          <a:xfrm>
            <a:off x="782272" y="1627821"/>
            <a:ext cx="6005153" cy="3200217"/>
          </a:xfrm>
          <a:prstGeom prst="rect">
            <a:avLst/>
          </a:prstGeom>
        </p:spPr>
      </p:pic>
      <p:sp>
        <p:nvSpPr>
          <p:cNvPr id="9" name="Rectangle 8">
            <a:extLst>
              <a:ext uri="{FF2B5EF4-FFF2-40B4-BE49-F238E27FC236}">
                <a16:creationId xmlns:a16="http://schemas.microsoft.com/office/drawing/2014/main" id="{84D1DE88-6003-4FE0-B2E4-5232403097A3}"/>
              </a:ext>
            </a:extLst>
          </p:cNvPr>
          <p:cNvSpPr/>
          <p:nvPr/>
        </p:nvSpPr>
        <p:spPr>
          <a:xfrm>
            <a:off x="6276547" y="4351570"/>
            <a:ext cx="5535243" cy="923330"/>
          </a:xfrm>
          <a:prstGeom prst="rect">
            <a:avLst/>
          </a:prstGeom>
        </p:spPr>
        <p:txBody>
          <a:bodyPr wrap="square">
            <a:spAutoFit/>
          </a:bodyPr>
          <a:lstStyle/>
          <a:p>
            <a:r>
              <a:rPr lang="en-US" dirty="0"/>
              <a:t>Files:</a:t>
            </a:r>
          </a:p>
          <a:p>
            <a:r>
              <a:rPr lang="en-US" i="1" dirty="0" err="1"/>
              <a:t>setup.cfg</a:t>
            </a:r>
            <a:r>
              <a:rPr lang="en-US" dirty="0"/>
              <a:t>: Tell </a:t>
            </a:r>
            <a:r>
              <a:rPr lang="en-US" dirty="0" err="1"/>
              <a:t>setuptools</a:t>
            </a:r>
            <a:r>
              <a:rPr lang="en-US" dirty="0"/>
              <a:t> to put your executables in lib</a:t>
            </a:r>
          </a:p>
          <a:p>
            <a:r>
              <a:rPr lang="en-US" i="1" dirty="0"/>
              <a:t>setup.py</a:t>
            </a:r>
            <a:r>
              <a:rPr lang="en-US" dirty="0"/>
              <a:t>: The build script for </a:t>
            </a:r>
            <a:r>
              <a:rPr lang="en-US" dirty="0" err="1"/>
              <a:t>setuptools</a:t>
            </a:r>
            <a:endParaRPr lang="en-US" dirty="0"/>
          </a:p>
        </p:txBody>
      </p:sp>
    </p:spTree>
    <p:extLst>
      <p:ext uri="{BB962C8B-B14F-4D97-AF65-F5344CB8AC3E}">
        <p14:creationId xmlns:p14="http://schemas.microsoft.com/office/powerpoint/2010/main" val="2179945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C9F886-456C-4C5A-B60A-0DAB1C166141}"/>
              </a:ext>
            </a:extLst>
          </p:cNvPr>
          <p:cNvSpPr>
            <a:spLocks noGrp="1"/>
          </p:cNvSpPr>
          <p:nvPr>
            <p:ph type="title"/>
          </p:nvPr>
        </p:nvSpPr>
        <p:spPr/>
        <p:txBody>
          <a:bodyPr/>
          <a:lstStyle/>
          <a:p>
            <a:r>
              <a:rPr lang="en-US"/>
              <a:t>ROS2 Package Structure (</a:t>
            </a:r>
            <a:r>
              <a:rPr lang="en-US" err="1"/>
              <a:t>CMake</a:t>
            </a:r>
            <a:r>
              <a:rPr lang="en-US"/>
              <a:t>)</a:t>
            </a:r>
            <a:endParaRPr lang="en-SG"/>
          </a:p>
        </p:txBody>
      </p:sp>
      <p:sp>
        <p:nvSpPr>
          <p:cNvPr id="4" name="Slide Number Placeholder 3">
            <a:extLst>
              <a:ext uri="{FF2B5EF4-FFF2-40B4-BE49-F238E27FC236}">
                <a16:creationId xmlns:a16="http://schemas.microsoft.com/office/drawing/2014/main" id="{414DBFA3-213D-4B59-A32E-76F7F0C7662A}"/>
              </a:ext>
            </a:extLst>
          </p:cNvPr>
          <p:cNvSpPr>
            <a:spLocks noGrp="1"/>
          </p:cNvSpPr>
          <p:nvPr>
            <p:ph type="sldNum" sz="quarter" idx="12"/>
          </p:nvPr>
        </p:nvSpPr>
        <p:spPr/>
        <p:txBody>
          <a:bodyPr/>
          <a:lstStyle/>
          <a:p>
            <a:fld id="{DB585DB3-991F-418E-AAD4-DC1A839C24E0}" type="slidenum">
              <a:rPr lang="en-US" smtClean="0"/>
              <a:pPr/>
              <a:t>26</a:t>
            </a:fld>
            <a:endParaRPr lang="en-US"/>
          </a:p>
        </p:txBody>
      </p:sp>
      <p:pic>
        <p:nvPicPr>
          <p:cNvPr id="6" name="object 5">
            <a:extLst>
              <a:ext uri="{FF2B5EF4-FFF2-40B4-BE49-F238E27FC236}">
                <a16:creationId xmlns:a16="http://schemas.microsoft.com/office/drawing/2014/main" id="{D22E87F4-73F6-41B1-9512-9EFAB8F8D497}"/>
              </a:ext>
            </a:extLst>
          </p:cNvPr>
          <p:cNvPicPr/>
          <p:nvPr/>
        </p:nvPicPr>
        <p:blipFill>
          <a:blip r:embed="rId3" cstate="print"/>
          <a:stretch>
            <a:fillRect/>
          </a:stretch>
        </p:blipFill>
        <p:spPr>
          <a:xfrm>
            <a:off x="720482" y="2394561"/>
            <a:ext cx="8906904" cy="2420966"/>
          </a:xfrm>
          <a:prstGeom prst="rect">
            <a:avLst/>
          </a:prstGeom>
        </p:spPr>
      </p:pic>
    </p:spTree>
    <p:extLst>
      <p:ext uri="{BB962C8B-B14F-4D97-AF65-F5344CB8AC3E}">
        <p14:creationId xmlns:p14="http://schemas.microsoft.com/office/powerpoint/2010/main" val="3456920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C9F886-456C-4C5A-B60A-0DAB1C166141}"/>
              </a:ext>
            </a:extLst>
          </p:cNvPr>
          <p:cNvSpPr>
            <a:spLocks noGrp="1"/>
          </p:cNvSpPr>
          <p:nvPr>
            <p:ph type="title"/>
          </p:nvPr>
        </p:nvSpPr>
        <p:spPr/>
        <p:txBody>
          <a:bodyPr/>
          <a:lstStyle/>
          <a:p>
            <a:r>
              <a:rPr lang="en-US"/>
              <a:t>Package.xml</a:t>
            </a:r>
            <a:endParaRPr lang="en-SG"/>
          </a:p>
        </p:txBody>
      </p:sp>
      <p:sp>
        <p:nvSpPr>
          <p:cNvPr id="4" name="Slide Number Placeholder 3">
            <a:extLst>
              <a:ext uri="{FF2B5EF4-FFF2-40B4-BE49-F238E27FC236}">
                <a16:creationId xmlns:a16="http://schemas.microsoft.com/office/drawing/2014/main" id="{414DBFA3-213D-4B59-A32E-76F7F0C7662A}"/>
              </a:ext>
            </a:extLst>
          </p:cNvPr>
          <p:cNvSpPr>
            <a:spLocks noGrp="1"/>
          </p:cNvSpPr>
          <p:nvPr>
            <p:ph type="sldNum" sz="quarter" idx="12"/>
          </p:nvPr>
        </p:nvSpPr>
        <p:spPr/>
        <p:txBody>
          <a:bodyPr/>
          <a:lstStyle/>
          <a:p>
            <a:fld id="{DB585DB3-991F-418E-AAD4-DC1A839C24E0}" type="slidenum">
              <a:rPr lang="en-US" smtClean="0"/>
              <a:pPr/>
              <a:t>27</a:t>
            </a:fld>
            <a:endParaRPr lang="en-US"/>
          </a:p>
        </p:txBody>
      </p:sp>
      <p:pic>
        <p:nvPicPr>
          <p:cNvPr id="6" name="object 6">
            <a:extLst>
              <a:ext uri="{FF2B5EF4-FFF2-40B4-BE49-F238E27FC236}">
                <a16:creationId xmlns:a16="http://schemas.microsoft.com/office/drawing/2014/main" id="{B48C69AF-B5BB-4520-B653-88E37D7C3E96}"/>
              </a:ext>
            </a:extLst>
          </p:cNvPr>
          <p:cNvPicPr/>
          <p:nvPr/>
        </p:nvPicPr>
        <p:blipFill>
          <a:blip r:embed="rId3" cstate="print"/>
          <a:stretch>
            <a:fillRect/>
          </a:stretch>
        </p:blipFill>
        <p:spPr>
          <a:xfrm>
            <a:off x="2424835" y="1486385"/>
            <a:ext cx="7618522" cy="3885229"/>
          </a:xfrm>
          <a:prstGeom prst="rect">
            <a:avLst/>
          </a:prstGeom>
        </p:spPr>
      </p:pic>
    </p:spTree>
    <p:extLst>
      <p:ext uri="{BB962C8B-B14F-4D97-AF65-F5344CB8AC3E}">
        <p14:creationId xmlns:p14="http://schemas.microsoft.com/office/powerpoint/2010/main" val="11207987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26719A-D6F8-4B8F-BCA3-68591080DE54}"/>
              </a:ext>
            </a:extLst>
          </p:cNvPr>
          <p:cNvSpPr>
            <a:spLocks noGrp="1"/>
          </p:cNvSpPr>
          <p:nvPr>
            <p:ph type="title"/>
          </p:nvPr>
        </p:nvSpPr>
        <p:spPr/>
        <p:txBody>
          <a:bodyPr/>
          <a:lstStyle/>
          <a:p>
            <a:r>
              <a:rPr lang="en-US"/>
              <a:t>Package.xml</a:t>
            </a:r>
            <a:endParaRPr lang="en-SG"/>
          </a:p>
        </p:txBody>
      </p:sp>
      <p:sp>
        <p:nvSpPr>
          <p:cNvPr id="4" name="Slide Number Placeholder 3">
            <a:extLst>
              <a:ext uri="{FF2B5EF4-FFF2-40B4-BE49-F238E27FC236}">
                <a16:creationId xmlns:a16="http://schemas.microsoft.com/office/drawing/2014/main" id="{779BFE27-3ADF-4465-8483-7E4E251A45F3}"/>
              </a:ext>
            </a:extLst>
          </p:cNvPr>
          <p:cNvSpPr>
            <a:spLocks noGrp="1"/>
          </p:cNvSpPr>
          <p:nvPr>
            <p:ph type="sldNum" sz="quarter" idx="12"/>
          </p:nvPr>
        </p:nvSpPr>
        <p:spPr/>
        <p:txBody>
          <a:bodyPr/>
          <a:lstStyle/>
          <a:p>
            <a:fld id="{DB585DB3-991F-418E-AAD4-DC1A839C24E0}" type="slidenum">
              <a:rPr lang="en-US" smtClean="0"/>
              <a:pPr/>
              <a:t>28</a:t>
            </a:fld>
            <a:endParaRPr lang="en-US"/>
          </a:p>
        </p:txBody>
      </p:sp>
      <p:sp>
        <p:nvSpPr>
          <p:cNvPr id="8" name="object 11">
            <a:extLst>
              <a:ext uri="{FF2B5EF4-FFF2-40B4-BE49-F238E27FC236}">
                <a16:creationId xmlns:a16="http://schemas.microsoft.com/office/drawing/2014/main" id="{17BB0748-5231-462A-BA78-B2B894D7D1C4}"/>
              </a:ext>
            </a:extLst>
          </p:cNvPr>
          <p:cNvSpPr txBox="1"/>
          <p:nvPr/>
        </p:nvSpPr>
        <p:spPr>
          <a:xfrm>
            <a:off x="609600" y="1456208"/>
            <a:ext cx="10482697" cy="3436005"/>
          </a:xfrm>
          <a:prstGeom prst="rect">
            <a:avLst/>
          </a:prstGeom>
        </p:spPr>
        <p:txBody>
          <a:bodyPr vert="horz" wrap="square" lIns="0" tIns="12700" rIns="0" bIns="0" rtlCol="0">
            <a:spAutoFit/>
          </a:bodyPr>
          <a:lstStyle/>
          <a:p>
            <a:pPr marL="12700">
              <a:lnSpc>
                <a:spcPct val="100000"/>
              </a:lnSpc>
              <a:spcBef>
                <a:spcPts val="100"/>
              </a:spcBef>
            </a:pPr>
            <a:r>
              <a:rPr sz="1600" b="1" spc="55" dirty="0">
                <a:cs typeface="Cambria"/>
              </a:rPr>
              <a:t>Dependencies</a:t>
            </a:r>
            <a:endParaRPr sz="1600" dirty="0">
              <a:cs typeface="Cambria"/>
            </a:endParaRPr>
          </a:p>
          <a:p>
            <a:pPr marL="393700" marR="538480">
              <a:lnSpc>
                <a:spcPct val="183400"/>
              </a:lnSpc>
              <a:spcBef>
                <a:spcPts val="525"/>
              </a:spcBef>
            </a:pPr>
            <a:r>
              <a:rPr sz="1600" b="0" spc="-15" dirty="0">
                <a:cs typeface="Bookman Old Style"/>
              </a:rPr>
              <a:t>Dependencies</a:t>
            </a:r>
            <a:r>
              <a:rPr sz="1600" b="0" spc="-105" dirty="0">
                <a:cs typeface="Bookman Old Style"/>
              </a:rPr>
              <a:t> </a:t>
            </a:r>
            <a:r>
              <a:rPr sz="1600" b="0" spc="-35" dirty="0">
                <a:cs typeface="Bookman Old Style"/>
              </a:rPr>
              <a:t>can</a:t>
            </a:r>
            <a:r>
              <a:rPr sz="1600" b="0" spc="-90" dirty="0">
                <a:cs typeface="Bookman Old Style"/>
              </a:rPr>
              <a:t> </a:t>
            </a:r>
            <a:r>
              <a:rPr sz="1600" b="0" spc="-10" dirty="0">
                <a:cs typeface="Bookman Old Style"/>
              </a:rPr>
              <a:t>be</a:t>
            </a:r>
            <a:r>
              <a:rPr sz="1600" b="0" spc="-80" dirty="0">
                <a:cs typeface="Bookman Old Style"/>
              </a:rPr>
              <a:t> </a:t>
            </a:r>
            <a:r>
              <a:rPr sz="1600" b="1" spc="75" dirty="0">
                <a:cs typeface="Cambria"/>
              </a:rPr>
              <a:t>Other</a:t>
            </a:r>
            <a:r>
              <a:rPr sz="1600" b="1" spc="20" dirty="0">
                <a:cs typeface="Cambria"/>
              </a:rPr>
              <a:t> </a:t>
            </a:r>
            <a:r>
              <a:rPr sz="1600" b="1" spc="105" dirty="0">
                <a:cs typeface="Cambria"/>
              </a:rPr>
              <a:t>ROS</a:t>
            </a:r>
            <a:r>
              <a:rPr sz="1600" b="1" spc="70" dirty="0">
                <a:cs typeface="Cambria"/>
              </a:rPr>
              <a:t> packages </a:t>
            </a:r>
            <a:r>
              <a:rPr sz="1600" b="0" spc="-25" dirty="0">
                <a:cs typeface="Bookman Old Style"/>
              </a:rPr>
              <a:t>and</a:t>
            </a:r>
            <a:r>
              <a:rPr sz="1600" b="0" spc="-125" dirty="0">
                <a:cs typeface="Bookman Old Style"/>
              </a:rPr>
              <a:t> </a:t>
            </a:r>
            <a:r>
              <a:rPr sz="1600" b="1" spc="80" dirty="0">
                <a:cs typeface="Cambria"/>
              </a:rPr>
              <a:t>System</a:t>
            </a:r>
            <a:r>
              <a:rPr sz="1600" b="1" spc="75" dirty="0">
                <a:cs typeface="Cambria"/>
              </a:rPr>
              <a:t> </a:t>
            </a:r>
            <a:r>
              <a:rPr sz="1600" b="1" spc="55" dirty="0">
                <a:cs typeface="Cambria"/>
              </a:rPr>
              <a:t>libraries</a:t>
            </a:r>
            <a:r>
              <a:rPr sz="1600" b="1" spc="70" dirty="0">
                <a:cs typeface="Cambria"/>
              </a:rPr>
              <a:t> </a:t>
            </a:r>
            <a:r>
              <a:rPr sz="1600" b="0" spc="5" dirty="0">
                <a:cs typeface="Bookman Old Style"/>
              </a:rPr>
              <a:t>(e.g.</a:t>
            </a:r>
            <a:r>
              <a:rPr sz="1600" b="0" spc="-80" dirty="0">
                <a:cs typeface="Bookman Old Style"/>
              </a:rPr>
              <a:t> </a:t>
            </a:r>
            <a:r>
              <a:rPr sz="1600" spc="10" dirty="0">
                <a:cs typeface="SimSun"/>
              </a:rPr>
              <a:t>Boost</a:t>
            </a:r>
            <a:r>
              <a:rPr sz="1600" b="0" spc="10" dirty="0">
                <a:cs typeface="Bookman Old Style"/>
              </a:rPr>
              <a:t>) </a:t>
            </a:r>
            <a:r>
              <a:rPr sz="1600" b="0" spc="-465" dirty="0">
                <a:cs typeface="Bookman Old Style"/>
              </a:rPr>
              <a:t> </a:t>
            </a:r>
            <a:r>
              <a:rPr sz="1600" b="0" spc="-20" dirty="0">
                <a:cs typeface="Bookman Old Style"/>
              </a:rPr>
              <a:t>Dependencies:</a:t>
            </a:r>
            <a:endParaRPr sz="1600" dirty="0">
              <a:cs typeface="Bookman Old Style"/>
            </a:endParaRPr>
          </a:p>
          <a:p>
            <a:pPr marL="774700">
              <a:lnSpc>
                <a:spcPct val="100000"/>
              </a:lnSpc>
              <a:spcBef>
                <a:spcPts val="1500"/>
              </a:spcBef>
            </a:pPr>
            <a:r>
              <a:rPr sz="1600" spc="-5" dirty="0">
                <a:latin typeface="SimSun" panose="02010600030101010101" pitchFamily="2" charset="-122"/>
                <a:ea typeface="SimSun" panose="02010600030101010101" pitchFamily="2" charset="-122"/>
                <a:cs typeface="SimSun"/>
              </a:rPr>
              <a:t>&lt;</a:t>
            </a:r>
            <a:r>
              <a:rPr sz="1600" spc="-5" dirty="0" err="1">
                <a:latin typeface="SimSun" panose="02010600030101010101" pitchFamily="2" charset="-122"/>
                <a:ea typeface="SimSun" panose="02010600030101010101" pitchFamily="2" charset="-122"/>
                <a:cs typeface="SimSun"/>
              </a:rPr>
              <a:t>buildtool_depend</a:t>
            </a:r>
            <a:r>
              <a:rPr sz="1600" spc="-5" dirty="0">
                <a:latin typeface="SimSun" panose="02010600030101010101" pitchFamily="2" charset="-122"/>
                <a:ea typeface="SimSun" panose="02010600030101010101" pitchFamily="2" charset="-122"/>
                <a:cs typeface="SimSun"/>
              </a:rPr>
              <a:t>&gt;</a:t>
            </a:r>
            <a:r>
              <a:rPr sz="1600" b="0" spc="-5" dirty="0">
                <a:latin typeface="SimSun" panose="02010600030101010101" pitchFamily="2" charset="-122"/>
                <a:ea typeface="SimSun" panose="02010600030101010101" pitchFamily="2" charset="-122"/>
                <a:cs typeface="Bookman Old Style"/>
              </a:rPr>
              <a:t>:</a:t>
            </a:r>
            <a:r>
              <a:rPr sz="1600" b="0" spc="-90" dirty="0">
                <a:latin typeface="SimSun" panose="02010600030101010101" pitchFamily="2" charset="-122"/>
                <a:ea typeface="SimSun" panose="02010600030101010101" pitchFamily="2" charset="-122"/>
                <a:cs typeface="Bookman Old Style"/>
              </a:rPr>
              <a:t> </a:t>
            </a:r>
            <a:r>
              <a:rPr lang="en-US" sz="1600" b="0" spc="-90" dirty="0">
                <a:cs typeface="Bookman Old Style"/>
              </a:rPr>
              <a:t>Declares a </a:t>
            </a:r>
            <a:r>
              <a:rPr lang="en-US" sz="1600" dirty="0"/>
              <a:t>ROS package for a tool that is executed during the </a:t>
            </a:r>
            <a:r>
              <a:rPr lang="en-US" sz="1600" dirty="0">
                <a:highlight>
                  <a:srgbClr val="FFFF00"/>
                </a:highlight>
              </a:rPr>
              <a:t>build process </a:t>
            </a:r>
          </a:p>
          <a:p>
            <a:pPr marL="774700">
              <a:lnSpc>
                <a:spcPct val="100000"/>
              </a:lnSpc>
              <a:spcBef>
                <a:spcPts val="1500"/>
              </a:spcBef>
            </a:pPr>
            <a:r>
              <a:rPr sz="1600" spc="-5" dirty="0">
                <a:latin typeface="SimSun" panose="02010600030101010101" pitchFamily="2" charset="-122"/>
                <a:ea typeface="SimSun" panose="02010600030101010101" pitchFamily="2" charset="-122"/>
                <a:cs typeface="SimSun"/>
              </a:rPr>
              <a:t>&lt;</a:t>
            </a:r>
            <a:r>
              <a:rPr sz="1600" spc="-5" dirty="0" err="1">
                <a:latin typeface="SimSun" panose="02010600030101010101" pitchFamily="2" charset="-122"/>
                <a:ea typeface="SimSun" panose="02010600030101010101" pitchFamily="2" charset="-122"/>
                <a:cs typeface="SimSun"/>
              </a:rPr>
              <a:t>exec_depend</a:t>
            </a:r>
            <a:r>
              <a:rPr sz="1600" spc="-5" dirty="0">
                <a:latin typeface="SimSun" panose="02010600030101010101" pitchFamily="2" charset="-122"/>
                <a:ea typeface="SimSun" panose="02010600030101010101" pitchFamily="2" charset="-122"/>
                <a:cs typeface="SimSun"/>
              </a:rPr>
              <a:t>&gt;</a:t>
            </a:r>
            <a:r>
              <a:rPr sz="1600" b="0" spc="-5" dirty="0">
                <a:latin typeface="SimSun" panose="02010600030101010101" pitchFamily="2" charset="-122"/>
                <a:ea typeface="SimSun" panose="02010600030101010101" pitchFamily="2" charset="-122"/>
                <a:cs typeface="Bookman Old Style"/>
              </a:rPr>
              <a:t>:</a:t>
            </a:r>
            <a:r>
              <a:rPr sz="1600" b="0" spc="-90" dirty="0">
                <a:latin typeface="SimSun" panose="02010600030101010101" pitchFamily="2" charset="-122"/>
                <a:ea typeface="SimSun" panose="02010600030101010101" pitchFamily="2" charset="-122"/>
                <a:cs typeface="Bookman Old Style"/>
              </a:rPr>
              <a:t> </a:t>
            </a:r>
            <a:r>
              <a:rPr lang="en-US" sz="1600" dirty="0"/>
              <a:t>Declares a ROS package that this package needs at </a:t>
            </a:r>
            <a:r>
              <a:rPr lang="en-US" sz="1600" dirty="0">
                <a:highlight>
                  <a:srgbClr val="FFFF00"/>
                </a:highlight>
              </a:rPr>
              <a:t>execution-time</a:t>
            </a:r>
            <a:r>
              <a:rPr lang="en-US" sz="1600" dirty="0"/>
              <a:t> </a:t>
            </a:r>
          </a:p>
          <a:p>
            <a:pPr marL="774700">
              <a:lnSpc>
                <a:spcPct val="100000"/>
              </a:lnSpc>
              <a:spcBef>
                <a:spcPts val="1500"/>
              </a:spcBef>
            </a:pPr>
            <a:r>
              <a:rPr sz="1600" spc="-5" dirty="0">
                <a:latin typeface="SimSun" panose="02010600030101010101" pitchFamily="2" charset="-122"/>
                <a:ea typeface="SimSun" panose="02010600030101010101" pitchFamily="2" charset="-122"/>
                <a:cs typeface="SimSun"/>
              </a:rPr>
              <a:t>&lt;</a:t>
            </a:r>
            <a:r>
              <a:rPr sz="1600" spc="-5" dirty="0" err="1">
                <a:latin typeface="SimSun" panose="02010600030101010101" pitchFamily="2" charset="-122"/>
                <a:ea typeface="SimSun" panose="02010600030101010101" pitchFamily="2" charset="-122"/>
                <a:cs typeface="SimSun"/>
              </a:rPr>
              <a:t>build_depend</a:t>
            </a:r>
            <a:r>
              <a:rPr sz="1600" spc="-5" dirty="0">
                <a:latin typeface="SimSun" panose="02010600030101010101" pitchFamily="2" charset="-122"/>
                <a:ea typeface="SimSun" panose="02010600030101010101" pitchFamily="2" charset="-122"/>
                <a:cs typeface="SimSun"/>
              </a:rPr>
              <a:t>&gt;</a:t>
            </a:r>
            <a:r>
              <a:rPr sz="1600" b="0" spc="-5" dirty="0">
                <a:latin typeface="SimSun" panose="02010600030101010101" pitchFamily="2" charset="-122"/>
                <a:ea typeface="SimSun" panose="02010600030101010101" pitchFamily="2" charset="-122"/>
                <a:cs typeface="Bookman Old Style"/>
              </a:rPr>
              <a:t>:</a:t>
            </a:r>
            <a:r>
              <a:rPr sz="1600" b="0" spc="-90" dirty="0">
                <a:latin typeface="SimSun" panose="02010600030101010101" pitchFamily="2" charset="-122"/>
                <a:ea typeface="SimSun" panose="02010600030101010101" pitchFamily="2" charset="-122"/>
                <a:cs typeface="Bookman Old Style"/>
              </a:rPr>
              <a:t> </a:t>
            </a:r>
            <a:r>
              <a:rPr lang="en-US" sz="1600" dirty="0"/>
              <a:t>Declares a ROS package that this package requires at </a:t>
            </a:r>
            <a:r>
              <a:rPr lang="en-US" sz="1600" dirty="0">
                <a:highlight>
                  <a:srgbClr val="FFFF00"/>
                </a:highlight>
              </a:rPr>
              <a:t>build-time.</a:t>
            </a:r>
          </a:p>
          <a:p>
            <a:pPr marL="774700">
              <a:lnSpc>
                <a:spcPct val="100000"/>
              </a:lnSpc>
              <a:spcBef>
                <a:spcPts val="1500"/>
              </a:spcBef>
            </a:pPr>
            <a:r>
              <a:rPr lang="en-US" sz="1600" dirty="0"/>
              <a:t> </a:t>
            </a:r>
            <a:r>
              <a:rPr sz="1600" dirty="0">
                <a:latin typeface="SimSun" panose="02010600030101010101" pitchFamily="2" charset="-122"/>
                <a:ea typeface="SimSun" panose="02010600030101010101" pitchFamily="2" charset="-122"/>
                <a:cs typeface="SimSun"/>
              </a:rPr>
              <a:t>&lt;</a:t>
            </a:r>
            <a:r>
              <a:rPr sz="1600" dirty="0" err="1">
                <a:latin typeface="SimSun" panose="02010600030101010101" pitchFamily="2" charset="-122"/>
                <a:ea typeface="SimSun" panose="02010600030101010101" pitchFamily="2" charset="-122"/>
                <a:cs typeface="SimSun"/>
              </a:rPr>
              <a:t>test_depend</a:t>
            </a:r>
            <a:r>
              <a:rPr sz="1600" dirty="0">
                <a:latin typeface="SimSun" panose="02010600030101010101" pitchFamily="2" charset="-122"/>
                <a:ea typeface="SimSun" panose="02010600030101010101" pitchFamily="2" charset="-122"/>
                <a:cs typeface="SimSun"/>
              </a:rPr>
              <a:t>&gt;</a:t>
            </a:r>
            <a:r>
              <a:rPr sz="1600" spc="-375" dirty="0">
                <a:latin typeface="SimSun" panose="02010600030101010101" pitchFamily="2" charset="-122"/>
                <a:ea typeface="SimSun" panose="02010600030101010101" pitchFamily="2" charset="-122"/>
                <a:cs typeface="SimSun"/>
              </a:rPr>
              <a:t> </a:t>
            </a:r>
            <a:r>
              <a:rPr sz="1600" b="0" spc="-50" dirty="0">
                <a:cs typeface="Bookman Old Style"/>
              </a:rPr>
              <a:t>:</a:t>
            </a:r>
            <a:r>
              <a:rPr sz="1600" b="0" spc="-90" dirty="0">
                <a:cs typeface="Bookman Old Style"/>
              </a:rPr>
              <a:t> </a:t>
            </a:r>
            <a:r>
              <a:rPr lang="en-US" sz="1600" dirty="0"/>
              <a:t>Declares a ROS package that your package needs for running its </a:t>
            </a:r>
            <a:r>
              <a:rPr lang="en-US" sz="1600" dirty="0">
                <a:highlight>
                  <a:srgbClr val="FFFF00"/>
                </a:highlight>
              </a:rPr>
              <a:t>unit tests </a:t>
            </a:r>
          </a:p>
          <a:p>
            <a:pPr marL="774700">
              <a:lnSpc>
                <a:spcPct val="100000"/>
              </a:lnSpc>
              <a:spcBef>
                <a:spcPts val="1500"/>
              </a:spcBef>
            </a:pPr>
            <a:r>
              <a:rPr sz="1600" dirty="0">
                <a:latin typeface="SimSun" panose="02010600030101010101" pitchFamily="2" charset="-122"/>
                <a:ea typeface="SimSun" panose="02010600030101010101" pitchFamily="2" charset="-122"/>
                <a:cs typeface="SimSun"/>
              </a:rPr>
              <a:t>&lt;</a:t>
            </a:r>
            <a:r>
              <a:rPr sz="1600" dirty="0" err="1">
                <a:latin typeface="SimSun" panose="02010600030101010101" pitchFamily="2" charset="-122"/>
                <a:ea typeface="SimSun" panose="02010600030101010101" pitchFamily="2" charset="-122"/>
                <a:cs typeface="SimSun"/>
              </a:rPr>
              <a:t>build_export_depend</a:t>
            </a:r>
            <a:r>
              <a:rPr sz="1600" dirty="0">
                <a:latin typeface="SimSun" panose="02010600030101010101" pitchFamily="2" charset="-122"/>
                <a:ea typeface="SimSun" panose="02010600030101010101" pitchFamily="2" charset="-122"/>
                <a:cs typeface="SimSun"/>
              </a:rPr>
              <a:t>&gt;</a:t>
            </a:r>
            <a:r>
              <a:rPr sz="1600" spc="-375" dirty="0">
                <a:latin typeface="SimSun" panose="02010600030101010101" pitchFamily="2" charset="-122"/>
                <a:ea typeface="SimSun" panose="02010600030101010101" pitchFamily="2" charset="-122"/>
                <a:cs typeface="SimSun"/>
              </a:rPr>
              <a:t> </a:t>
            </a:r>
            <a:r>
              <a:rPr sz="1600" b="0" spc="-50" dirty="0">
                <a:cs typeface="Bookman Old Style"/>
              </a:rPr>
              <a:t>:</a:t>
            </a:r>
            <a:r>
              <a:rPr sz="1600" b="0" spc="-90" dirty="0">
                <a:cs typeface="Bookman Old Style"/>
              </a:rPr>
              <a:t> </a:t>
            </a:r>
            <a:r>
              <a:rPr lang="en-US" sz="1600" dirty="0"/>
              <a:t>Declares a ROS package that this package needs as </a:t>
            </a:r>
            <a:r>
              <a:rPr lang="en-US" sz="1600" dirty="0">
                <a:highlight>
                  <a:srgbClr val="FFFF00"/>
                </a:highlight>
              </a:rPr>
              <a:t>part of some build interface it exports. </a:t>
            </a:r>
          </a:p>
          <a:p>
            <a:pPr marL="774700">
              <a:lnSpc>
                <a:spcPct val="100000"/>
              </a:lnSpc>
              <a:spcBef>
                <a:spcPts val="1505"/>
              </a:spcBef>
            </a:pPr>
            <a:r>
              <a:rPr sz="1600" dirty="0">
                <a:latin typeface="SimSun" panose="02010600030101010101" pitchFamily="2" charset="-122"/>
                <a:ea typeface="SimSun" panose="02010600030101010101" pitchFamily="2" charset="-122"/>
                <a:cs typeface="SimSun"/>
              </a:rPr>
              <a:t>&lt;depend&gt;</a:t>
            </a:r>
            <a:r>
              <a:rPr sz="1600" spc="-375" dirty="0">
                <a:latin typeface="SimSun" panose="02010600030101010101" pitchFamily="2" charset="-122"/>
                <a:ea typeface="SimSun" panose="02010600030101010101" pitchFamily="2" charset="-122"/>
                <a:cs typeface="SimSun"/>
              </a:rPr>
              <a:t> </a:t>
            </a:r>
            <a:r>
              <a:rPr sz="1600" b="0" spc="-50" dirty="0">
                <a:cs typeface="Bookman Old Style"/>
              </a:rPr>
              <a:t>:</a:t>
            </a:r>
            <a:r>
              <a:rPr sz="1600" b="0" spc="-90" dirty="0">
                <a:cs typeface="Bookman Old Style"/>
              </a:rPr>
              <a:t> </a:t>
            </a:r>
            <a:r>
              <a:rPr sz="1600" b="0" spc="25" dirty="0">
                <a:cs typeface="Bookman Old Style"/>
              </a:rPr>
              <a:t>A</a:t>
            </a:r>
            <a:r>
              <a:rPr sz="1600" b="0" spc="-5" dirty="0">
                <a:cs typeface="Bookman Old Style"/>
              </a:rPr>
              <a:t>ll</a:t>
            </a:r>
            <a:r>
              <a:rPr sz="1600" b="0" spc="-155" dirty="0">
                <a:cs typeface="Bookman Old Style"/>
              </a:rPr>
              <a:t>-</a:t>
            </a:r>
            <a:r>
              <a:rPr sz="1600" b="0" dirty="0">
                <a:cs typeface="Bookman Old Style"/>
              </a:rPr>
              <a:t>i</a:t>
            </a:r>
            <a:r>
              <a:rPr sz="1600" b="0" spc="-20" dirty="0">
                <a:cs typeface="Bookman Old Style"/>
              </a:rPr>
              <a:t>n</a:t>
            </a:r>
            <a:r>
              <a:rPr sz="1600" b="0" spc="-155" dirty="0">
                <a:cs typeface="Bookman Old Style"/>
              </a:rPr>
              <a:t>-</a:t>
            </a:r>
            <a:r>
              <a:rPr sz="1600" b="0" spc="55" dirty="0">
                <a:cs typeface="Bookman Old Style"/>
              </a:rPr>
              <a:t>o</a:t>
            </a:r>
            <a:r>
              <a:rPr sz="1600" b="0" spc="-20" dirty="0">
                <a:cs typeface="Bookman Old Style"/>
              </a:rPr>
              <a:t>n</a:t>
            </a:r>
            <a:r>
              <a:rPr sz="1600" b="0" spc="20" dirty="0">
                <a:cs typeface="Bookman Old Style"/>
              </a:rPr>
              <a:t>e</a:t>
            </a:r>
            <a:r>
              <a:rPr sz="1600" b="0" spc="-85" dirty="0">
                <a:cs typeface="Bookman Old Style"/>
              </a:rPr>
              <a:t> </a:t>
            </a:r>
            <a:r>
              <a:rPr sz="1600" b="0" spc="70" dirty="0">
                <a:latin typeface="SimSun" panose="02010600030101010101" pitchFamily="2" charset="-122"/>
                <a:ea typeface="SimSun" panose="02010600030101010101" pitchFamily="2" charset="-122"/>
                <a:cs typeface="Bookman Old Style"/>
              </a:rPr>
              <a:t>(</a:t>
            </a:r>
            <a:r>
              <a:rPr sz="1600" dirty="0">
                <a:latin typeface="SimSun" panose="02010600030101010101" pitchFamily="2" charset="-122"/>
                <a:ea typeface="SimSun" panose="02010600030101010101" pitchFamily="2" charset="-122"/>
                <a:cs typeface="SimSun"/>
              </a:rPr>
              <a:t>&lt;</a:t>
            </a:r>
            <a:r>
              <a:rPr sz="1600" dirty="0" err="1">
                <a:latin typeface="SimSun" panose="02010600030101010101" pitchFamily="2" charset="-122"/>
                <a:ea typeface="SimSun" panose="02010600030101010101" pitchFamily="2" charset="-122"/>
                <a:cs typeface="SimSun"/>
              </a:rPr>
              <a:t>build_depend</a:t>
            </a:r>
            <a:r>
              <a:rPr sz="1600" dirty="0">
                <a:latin typeface="SimSun" panose="02010600030101010101" pitchFamily="2" charset="-122"/>
                <a:ea typeface="SimSun" panose="02010600030101010101" pitchFamily="2" charset="-122"/>
                <a:cs typeface="SimSun"/>
              </a:rPr>
              <a:t>&gt;</a:t>
            </a:r>
            <a:r>
              <a:rPr sz="1600" b="0" spc="-105" dirty="0">
                <a:latin typeface="SimSun" panose="02010600030101010101" pitchFamily="2" charset="-122"/>
                <a:ea typeface="SimSun" panose="02010600030101010101" pitchFamily="2" charset="-122"/>
                <a:cs typeface="Bookman Old Style"/>
              </a:rPr>
              <a:t>, </a:t>
            </a:r>
            <a:r>
              <a:rPr sz="1600" dirty="0">
                <a:latin typeface="SimSun" panose="02010600030101010101" pitchFamily="2" charset="-122"/>
                <a:ea typeface="SimSun" panose="02010600030101010101" pitchFamily="2" charset="-122"/>
                <a:cs typeface="SimSun"/>
              </a:rPr>
              <a:t>&lt;</a:t>
            </a:r>
            <a:r>
              <a:rPr sz="1600" dirty="0" err="1">
                <a:latin typeface="SimSun" panose="02010600030101010101" pitchFamily="2" charset="-122"/>
                <a:ea typeface="SimSun" panose="02010600030101010101" pitchFamily="2" charset="-122"/>
                <a:cs typeface="SimSun"/>
              </a:rPr>
              <a:t>build_export_depend</a:t>
            </a:r>
            <a:r>
              <a:rPr sz="1600" dirty="0">
                <a:latin typeface="SimSun" panose="02010600030101010101" pitchFamily="2" charset="-122"/>
                <a:ea typeface="SimSun" panose="02010600030101010101" pitchFamily="2" charset="-122"/>
                <a:cs typeface="SimSun"/>
              </a:rPr>
              <a:t>&gt;</a:t>
            </a:r>
            <a:r>
              <a:rPr lang="en-US" sz="1600" dirty="0">
                <a:latin typeface="SimSun" panose="02010600030101010101" pitchFamily="2" charset="-122"/>
                <a:ea typeface="SimSun" panose="02010600030101010101" pitchFamily="2" charset="-122"/>
                <a:cs typeface="SimSun"/>
              </a:rPr>
              <a:t> </a:t>
            </a:r>
            <a:r>
              <a:rPr sz="1600" spc="-375" dirty="0">
                <a:latin typeface="SimSun" panose="02010600030101010101" pitchFamily="2" charset="-122"/>
                <a:ea typeface="SimSun" panose="02010600030101010101" pitchFamily="2" charset="-122"/>
                <a:cs typeface="SimSun"/>
              </a:rPr>
              <a:t> </a:t>
            </a:r>
            <a:r>
              <a:rPr sz="1600" b="0" spc="-50" dirty="0">
                <a:cs typeface="Bookman Old Style"/>
              </a:rPr>
              <a:t>a</a:t>
            </a:r>
            <a:r>
              <a:rPr sz="1600" b="0" spc="-20" dirty="0">
                <a:cs typeface="Bookman Old Style"/>
              </a:rPr>
              <a:t>n</a:t>
            </a:r>
            <a:r>
              <a:rPr sz="1600" b="0" spc="-10" dirty="0">
                <a:cs typeface="Bookman Old Style"/>
              </a:rPr>
              <a:t>d</a:t>
            </a:r>
            <a:r>
              <a:rPr sz="1600" b="0" spc="-130" dirty="0">
                <a:cs typeface="Bookman Old Style"/>
              </a:rPr>
              <a:t> </a:t>
            </a:r>
            <a:r>
              <a:rPr sz="1600" dirty="0">
                <a:latin typeface="SimSun" panose="02010600030101010101" pitchFamily="2" charset="-122"/>
                <a:ea typeface="SimSun" panose="02010600030101010101" pitchFamily="2" charset="-122"/>
                <a:cs typeface="SimSun"/>
              </a:rPr>
              <a:t>&lt;</a:t>
            </a:r>
            <a:r>
              <a:rPr sz="1600" dirty="0" err="1">
                <a:latin typeface="SimSun" panose="02010600030101010101" pitchFamily="2" charset="-122"/>
                <a:ea typeface="SimSun" panose="02010600030101010101" pitchFamily="2" charset="-122"/>
                <a:cs typeface="SimSun"/>
              </a:rPr>
              <a:t>exec_depend</a:t>
            </a:r>
            <a:r>
              <a:rPr sz="1600" dirty="0">
                <a:latin typeface="SimSun" panose="02010600030101010101" pitchFamily="2" charset="-122"/>
                <a:ea typeface="SimSun" panose="02010600030101010101" pitchFamily="2" charset="-122"/>
                <a:cs typeface="SimSun"/>
              </a:rPr>
              <a:t>&gt;</a:t>
            </a:r>
            <a:r>
              <a:rPr sz="1600" b="0" spc="65" dirty="0">
                <a:latin typeface="SimSun" panose="02010600030101010101" pitchFamily="2" charset="-122"/>
                <a:ea typeface="SimSun" panose="02010600030101010101" pitchFamily="2" charset="-122"/>
                <a:cs typeface="Bookman Old Style"/>
              </a:rPr>
              <a:t>)</a:t>
            </a:r>
            <a:endParaRPr sz="1600" dirty="0">
              <a:latin typeface="SimSun" panose="02010600030101010101" pitchFamily="2" charset="-122"/>
              <a:ea typeface="SimSun" panose="02010600030101010101" pitchFamily="2" charset="-122"/>
              <a:cs typeface="Bookman Old Style"/>
            </a:endParaRPr>
          </a:p>
        </p:txBody>
      </p:sp>
    </p:spTree>
    <p:extLst>
      <p:ext uri="{BB962C8B-B14F-4D97-AF65-F5344CB8AC3E}">
        <p14:creationId xmlns:p14="http://schemas.microsoft.com/office/powerpoint/2010/main" val="2797856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E95ECD3-9A39-441C-8347-13F705355C26}"/>
              </a:ext>
            </a:extLst>
          </p:cNvPr>
          <p:cNvSpPr>
            <a:spLocks noGrp="1"/>
          </p:cNvSpPr>
          <p:nvPr>
            <p:ph type="sldNum" sz="quarter" idx="12"/>
          </p:nvPr>
        </p:nvSpPr>
        <p:spPr/>
        <p:txBody>
          <a:bodyPr/>
          <a:lstStyle/>
          <a:p>
            <a:fld id="{DB585DB3-991F-418E-AAD4-DC1A839C24E0}" type="slidenum">
              <a:rPr lang="en-US" smtClean="0"/>
              <a:pPr/>
              <a:t>29</a:t>
            </a:fld>
            <a:endParaRPr lang="en-US"/>
          </a:p>
        </p:txBody>
      </p:sp>
      <p:sp>
        <p:nvSpPr>
          <p:cNvPr id="6" name="Title 1">
            <a:extLst>
              <a:ext uri="{FF2B5EF4-FFF2-40B4-BE49-F238E27FC236}">
                <a16:creationId xmlns:a16="http://schemas.microsoft.com/office/drawing/2014/main" id="{BCAB8CA6-A5FA-47C9-8EFA-4E39C82998B9}"/>
              </a:ext>
            </a:extLst>
          </p:cNvPr>
          <p:cNvSpPr>
            <a:spLocks noGrp="1"/>
          </p:cNvSpPr>
          <p:nvPr>
            <p:ph type="title"/>
          </p:nvPr>
        </p:nvSpPr>
        <p:spPr>
          <a:xfrm>
            <a:off x="609600" y="155104"/>
            <a:ext cx="9347200" cy="609600"/>
          </a:xfrm>
        </p:spPr>
        <p:txBody>
          <a:bodyPr/>
          <a:lstStyle/>
          <a:p>
            <a:r>
              <a:rPr lang="en-US"/>
              <a:t>Linting tools</a:t>
            </a:r>
            <a:endParaRPr lang="en-SG"/>
          </a:p>
        </p:txBody>
      </p:sp>
      <p:sp>
        <p:nvSpPr>
          <p:cNvPr id="9" name="TextBox 8">
            <a:extLst>
              <a:ext uri="{FF2B5EF4-FFF2-40B4-BE49-F238E27FC236}">
                <a16:creationId xmlns:a16="http://schemas.microsoft.com/office/drawing/2014/main" id="{C083A37D-6025-4695-AB62-6C75D32318BF}"/>
              </a:ext>
            </a:extLst>
          </p:cNvPr>
          <p:cNvSpPr txBox="1"/>
          <p:nvPr/>
        </p:nvSpPr>
        <p:spPr>
          <a:xfrm>
            <a:off x="609600" y="1066683"/>
            <a:ext cx="5063437" cy="1200329"/>
          </a:xfrm>
          <a:prstGeom prst="rect">
            <a:avLst/>
          </a:prstGeom>
          <a:noFill/>
        </p:spPr>
        <p:txBody>
          <a:bodyPr wrap="none" rtlCol="0">
            <a:spAutoFit/>
          </a:bodyPr>
          <a:lstStyle/>
          <a:p>
            <a:r>
              <a:rPr lang="en-US"/>
              <a:t>Basic form of static analysis of packages</a:t>
            </a:r>
          </a:p>
          <a:p>
            <a:r>
              <a:rPr lang="en-US"/>
              <a:t>Helps to automatically check for </a:t>
            </a:r>
          </a:p>
          <a:p>
            <a:pPr marL="285750" indent="-285750">
              <a:buFont typeface="Arial" panose="020B0604020202020204" pitchFamily="34" charset="0"/>
              <a:buChar char="•"/>
            </a:pPr>
            <a:r>
              <a:rPr lang="en-US"/>
              <a:t>Programmatic errors</a:t>
            </a:r>
          </a:p>
          <a:p>
            <a:pPr marL="285750" indent="-285750">
              <a:buFont typeface="Arial" panose="020B0604020202020204" pitchFamily="34" charset="0"/>
              <a:buChar char="•"/>
            </a:pPr>
            <a:r>
              <a:rPr lang="en-US"/>
              <a:t>Stylistic errors according to standard compliance </a:t>
            </a:r>
            <a:endParaRPr lang="en-SG"/>
          </a:p>
        </p:txBody>
      </p:sp>
      <p:sp>
        <p:nvSpPr>
          <p:cNvPr id="11" name="TextBox 10">
            <a:extLst>
              <a:ext uri="{FF2B5EF4-FFF2-40B4-BE49-F238E27FC236}">
                <a16:creationId xmlns:a16="http://schemas.microsoft.com/office/drawing/2014/main" id="{E5717803-1E9A-4EB6-B1BB-65AC53E3BD39}"/>
              </a:ext>
            </a:extLst>
          </p:cNvPr>
          <p:cNvSpPr txBox="1"/>
          <p:nvPr/>
        </p:nvSpPr>
        <p:spPr>
          <a:xfrm>
            <a:off x="609600" y="2417500"/>
            <a:ext cx="4733412" cy="369332"/>
          </a:xfrm>
          <a:prstGeom prst="rect">
            <a:avLst/>
          </a:prstGeom>
          <a:noFill/>
        </p:spPr>
        <p:txBody>
          <a:bodyPr wrap="none" rtlCol="0">
            <a:spAutoFit/>
          </a:bodyPr>
          <a:lstStyle/>
          <a:p>
            <a:r>
              <a:rPr lang="en-US"/>
              <a:t>Add the following to package.xml of the package</a:t>
            </a:r>
            <a:endParaRPr lang="en-SG"/>
          </a:p>
        </p:txBody>
      </p:sp>
      <p:sp>
        <p:nvSpPr>
          <p:cNvPr id="13" name="Rectangle 12">
            <a:extLst>
              <a:ext uri="{FF2B5EF4-FFF2-40B4-BE49-F238E27FC236}">
                <a16:creationId xmlns:a16="http://schemas.microsoft.com/office/drawing/2014/main" id="{7A50F0CE-1703-494A-AAED-6AB51C6B4369}"/>
              </a:ext>
            </a:extLst>
          </p:cNvPr>
          <p:cNvSpPr/>
          <p:nvPr/>
        </p:nvSpPr>
        <p:spPr>
          <a:xfrm>
            <a:off x="609600" y="2938323"/>
            <a:ext cx="5063437" cy="923330"/>
          </a:xfrm>
          <a:prstGeom prst="rect">
            <a:avLst/>
          </a:prstGeom>
        </p:spPr>
        <p:txBody>
          <a:bodyPr wrap="square">
            <a:spAutoFit/>
          </a:bodyPr>
          <a:lstStyle/>
          <a:p>
            <a:r>
              <a:rPr lang="en-US">
                <a:latin typeface="SimSun" panose="02010600030101010101" pitchFamily="2" charset="-122"/>
                <a:ea typeface="SimSun" panose="02010600030101010101" pitchFamily="2" charset="-122"/>
              </a:rPr>
              <a:t>&lt;</a:t>
            </a:r>
            <a:r>
              <a:rPr lang="en-US" err="1">
                <a:latin typeface="SimSun" panose="02010600030101010101" pitchFamily="2" charset="-122"/>
                <a:ea typeface="SimSun" panose="02010600030101010101" pitchFamily="2" charset="-122"/>
              </a:rPr>
              <a:t>test_depend</a:t>
            </a:r>
            <a:r>
              <a:rPr lang="en-US">
                <a:latin typeface="SimSun" panose="02010600030101010101" pitchFamily="2" charset="-122"/>
                <a:ea typeface="SimSun" panose="02010600030101010101" pitchFamily="2" charset="-122"/>
              </a:rPr>
              <a:t>&gt;</a:t>
            </a:r>
            <a:r>
              <a:rPr lang="en-US" err="1">
                <a:latin typeface="SimSun" panose="02010600030101010101" pitchFamily="2" charset="-122"/>
                <a:ea typeface="SimSun" panose="02010600030101010101" pitchFamily="2" charset="-122"/>
              </a:rPr>
              <a:t>ament_copyright</a:t>
            </a:r>
            <a:r>
              <a:rPr lang="en-US">
                <a:latin typeface="SimSun" panose="02010600030101010101" pitchFamily="2" charset="-122"/>
                <a:ea typeface="SimSun" panose="02010600030101010101" pitchFamily="2" charset="-122"/>
              </a:rPr>
              <a:t>&lt;/</a:t>
            </a:r>
            <a:r>
              <a:rPr lang="en-US" err="1">
                <a:latin typeface="SimSun" panose="02010600030101010101" pitchFamily="2" charset="-122"/>
                <a:ea typeface="SimSun" panose="02010600030101010101" pitchFamily="2" charset="-122"/>
              </a:rPr>
              <a:t>test_depend</a:t>
            </a:r>
            <a:r>
              <a:rPr lang="en-US">
                <a:latin typeface="SimSun" panose="02010600030101010101" pitchFamily="2" charset="-122"/>
                <a:ea typeface="SimSun" panose="02010600030101010101" pitchFamily="2" charset="-122"/>
              </a:rPr>
              <a:t>&gt;</a:t>
            </a:r>
          </a:p>
          <a:p>
            <a:r>
              <a:rPr lang="en-US">
                <a:latin typeface="SimSun" panose="02010600030101010101" pitchFamily="2" charset="-122"/>
                <a:ea typeface="SimSun" panose="02010600030101010101" pitchFamily="2" charset="-122"/>
              </a:rPr>
              <a:t>&lt;</a:t>
            </a:r>
            <a:r>
              <a:rPr lang="en-US" err="1">
                <a:latin typeface="SimSun" panose="02010600030101010101" pitchFamily="2" charset="-122"/>
                <a:ea typeface="SimSun" panose="02010600030101010101" pitchFamily="2" charset="-122"/>
              </a:rPr>
              <a:t>test_depend</a:t>
            </a:r>
            <a:r>
              <a:rPr lang="en-US">
                <a:latin typeface="SimSun" panose="02010600030101010101" pitchFamily="2" charset="-122"/>
                <a:ea typeface="SimSun" panose="02010600030101010101" pitchFamily="2" charset="-122"/>
              </a:rPr>
              <a:t>&gt;ament_flake8&lt;/</a:t>
            </a:r>
            <a:r>
              <a:rPr lang="en-US" err="1">
                <a:latin typeface="SimSun" panose="02010600030101010101" pitchFamily="2" charset="-122"/>
                <a:ea typeface="SimSun" panose="02010600030101010101" pitchFamily="2" charset="-122"/>
              </a:rPr>
              <a:t>test_depend</a:t>
            </a:r>
            <a:r>
              <a:rPr lang="en-US">
                <a:latin typeface="SimSun" panose="02010600030101010101" pitchFamily="2" charset="-122"/>
                <a:ea typeface="SimSun" panose="02010600030101010101" pitchFamily="2" charset="-122"/>
              </a:rPr>
              <a:t>&gt;</a:t>
            </a:r>
          </a:p>
          <a:p>
            <a:r>
              <a:rPr lang="en-US">
                <a:latin typeface="SimSun" panose="02010600030101010101" pitchFamily="2" charset="-122"/>
                <a:ea typeface="SimSun" panose="02010600030101010101" pitchFamily="2" charset="-122"/>
              </a:rPr>
              <a:t>&lt;</a:t>
            </a:r>
            <a:r>
              <a:rPr lang="en-US" err="1">
                <a:latin typeface="SimSun" panose="02010600030101010101" pitchFamily="2" charset="-122"/>
                <a:ea typeface="SimSun" panose="02010600030101010101" pitchFamily="2" charset="-122"/>
              </a:rPr>
              <a:t>test_depend</a:t>
            </a:r>
            <a:r>
              <a:rPr lang="en-US">
                <a:latin typeface="SimSun" panose="02010600030101010101" pitchFamily="2" charset="-122"/>
                <a:ea typeface="SimSun" panose="02010600030101010101" pitchFamily="2" charset="-122"/>
              </a:rPr>
              <a:t>&gt;ament_pep257&lt;/</a:t>
            </a:r>
            <a:r>
              <a:rPr lang="en-US" err="1">
                <a:latin typeface="SimSun" panose="02010600030101010101" pitchFamily="2" charset="-122"/>
                <a:ea typeface="SimSun" panose="02010600030101010101" pitchFamily="2" charset="-122"/>
              </a:rPr>
              <a:t>test_depend</a:t>
            </a:r>
            <a:r>
              <a:rPr lang="en-US">
                <a:latin typeface="SimSun" panose="02010600030101010101" pitchFamily="2" charset="-122"/>
                <a:ea typeface="SimSun" panose="02010600030101010101" pitchFamily="2" charset="-122"/>
              </a:rPr>
              <a:t>&gt;</a:t>
            </a:r>
          </a:p>
        </p:txBody>
      </p:sp>
      <p:sp>
        <p:nvSpPr>
          <p:cNvPr id="14" name="Rectangle 13">
            <a:extLst>
              <a:ext uri="{FF2B5EF4-FFF2-40B4-BE49-F238E27FC236}">
                <a16:creationId xmlns:a16="http://schemas.microsoft.com/office/drawing/2014/main" id="{283C9F52-1F79-407F-9EA7-A85F0248321F}"/>
              </a:ext>
            </a:extLst>
          </p:cNvPr>
          <p:cNvSpPr/>
          <p:nvPr/>
        </p:nvSpPr>
        <p:spPr>
          <a:xfrm>
            <a:off x="596900" y="4510776"/>
            <a:ext cx="6096000" cy="646331"/>
          </a:xfrm>
          <a:prstGeom prst="rect">
            <a:avLst/>
          </a:prstGeom>
        </p:spPr>
        <p:txBody>
          <a:bodyPr>
            <a:spAutoFit/>
          </a:bodyPr>
          <a:lstStyle/>
          <a:p>
            <a:r>
              <a:rPr lang="en-US">
                <a:latin typeface="SimSun" panose="02010600030101010101" pitchFamily="2" charset="-122"/>
                <a:ea typeface="SimSun" panose="02010600030101010101" pitchFamily="2" charset="-122"/>
              </a:rPr>
              <a:t>&lt;</a:t>
            </a:r>
            <a:r>
              <a:rPr lang="en-US" err="1">
                <a:latin typeface="SimSun" panose="02010600030101010101" pitchFamily="2" charset="-122"/>
                <a:ea typeface="SimSun" panose="02010600030101010101" pitchFamily="2" charset="-122"/>
              </a:rPr>
              <a:t>test_depend</a:t>
            </a:r>
            <a:r>
              <a:rPr lang="en-US">
                <a:latin typeface="SimSun" panose="02010600030101010101" pitchFamily="2" charset="-122"/>
                <a:ea typeface="SimSun" panose="02010600030101010101" pitchFamily="2" charset="-122"/>
              </a:rPr>
              <a:t>&gt;</a:t>
            </a:r>
            <a:r>
              <a:rPr lang="en-US" err="1">
                <a:latin typeface="SimSun" panose="02010600030101010101" pitchFamily="2" charset="-122"/>
                <a:ea typeface="SimSun" panose="02010600030101010101" pitchFamily="2" charset="-122"/>
              </a:rPr>
              <a:t>ament_lint_auto</a:t>
            </a:r>
            <a:r>
              <a:rPr lang="en-US">
                <a:latin typeface="SimSun" panose="02010600030101010101" pitchFamily="2" charset="-122"/>
                <a:ea typeface="SimSun" panose="02010600030101010101" pitchFamily="2" charset="-122"/>
              </a:rPr>
              <a:t>&lt;/</a:t>
            </a:r>
            <a:r>
              <a:rPr lang="en-US" err="1">
                <a:latin typeface="SimSun" panose="02010600030101010101" pitchFamily="2" charset="-122"/>
                <a:ea typeface="SimSun" panose="02010600030101010101" pitchFamily="2" charset="-122"/>
              </a:rPr>
              <a:t>test_depend</a:t>
            </a:r>
            <a:r>
              <a:rPr lang="en-US">
                <a:latin typeface="SimSun" panose="02010600030101010101" pitchFamily="2" charset="-122"/>
                <a:ea typeface="SimSun" panose="02010600030101010101" pitchFamily="2" charset="-122"/>
              </a:rPr>
              <a:t>&gt;</a:t>
            </a:r>
          </a:p>
          <a:p>
            <a:r>
              <a:rPr lang="en-US">
                <a:latin typeface="SimSun" panose="02010600030101010101" pitchFamily="2" charset="-122"/>
                <a:ea typeface="SimSun" panose="02010600030101010101" pitchFamily="2" charset="-122"/>
              </a:rPr>
              <a:t>&lt;</a:t>
            </a:r>
            <a:r>
              <a:rPr lang="en-US" err="1">
                <a:latin typeface="SimSun" panose="02010600030101010101" pitchFamily="2" charset="-122"/>
                <a:ea typeface="SimSun" panose="02010600030101010101" pitchFamily="2" charset="-122"/>
              </a:rPr>
              <a:t>test_depend</a:t>
            </a:r>
            <a:r>
              <a:rPr lang="en-US">
                <a:latin typeface="SimSun" panose="02010600030101010101" pitchFamily="2" charset="-122"/>
                <a:ea typeface="SimSun" panose="02010600030101010101" pitchFamily="2" charset="-122"/>
              </a:rPr>
              <a:t>&gt;</a:t>
            </a:r>
            <a:r>
              <a:rPr lang="en-US" err="1">
                <a:highlight>
                  <a:srgbClr val="FFFF00"/>
                </a:highlight>
                <a:latin typeface="SimSun" panose="02010600030101010101" pitchFamily="2" charset="-122"/>
                <a:ea typeface="SimSun" panose="02010600030101010101" pitchFamily="2" charset="-122"/>
              </a:rPr>
              <a:t>ament_lint_common</a:t>
            </a:r>
            <a:r>
              <a:rPr lang="en-US">
                <a:latin typeface="SimSun" panose="02010600030101010101" pitchFamily="2" charset="-122"/>
                <a:ea typeface="SimSun" panose="02010600030101010101" pitchFamily="2" charset="-122"/>
              </a:rPr>
              <a:t>&lt;/</a:t>
            </a:r>
            <a:r>
              <a:rPr lang="en-US" err="1">
                <a:latin typeface="SimSun" panose="02010600030101010101" pitchFamily="2" charset="-122"/>
                <a:ea typeface="SimSun" panose="02010600030101010101" pitchFamily="2" charset="-122"/>
              </a:rPr>
              <a:t>test_depend</a:t>
            </a:r>
            <a:r>
              <a:rPr lang="en-US">
                <a:latin typeface="SimSun" panose="02010600030101010101" pitchFamily="2" charset="-122"/>
                <a:ea typeface="SimSun" panose="02010600030101010101" pitchFamily="2" charset="-122"/>
              </a:rPr>
              <a:t>&gt;</a:t>
            </a:r>
          </a:p>
        </p:txBody>
      </p:sp>
      <p:sp>
        <p:nvSpPr>
          <p:cNvPr id="15" name="TextBox 14">
            <a:extLst>
              <a:ext uri="{FF2B5EF4-FFF2-40B4-BE49-F238E27FC236}">
                <a16:creationId xmlns:a16="http://schemas.microsoft.com/office/drawing/2014/main" id="{2744A606-CF7F-4E40-BADF-ABB88D5B6E03}"/>
              </a:ext>
            </a:extLst>
          </p:cNvPr>
          <p:cNvSpPr txBox="1"/>
          <p:nvPr/>
        </p:nvSpPr>
        <p:spPr>
          <a:xfrm>
            <a:off x="609600" y="4163632"/>
            <a:ext cx="4733412" cy="369332"/>
          </a:xfrm>
          <a:prstGeom prst="rect">
            <a:avLst/>
          </a:prstGeom>
          <a:noFill/>
        </p:spPr>
        <p:txBody>
          <a:bodyPr wrap="none" rtlCol="0">
            <a:spAutoFit/>
          </a:bodyPr>
          <a:lstStyle/>
          <a:p>
            <a:r>
              <a:rPr lang="en-US"/>
              <a:t>Add the following to package.xml of the package</a:t>
            </a:r>
            <a:endParaRPr lang="en-SG"/>
          </a:p>
        </p:txBody>
      </p:sp>
      <p:sp>
        <p:nvSpPr>
          <p:cNvPr id="16" name="Rectangle 15">
            <a:extLst>
              <a:ext uri="{FF2B5EF4-FFF2-40B4-BE49-F238E27FC236}">
                <a16:creationId xmlns:a16="http://schemas.microsoft.com/office/drawing/2014/main" id="{C4B4115A-6884-4155-9D85-D02985EC3910}"/>
              </a:ext>
            </a:extLst>
          </p:cNvPr>
          <p:cNvSpPr/>
          <p:nvPr/>
        </p:nvSpPr>
        <p:spPr>
          <a:xfrm>
            <a:off x="5685957" y="3220230"/>
            <a:ext cx="2105576" cy="369332"/>
          </a:xfrm>
          <a:prstGeom prst="rect">
            <a:avLst/>
          </a:prstGeom>
        </p:spPr>
        <p:txBody>
          <a:bodyPr wrap="none">
            <a:spAutoFit/>
          </a:bodyPr>
          <a:lstStyle/>
          <a:p>
            <a:r>
              <a:rPr lang="en-SG" spc="-140">
                <a:cs typeface="Bookman Old Style"/>
              </a:rPr>
              <a:t>F</a:t>
            </a:r>
            <a:r>
              <a:rPr lang="en-SG" spc="55">
                <a:cs typeface="Bookman Old Style"/>
              </a:rPr>
              <a:t>o</a:t>
            </a:r>
            <a:r>
              <a:rPr lang="en-SG" spc="45">
                <a:cs typeface="Bookman Old Style"/>
              </a:rPr>
              <a:t>r</a:t>
            </a:r>
            <a:r>
              <a:rPr lang="en-SG" spc="-140">
                <a:cs typeface="Bookman Old Style"/>
              </a:rPr>
              <a:t> </a:t>
            </a:r>
            <a:r>
              <a:rPr lang="en-SG" spc="-35">
                <a:cs typeface="Bookman Old Style"/>
              </a:rPr>
              <a:t>P</a:t>
            </a:r>
            <a:r>
              <a:rPr lang="en-SG" spc="10">
                <a:cs typeface="Bookman Old Style"/>
              </a:rPr>
              <a:t>y</a:t>
            </a:r>
            <a:r>
              <a:rPr lang="en-SG" spc="-50">
                <a:cs typeface="Bookman Old Style"/>
              </a:rPr>
              <a:t>t</a:t>
            </a:r>
            <a:r>
              <a:rPr lang="en-SG" spc="-20">
                <a:cs typeface="Bookman Old Style"/>
              </a:rPr>
              <a:t>h</a:t>
            </a:r>
            <a:r>
              <a:rPr lang="en-SG" spc="55">
                <a:cs typeface="Bookman Old Style"/>
              </a:rPr>
              <a:t>o</a:t>
            </a:r>
            <a:r>
              <a:rPr lang="en-SG" spc="-25">
                <a:cs typeface="Bookman Old Style"/>
              </a:rPr>
              <a:t>n</a:t>
            </a:r>
            <a:r>
              <a:rPr lang="en-SG" spc="-100">
                <a:cs typeface="Bookman Old Style"/>
              </a:rPr>
              <a:t> </a:t>
            </a:r>
            <a:r>
              <a:rPr lang="en-SG" spc="-35">
                <a:cs typeface="Bookman Old Style"/>
              </a:rPr>
              <a:t>p</a:t>
            </a:r>
            <a:r>
              <a:rPr lang="en-SG" spc="-50">
                <a:cs typeface="Bookman Old Style"/>
              </a:rPr>
              <a:t>a</a:t>
            </a:r>
            <a:r>
              <a:rPr lang="en-SG" spc="-35">
                <a:cs typeface="Bookman Old Style"/>
              </a:rPr>
              <a:t>ck</a:t>
            </a:r>
            <a:r>
              <a:rPr lang="en-SG" spc="-50">
                <a:cs typeface="Bookman Old Style"/>
              </a:rPr>
              <a:t>a</a:t>
            </a:r>
            <a:r>
              <a:rPr lang="en-SG" spc="10">
                <a:cs typeface="Bookman Old Style"/>
              </a:rPr>
              <a:t>g</a:t>
            </a:r>
            <a:r>
              <a:rPr lang="en-SG" spc="15">
                <a:cs typeface="Bookman Old Style"/>
              </a:rPr>
              <a:t>es </a:t>
            </a:r>
            <a:endParaRPr lang="en-SG"/>
          </a:p>
        </p:txBody>
      </p:sp>
      <p:sp>
        <p:nvSpPr>
          <p:cNvPr id="17" name="Rectangle 16">
            <a:extLst>
              <a:ext uri="{FF2B5EF4-FFF2-40B4-BE49-F238E27FC236}">
                <a16:creationId xmlns:a16="http://schemas.microsoft.com/office/drawing/2014/main" id="{81AFF53C-78F1-405D-90FA-FDD0ACCC8E51}"/>
              </a:ext>
            </a:extLst>
          </p:cNvPr>
          <p:cNvSpPr/>
          <p:nvPr/>
        </p:nvSpPr>
        <p:spPr>
          <a:xfrm>
            <a:off x="5685957" y="4464609"/>
            <a:ext cx="2067104" cy="369332"/>
          </a:xfrm>
          <a:prstGeom prst="rect">
            <a:avLst/>
          </a:prstGeom>
        </p:spPr>
        <p:txBody>
          <a:bodyPr wrap="none">
            <a:spAutoFit/>
          </a:bodyPr>
          <a:lstStyle/>
          <a:p>
            <a:r>
              <a:rPr lang="en-SG" spc="-140">
                <a:cs typeface="Bookman Old Style"/>
              </a:rPr>
              <a:t>F</a:t>
            </a:r>
            <a:r>
              <a:rPr lang="en-SG" spc="55">
                <a:cs typeface="Bookman Old Style"/>
              </a:rPr>
              <a:t>o</a:t>
            </a:r>
            <a:r>
              <a:rPr lang="en-SG" spc="45">
                <a:cs typeface="Bookman Old Style"/>
              </a:rPr>
              <a:t>r</a:t>
            </a:r>
            <a:r>
              <a:rPr lang="en-SG" spc="-140">
                <a:cs typeface="Bookman Old Style"/>
              </a:rPr>
              <a:t> </a:t>
            </a:r>
            <a:r>
              <a:rPr lang="en-SG" spc="-35" err="1">
                <a:cs typeface="Bookman Old Style"/>
              </a:rPr>
              <a:t>CMake</a:t>
            </a:r>
            <a:r>
              <a:rPr lang="en-SG" spc="-100">
                <a:cs typeface="Bookman Old Style"/>
              </a:rPr>
              <a:t> </a:t>
            </a:r>
            <a:r>
              <a:rPr lang="en-SG" spc="-35">
                <a:cs typeface="Bookman Old Style"/>
              </a:rPr>
              <a:t>p</a:t>
            </a:r>
            <a:r>
              <a:rPr lang="en-SG" spc="-50">
                <a:cs typeface="Bookman Old Style"/>
              </a:rPr>
              <a:t>a</a:t>
            </a:r>
            <a:r>
              <a:rPr lang="en-SG" spc="-35">
                <a:cs typeface="Bookman Old Style"/>
              </a:rPr>
              <a:t>ck</a:t>
            </a:r>
            <a:r>
              <a:rPr lang="en-SG" spc="-50">
                <a:cs typeface="Bookman Old Style"/>
              </a:rPr>
              <a:t>a</a:t>
            </a:r>
            <a:r>
              <a:rPr lang="en-SG" spc="10">
                <a:cs typeface="Bookman Old Style"/>
              </a:rPr>
              <a:t>g</a:t>
            </a:r>
            <a:r>
              <a:rPr lang="en-SG" spc="15">
                <a:cs typeface="Bookman Old Style"/>
              </a:rPr>
              <a:t>es </a:t>
            </a:r>
            <a:endParaRPr lang="en-SG"/>
          </a:p>
        </p:txBody>
      </p:sp>
      <p:sp>
        <p:nvSpPr>
          <p:cNvPr id="18" name="Rectangle 17">
            <a:extLst>
              <a:ext uri="{FF2B5EF4-FFF2-40B4-BE49-F238E27FC236}">
                <a16:creationId xmlns:a16="http://schemas.microsoft.com/office/drawing/2014/main" id="{D0ACA7BE-84F1-499A-8ED1-DACAB4C6EFFF}"/>
              </a:ext>
            </a:extLst>
          </p:cNvPr>
          <p:cNvSpPr/>
          <p:nvPr/>
        </p:nvSpPr>
        <p:spPr>
          <a:xfrm>
            <a:off x="6096000" y="5186165"/>
            <a:ext cx="6096000" cy="923330"/>
          </a:xfrm>
          <a:prstGeom prst="rect">
            <a:avLst/>
          </a:prstGeom>
        </p:spPr>
        <p:txBody>
          <a:bodyPr>
            <a:spAutoFit/>
          </a:bodyPr>
          <a:lstStyle/>
          <a:p>
            <a:pPr marL="12700" marR="516890">
              <a:lnSpc>
                <a:spcPct val="100000"/>
              </a:lnSpc>
            </a:pPr>
            <a:r>
              <a:rPr lang="en-SG" b="1" u="sng" spc="-5" err="1">
                <a:latin typeface="SimSun"/>
                <a:cs typeface="SimSun"/>
              </a:rPr>
              <a:t>ament_lint_common</a:t>
            </a:r>
            <a:r>
              <a:rPr lang="en-SG" spc="-5">
                <a:latin typeface="Bookman Old Style"/>
                <a:cs typeface="Bookman Old Style"/>
              </a:rPr>
              <a:t>:</a:t>
            </a:r>
            <a:r>
              <a:rPr lang="en-SG" spc="-90">
                <a:latin typeface="Bookman Old Style"/>
                <a:cs typeface="Bookman Old Style"/>
              </a:rPr>
              <a:t> </a:t>
            </a:r>
            <a:r>
              <a:rPr lang="en-SG" spc="-20" err="1">
                <a:cs typeface="Bookman Old Style"/>
              </a:rPr>
              <a:t>ament_clang_format</a:t>
            </a:r>
            <a:r>
              <a:rPr lang="en-SG" spc="-20">
                <a:cs typeface="Bookman Old Style"/>
              </a:rPr>
              <a:t>,</a:t>
            </a:r>
            <a:r>
              <a:rPr lang="en-SG" spc="-100">
                <a:cs typeface="Bookman Old Style"/>
              </a:rPr>
              <a:t> </a:t>
            </a:r>
            <a:r>
              <a:rPr lang="en-SG" spc="-40" err="1">
                <a:cs typeface="Bookman Old Style"/>
              </a:rPr>
              <a:t>ament_clang_tidy</a:t>
            </a:r>
            <a:r>
              <a:rPr lang="en-SG" spc="-40">
                <a:cs typeface="Bookman Old Style"/>
              </a:rPr>
              <a:t>,</a:t>
            </a:r>
            <a:r>
              <a:rPr lang="en-SG" spc="-100">
                <a:cs typeface="Bookman Old Style"/>
              </a:rPr>
              <a:t> </a:t>
            </a:r>
            <a:r>
              <a:rPr lang="en-SG" spc="-20" err="1">
                <a:cs typeface="Bookman Old Style"/>
              </a:rPr>
              <a:t>ament_cmake_clang_format</a:t>
            </a:r>
            <a:r>
              <a:rPr lang="en-SG" spc="-20">
                <a:cs typeface="Bookman Old Style"/>
              </a:rPr>
              <a:t>, </a:t>
            </a:r>
            <a:r>
              <a:rPr lang="en-SG" spc="-465">
                <a:cs typeface="Bookman Old Style"/>
              </a:rPr>
              <a:t> </a:t>
            </a:r>
            <a:r>
              <a:rPr lang="en-SG" spc="-25" err="1">
                <a:cs typeface="Bookman Old Style"/>
              </a:rPr>
              <a:t>ament_cmake_clang_tidy</a:t>
            </a:r>
            <a:endParaRPr lang="en-SG">
              <a:cs typeface="Bookman Old Style"/>
            </a:endParaRPr>
          </a:p>
        </p:txBody>
      </p:sp>
      <p:sp>
        <p:nvSpPr>
          <p:cNvPr id="19" name="Arrow: Bent-Up 18">
            <a:extLst>
              <a:ext uri="{FF2B5EF4-FFF2-40B4-BE49-F238E27FC236}">
                <a16:creationId xmlns:a16="http://schemas.microsoft.com/office/drawing/2014/main" id="{5D18D941-B961-4949-B32B-E11733AA5BF6}"/>
              </a:ext>
            </a:extLst>
          </p:cNvPr>
          <p:cNvSpPr/>
          <p:nvPr/>
        </p:nvSpPr>
        <p:spPr>
          <a:xfrm rot="5400000">
            <a:off x="4383952" y="3939453"/>
            <a:ext cx="469413" cy="2954682"/>
          </a:xfrm>
          <a:prstGeom prst="bentUpArrow">
            <a:avLst>
              <a:gd name="adj1" fmla="val 12847"/>
              <a:gd name="adj2" fmla="val 17187"/>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0" name="TextBox 19">
            <a:extLst>
              <a:ext uri="{FF2B5EF4-FFF2-40B4-BE49-F238E27FC236}">
                <a16:creationId xmlns:a16="http://schemas.microsoft.com/office/drawing/2014/main" id="{C6598045-2E30-4105-87FE-1D0135D4EAE0}"/>
              </a:ext>
            </a:extLst>
          </p:cNvPr>
          <p:cNvSpPr txBox="1"/>
          <p:nvPr/>
        </p:nvSpPr>
        <p:spPr>
          <a:xfrm>
            <a:off x="1280360" y="5658507"/>
            <a:ext cx="4392677" cy="369332"/>
          </a:xfrm>
          <a:prstGeom prst="rect">
            <a:avLst/>
          </a:prstGeom>
          <a:noFill/>
        </p:spPr>
        <p:txBody>
          <a:bodyPr wrap="none" rtlCol="0">
            <a:spAutoFit/>
          </a:bodyPr>
          <a:lstStyle/>
          <a:p>
            <a:r>
              <a:rPr lang="en-US"/>
              <a:t>Package that contains commonly used linters</a:t>
            </a:r>
            <a:endParaRPr lang="en-SG"/>
          </a:p>
        </p:txBody>
      </p:sp>
    </p:spTree>
    <p:extLst>
      <p:ext uri="{BB962C8B-B14F-4D97-AF65-F5344CB8AC3E}">
        <p14:creationId xmlns:p14="http://schemas.microsoft.com/office/powerpoint/2010/main" val="17297585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Linux Refresher – Command line tools</a:t>
            </a:r>
            <a:endParaRPr lang="en-US" dirty="0">
              <a:cs typeface="Calibri"/>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A03AF2-F585-4479-8A3F-D36D104B4D5E}" type="slidenum">
              <a:rPr kumimoji="0" lang="en-SG"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SG"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15" name="Text Placeholder 5">
            <a:extLst>
              <a:ext uri="{FF2B5EF4-FFF2-40B4-BE49-F238E27FC236}">
                <a16:creationId xmlns:a16="http://schemas.microsoft.com/office/drawing/2014/main" id="{9018A2B5-6E07-40BD-8004-B90193660BF2}"/>
              </a:ext>
            </a:extLst>
          </p:cNvPr>
          <p:cNvSpPr txBox="1">
            <a:spLocks/>
          </p:cNvSpPr>
          <p:nvPr/>
        </p:nvSpPr>
        <p:spPr>
          <a:xfrm>
            <a:off x="649458" y="1280158"/>
            <a:ext cx="9128586" cy="3782780"/>
          </a:xfrm>
          <a:prstGeom prst="rect">
            <a:avLst/>
          </a:prstGeom>
        </p:spPr>
        <p:txBody>
          <a:bodyPr vert="horz" lIns="91440" tIns="45720" rIns="91440" bIns="45720" rtlCol="0" anchor="t">
            <a:normAutofit lnSpcReduction="10000"/>
          </a:bodyPr>
          <a:lstStyle>
            <a:lvl1pPr marL="342900" indent="-342900" algn="l" defTabSz="914400" rtl="0" eaLnBrk="1" latinLnBrk="0" hangingPunct="1">
              <a:spcBef>
                <a:spcPct val="20000"/>
              </a:spcBef>
              <a:buFont typeface="Arial" pitchFamily="34" charset="0"/>
              <a:buChar char="•"/>
              <a:defRPr sz="2400" kern="1200">
                <a:solidFill>
                  <a:schemeClr val="tx2"/>
                </a:solidFill>
                <a:latin typeface="+mn-lt"/>
                <a:ea typeface="+mn-ea"/>
                <a:cs typeface="+mn-cs"/>
              </a:defRPr>
            </a:lvl1pPr>
            <a:lvl2pPr marL="742950" indent="-285750" algn="l" defTabSz="914400" rtl="0" eaLnBrk="1" latinLnBrk="0" hangingPunct="1">
              <a:spcBef>
                <a:spcPct val="20000"/>
              </a:spcBef>
              <a:buFont typeface="Arial" pitchFamily="34" charset="0"/>
              <a:buChar char="–"/>
              <a:defRPr sz="2000" kern="1200">
                <a:solidFill>
                  <a:schemeClr val="tx2"/>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2"/>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2"/>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err="1">
                <a:solidFill>
                  <a:schemeClr val="tx1"/>
                </a:solidFill>
                <a:latin typeface="SimSun" panose="02010600030101010101" pitchFamily="2" charset="-122"/>
                <a:ea typeface="SimSun" panose="02010600030101010101" pitchFamily="2" charset="-122"/>
                <a:cs typeface="Calibri"/>
              </a:rPr>
              <a:t>pwd</a:t>
            </a:r>
            <a:r>
              <a:rPr lang="en-US" dirty="0">
                <a:solidFill>
                  <a:schemeClr val="tx1"/>
                </a:solidFill>
                <a:cs typeface="Calibri"/>
              </a:rPr>
              <a:t> – Check your absolute </a:t>
            </a:r>
            <a:r>
              <a:rPr lang="en-US" dirty="0" err="1">
                <a:solidFill>
                  <a:schemeClr val="tx1"/>
                </a:solidFill>
                <a:cs typeface="Calibri"/>
              </a:rPr>
              <a:t>filepath</a:t>
            </a:r>
            <a:endParaRPr lang="en-US" dirty="0">
              <a:solidFill>
                <a:schemeClr val="tx1"/>
              </a:solidFill>
              <a:cs typeface="Calibri"/>
            </a:endParaRPr>
          </a:p>
          <a:p>
            <a:pPr marL="0" indent="0">
              <a:buNone/>
            </a:pPr>
            <a:r>
              <a:rPr lang="en-US" dirty="0">
                <a:solidFill>
                  <a:schemeClr val="tx1"/>
                </a:solidFill>
                <a:latin typeface="SimSun" panose="02010600030101010101" pitchFamily="2" charset="-122"/>
                <a:ea typeface="SimSun" panose="02010600030101010101" pitchFamily="2" charset="-122"/>
                <a:cs typeface="Calibri"/>
              </a:rPr>
              <a:t>ls</a:t>
            </a:r>
            <a:r>
              <a:rPr lang="en-US" dirty="0">
                <a:solidFill>
                  <a:schemeClr val="tx1"/>
                </a:solidFill>
                <a:cs typeface="Calibri"/>
              </a:rPr>
              <a:t> – Show list of files in the current directory</a:t>
            </a:r>
          </a:p>
          <a:p>
            <a:pPr marL="0" indent="0">
              <a:buNone/>
            </a:pPr>
            <a:r>
              <a:rPr lang="en-US" dirty="0">
                <a:solidFill>
                  <a:schemeClr val="tx1"/>
                </a:solidFill>
                <a:latin typeface="SimSun" panose="02010600030101010101" pitchFamily="2" charset="-122"/>
                <a:ea typeface="SimSun" panose="02010600030101010101" pitchFamily="2" charset="-122"/>
                <a:cs typeface="Calibri"/>
              </a:rPr>
              <a:t>cd</a:t>
            </a:r>
            <a:r>
              <a:rPr lang="en-US" dirty="0">
                <a:solidFill>
                  <a:schemeClr val="tx1"/>
                </a:solidFill>
                <a:cs typeface="Calibri"/>
              </a:rPr>
              <a:t> – go to a particular directory</a:t>
            </a:r>
          </a:p>
          <a:p>
            <a:pPr marL="0" indent="0">
              <a:buNone/>
            </a:pPr>
            <a:r>
              <a:rPr lang="en-US" dirty="0" err="1">
                <a:solidFill>
                  <a:schemeClr val="tx1"/>
                </a:solidFill>
                <a:latin typeface="SimSun" panose="02010600030101010101" pitchFamily="2" charset="-122"/>
                <a:ea typeface="SimSun" panose="02010600030101010101" pitchFamily="2" charset="-122"/>
                <a:cs typeface="Calibri"/>
              </a:rPr>
              <a:t>mkdir</a:t>
            </a:r>
            <a:r>
              <a:rPr lang="en-US" dirty="0">
                <a:solidFill>
                  <a:schemeClr val="tx1"/>
                </a:solidFill>
                <a:cs typeface="Calibri"/>
              </a:rPr>
              <a:t> – create a folder or directory</a:t>
            </a:r>
          </a:p>
          <a:p>
            <a:pPr marL="0" indent="0">
              <a:buNone/>
            </a:pPr>
            <a:r>
              <a:rPr lang="en-US" dirty="0">
                <a:solidFill>
                  <a:schemeClr val="tx1"/>
                </a:solidFill>
                <a:latin typeface="SimSun" panose="02010600030101010101" pitchFamily="2" charset="-122"/>
                <a:ea typeface="SimSun" panose="02010600030101010101" pitchFamily="2" charset="-122"/>
                <a:cs typeface="Calibri"/>
              </a:rPr>
              <a:t>rm -r </a:t>
            </a:r>
            <a:r>
              <a:rPr lang="en-US" dirty="0">
                <a:solidFill>
                  <a:schemeClr val="tx1"/>
                </a:solidFill>
                <a:cs typeface="Calibri"/>
              </a:rPr>
              <a:t>: Delete a folder and files it contains</a:t>
            </a:r>
          </a:p>
          <a:p>
            <a:pPr marL="0" indent="0">
              <a:buNone/>
            </a:pPr>
            <a:r>
              <a:rPr lang="en-US" dirty="0">
                <a:solidFill>
                  <a:schemeClr val="tx1"/>
                </a:solidFill>
                <a:latin typeface="SimSun" panose="02010600030101010101" pitchFamily="2" charset="-122"/>
                <a:ea typeface="SimSun" panose="02010600030101010101" pitchFamily="2" charset="-122"/>
                <a:cs typeface="Calibri"/>
              </a:rPr>
              <a:t>cp &lt;</a:t>
            </a:r>
            <a:r>
              <a:rPr lang="en-US" dirty="0" err="1">
                <a:solidFill>
                  <a:schemeClr val="tx1"/>
                </a:solidFill>
                <a:latin typeface="SimSun" panose="02010600030101010101" pitchFamily="2" charset="-122"/>
                <a:ea typeface="SimSun" panose="02010600030101010101" pitchFamily="2" charset="-122"/>
                <a:cs typeface="Calibri"/>
              </a:rPr>
              <a:t>src</a:t>
            </a:r>
            <a:r>
              <a:rPr lang="en-US" dirty="0">
                <a:solidFill>
                  <a:schemeClr val="tx1"/>
                </a:solidFill>
                <a:latin typeface="SimSun" panose="02010600030101010101" pitchFamily="2" charset="-122"/>
                <a:ea typeface="SimSun" panose="02010600030101010101" pitchFamily="2" charset="-122"/>
                <a:cs typeface="Calibri"/>
              </a:rPr>
              <a:t>&gt; &lt;</a:t>
            </a:r>
            <a:r>
              <a:rPr lang="en-US" dirty="0" err="1">
                <a:solidFill>
                  <a:schemeClr val="tx1"/>
                </a:solidFill>
                <a:latin typeface="SimSun" panose="02010600030101010101" pitchFamily="2" charset="-122"/>
                <a:ea typeface="SimSun" panose="02010600030101010101" pitchFamily="2" charset="-122"/>
                <a:cs typeface="Calibri"/>
              </a:rPr>
              <a:t>dest</a:t>
            </a:r>
            <a:r>
              <a:rPr lang="en-US" dirty="0">
                <a:solidFill>
                  <a:schemeClr val="tx1"/>
                </a:solidFill>
                <a:latin typeface="SimSun" panose="02010600030101010101" pitchFamily="2" charset="-122"/>
                <a:ea typeface="SimSun" panose="02010600030101010101" pitchFamily="2" charset="-122"/>
                <a:cs typeface="Calibri"/>
              </a:rPr>
              <a:t>&gt; </a:t>
            </a:r>
            <a:r>
              <a:rPr lang="en-US" dirty="0">
                <a:solidFill>
                  <a:schemeClr val="tx1"/>
                </a:solidFill>
                <a:cs typeface="Calibri"/>
              </a:rPr>
              <a:t>:</a:t>
            </a:r>
            <a:r>
              <a:rPr lang="en-US" dirty="0">
                <a:solidFill>
                  <a:schemeClr val="tx1"/>
                </a:solidFill>
                <a:ea typeface="+mn-lt"/>
                <a:cs typeface="+mn-lt"/>
              </a:rPr>
              <a:t> Copies &lt;</a:t>
            </a:r>
            <a:r>
              <a:rPr lang="en-US" dirty="0" err="1">
                <a:solidFill>
                  <a:schemeClr val="tx1"/>
                </a:solidFill>
                <a:ea typeface="+mn-lt"/>
                <a:cs typeface="+mn-lt"/>
              </a:rPr>
              <a:t>src</a:t>
            </a:r>
            <a:r>
              <a:rPr lang="en-US" dirty="0">
                <a:solidFill>
                  <a:schemeClr val="tx1"/>
                </a:solidFill>
                <a:ea typeface="+mn-lt"/>
                <a:cs typeface="+mn-lt"/>
              </a:rPr>
              <a:t>&gt; to &lt;</a:t>
            </a:r>
            <a:r>
              <a:rPr lang="en-US" dirty="0" err="1">
                <a:solidFill>
                  <a:schemeClr val="tx1"/>
                </a:solidFill>
                <a:ea typeface="+mn-lt"/>
                <a:cs typeface="+mn-lt"/>
              </a:rPr>
              <a:t>dest</a:t>
            </a:r>
            <a:r>
              <a:rPr lang="en-US" dirty="0">
                <a:solidFill>
                  <a:schemeClr val="tx1"/>
                </a:solidFill>
                <a:ea typeface="+mn-lt"/>
                <a:cs typeface="+mn-lt"/>
              </a:rPr>
              <a:t>&gt;</a:t>
            </a:r>
          </a:p>
          <a:p>
            <a:pPr marL="0" indent="0">
              <a:buNone/>
            </a:pPr>
            <a:r>
              <a:rPr lang="en-US" dirty="0">
                <a:solidFill>
                  <a:schemeClr val="tx1"/>
                </a:solidFill>
                <a:latin typeface="SimSun" panose="02010600030101010101" pitchFamily="2" charset="-122"/>
                <a:ea typeface="SimSun" panose="02010600030101010101" pitchFamily="2" charset="-122"/>
                <a:cs typeface="+mn-lt"/>
              </a:rPr>
              <a:t>mv &lt;</a:t>
            </a:r>
            <a:r>
              <a:rPr lang="en-US" dirty="0" err="1">
                <a:solidFill>
                  <a:schemeClr val="tx1"/>
                </a:solidFill>
                <a:latin typeface="SimSun" panose="02010600030101010101" pitchFamily="2" charset="-122"/>
                <a:ea typeface="SimSun" panose="02010600030101010101" pitchFamily="2" charset="-122"/>
                <a:cs typeface="+mn-lt"/>
              </a:rPr>
              <a:t>src</a:t>
            </a:r>
            <a:r>
              <a:rPr lang="en-US" dirty="0">
                <a:solidFill>
                  <a:schemeClr val="tx1"/>
                </a:solidFill>
                <a:latin typeface="SimSun" panose="02010600030101010101" pitchFamily="2" charset="-122"/>
                <a:ea typeface="SimSun" panose="02010600030101010101" pitchFamily="2" charset="-122"/>
                <a:cs typeface="+mn-lt"/>
              </a:rPr>
              <a:t>&gt; &lt;</a:t>
            </a:r>
            <a:r>
              <a:rPr lang="en-US" dirty="0" err="1">
                <a:solidFill>
                  <a:schemeClr val="tx1"/>
                </a:solidFill>
                <a:latin typeface="SimSun" panose="02010600030101010101" pitchFamily="2" charset="-122"/>
                <a:ea typeface="SimSun" panose="02010600030101010101" pitchFamily="2" charset="-122"/>
                <a:cs typeface="+mn-lt"/>
              </a:rPr>
              <a:t>dest</a:t>
            </a:r>
            <a:r>
              <a:rPr lang="en-US" dirty="0">
                <a:solidFill>
                  <a:schemeClr val="tx1"/>
                </a:solidFill>
                <a:latin typeface="SimSun" panose="02010600030101010101" pitchFamily="2" charset="-122"/>
                <a:ea typeface="SimSun" panose="02010600030101010101" pitchFamily="2" charset="-122"/>
                <a:cs typeface="+mn-lt"/>
              </a:rPr>
              <a:t>&gt; </a:t>
            </a:r>
            <a:r>
              <a:rPr lang="en-US" dirty="0">
                <a:solidFill>
                  <a:schemeClr val="tx1"/>
                </a:solidFill>
                <a:ea typeface="+mn-lt"/>
                <a:cs typeface="+mn-lt"/>
              </a:rPr>
              <a:t>: Moves/renames &lt;</a:t>
            </a:r>
            <a:r>
              <a:rPr lang="en-US" dirty="0" err="1">
                <a:solidFill>
                  <a:schemeClr val="tx1"/>
                </a:solidFill>
                <a:ea typeface="+mn-lt"/>
                <a:cs typeface="+mn-lt"/>
              </a:rPr>
              <a:t>src</a:t>
            </a:r>
            <a:r>
              <a:rPr lang="en-US" dirty="0">
                <a:solidFill>
                  <a:schemeClr val="tx1"/>
                </a:solidFill>
                <a:ea typeface="+mn-lt"/>
                <a:cs typeface="+mn-lt"/>
              </a:rPr>
              <a:t>&gt; to &lt;</a:t>
            </a:r>
            <a:r>
              <a:rPr lang="en-US" dirty="0" err="1">
                <a:solidFill>
                  <a:schemeClr val="tx1"/>
                </a:solidFill>
                <a:ea typeface="+mn-lt"/>
                <a:cs typeface="+mn-lt"/>
              </a:rPr>
              <a:t>dest</a:t>
            </a:r>
            <a:r>
              <a:rPr lang="en-US" dirty="0">
                <a:solidFill>
                  <a:schemeClr val="tx1"/>
                </a:solidFill>
                <a:ea typeface="+mn-lt"/>
                <a:cs typeface="+mn-lt"/>
              </a:rPr>
              <a:t>&gt;</a:t>
            </a:r>
          </a:p>
          <a:p>
            <a:pPr marL="0" indent="0">
              <a:buNone/>
            </a:pPr>
            <a:r>
              <a:rPr lang="en-US" dirty="0">
                <a:solidFill>
                  <a:schemeClr val="tx1"/>
                </a:solidFill>
                <a:latin typeface="SimSun" panose="02010600030101010101" pitchFamily="2" charset="-122"/>
                <a:ea typeface="SimSun" panose="02010600030101010101" pitchFamily="2" charset="-122"/>
                <a:cs typeface="+mn-lt"/>
              </a:rPr>
              <a:t>kill &lt;</a:t>
            </a:r>
            <a:r>
              <a:rPr lang="en-US" dirty="0" err="1">
                <a:solidFill>
                  <a:schemeClr val="tx1"/>
                </a:solidFill>
                <a:latin typeface="SimSun" panose="02010600030101010101" pitchFamily="2" charset="-122"/>
                <a:ea typeface="SimSun" panose="02010600030101010101" pitchFamily="2" charset="-122"/>
                <a:cs typeface="+mn-lt"/>
              </a:rPr>
              <a:t>pid</a:t>
            </a:r>
            <a:r>
              <a:rPr lang="en-US" dirty="0">
                <a:solidFill>
                  <a:schemeClr val="tx1"/>
                </a:solidFill>
                <a:latin typeface="SimSun" panose="02010600030101010101" pitchFamily="2" charset="-122"/>
                <a:ea typeface="SimSun" panose="02010600030101010101" pitchFamily="2" charset="-122"/>
                <a:cs typeface="+mn-lt"/>
              </a:rPr>
              <a:t>&gt; </a:t>
            </a:r>
            <a:r>
              <a:rPr lang="en-US" dirty="0">
                <a:solidFill>
                  <a:schemeClr val="tx1"/>
                </a:solidFill>
                <a:ea typeface="+mn-lt"/>
                <a:cs typeface="+mn-lt"/>
              </a:rPr>
              <a:t>: Kills program with process id &lt;</a:t>
            </a:r>
            <a:r>
              <a:rPr lang="en-US" dirty="0" err="1">
                <a:solidFill>
                  <a:schemeClr val="tx1"/>
                </a:solidFill>
                <a:ea typeface="+mn-lt"/>
                <a:cs typeface="+mn-lt"/>
              </a:rPr>
              <a:t>pid</a:t>
            </a:r>
            <a:r>
              <a:rPr lang="en-US" dirty="0">
                <a:solidFill>
                  <a:schemeClr val="tx1"/>
                </a:solidFill>
                <a:ea typeface="+mn-lt"/>
                <a:cs typeface="+mn-lt"/>
              </a:rPr>
              <a:t>&gt;</a:t>
            </a:r>
          </a:p>
          <a:p>
            <a:pPr marL="0" indent="0">
              <a:buNone/>
            </a:pPr>
            <a:r>
              <a:rPr lang="en-US" dirty="0">
                <a:solidFill>
                  <a:schemeClr val="tx1"/>
                </a:solidFill>
                <a:latin typeface="SimSun" panose="02010600030101010101" pitchFamily="2" charset="-122"/>
                <a:ea typeface="SimSun" panose="02010600030101010101" pitchFamily="2" charset="-122"/>
                <a:cs typeface="+mn-lt"/>
              </a:rPr>
              <a:t>clear</a:t>
            </a:r>
            <a:r>
              <a:rPr lang="en-US" dirty="0">
                <a:solidFill>
                  <a:schemeClr val="tx1"/>
                </a:solidFill>
                <a:ea typeface="+mn-lt"/>
                <a:cs typeface="+mn-lt"/>
              </a:rPr>
              <a:t> : clears the terminal</a:t>
            </a:r>
            <a:endParaRPr lang="en-US" dirty="0">
              <a:solidFill>
                <a:schemeClr val="tx1"/>
              </a:solidFill>
              <a:cs typeface="Calibri"/>
            </a:endParaRPr>
          </a:p>
          <a:p>
            <a:pPr marL="0" indent="0">
              <a:buNone/>
            </a:pPr>
            <a:endParaRPr lang="en-US" dirty="0">
              <a:solidFill>
                <a:schemeClr val="tx1"/>
              </a:solidFill>
              <a:cs typeface="Calibri"/>
            </a:endParaRPr>
          </a:p>
          <a:p>
            <a:pPr marL="0" indent="0">
              <a:buNone/>
            </a:pPr>
            <a:endParaRPr lang="en-US" dirty="0">
              <a:solidFill>
                <a:schemeClr val="tx1"/>
              </a:solidFill>
              <a:cs typeface="Calibri"/>
            </a:endParaRPr>
          </a:p>
        </p:txBody>
      </p:sp>
    </p:spTree>
    <p:extLst>
      <p:ext uri="{BB962C8B-B14F-4D97-AF65-F5344CB8AC3E}">
        <p14:creationId xmlns:p14="http://schemas.microsoft.com/office/powerpoint/2010/main" val="297118267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0A70C-2474-43F6-828C-1874E60BE10A}"/>
              </a:ext>
            </a:extLst>
          </p:cNvPr>
          <p:cNvSpPr>
            <a:spLocks noGrp="1"/>
          </p:cNvSpPr>
          <p:nvPr>
            <p:ph type="title"/>
          </p:nvPr>
        </p:nvSpPr>
        <p:spPr/>
        <p:txBody>
          <a:bodyPr/>
          <a:lstStyle/>
          <a:p>
            <a:r>
              <a:rPr lang="en-US"/>
              <a:t>CMakeLists.txt (</a:t>
            </a:r>
            <a:r>
              <a:rPr lang="en-US" err="1"/>
              <a:t>CMake</a:t>
            </a:r>
            <a:r>
              <a:rPr lang="en-US"/>
              <a:t>)</a:t>
            </a:r>
            <a:endParaRPr lang="en-SG"/>
          </a:p>
        </p:txBody>
      </p:sp>
      <p:sp>
        <p:nvSpPr>
          <p:cNvPr id="4" name="Slide Number Placeholder 3">
            <a:extLst>
              <a:ext uri="{FF2B5EF4-FFF2-40B4-BE49-F238E27FC236}">
                <a16:creationId xmlns:a16="http://schemas.microsoft.com/office/drawing/2014/main" id="{C7182543-BE49-46B8-87B7-139F8C522588}"/>
              </a:ext>
            </a:extLst>
          </p:cNvPr>
          <p:cNvSpPr>
            <a:spLocks noGrp="1"/>
          </p:cNvSpPr>
          <p:nvPr>
            <p:ph type="sldNum" sz="quarter" idx="12"/>
          </p:nvPr>
        </p:nvSpPr>
        <p:spPr/>
        <p:txBody>
          <a:bodyPr/>
          <a:lstStyle/>
          <a:p>
            <a:fld id="{DB585DB3-991F-418E-AAD4-DC1A839C24E0}" type="slidenum">
              <a:rPr lang="en-US" smtClean="0"/>
              <a:pPr/>
              <a:t>30</a:t>
            </a:fld>
            <a:endParaRPr lang="en-US"/>
          </a:p>
        </p:txBody>
      </p:sp>
      <p:grpSp>
        <p:nvGrpSpPr>
          <p:cNvPr id="5" name="Group 4">
            <a:extLst>
              <a:ext uri="{FF2B5EF4-FFF2-40B4-BE49-F238E27FC236}">
                <a16:creationId xmlns:a16="http://schemas.microsoft.com/office/drawing/2014/main" id="{2AE03D4B-1001-452D-BC3E-3ED6911E5BF5}"/>
              </a:ext>
            </a:extLst>
          </p:cNvPr>
          <p:cNvGrpSpPr/>
          <p:nvPr/>
        </p:nvGrpSpPr>
        <p:grpSpPr>
          <a:xfrm>
            <a:off x="1270000" y="1089968"/>
            <a:ext cx="8382000" cy="4678064"/>
            <a:chOff x="609600" y="945463"/>
            <a:chExt cx="8382000" cy="4678064"/>
          </a:xfrm>
        </p:grpSpPr>
        <p:pic>
          <p:nvPicPr>
            <p:cNvPr id="12" name="object 3">
              <a:extLst>
                <a:ext uri="{FF2B5EF4-FFF2-40B4-BE49-F238E27FC236}">
                  <a16:creationId xmlns:a16="http://schemas.microsoft.com/office/drawing/2014/main" id="{0ABB0055-85FC-40D6-AA91-7D8E7C3D9498}"/>
                </a:ext>
              </a:extLst>
            </p:cNvPr>
            <p:cNvPicPr/>
            <p:nvPr/>
          </p:nvPicPr>
          <p:blipFill>
            <a:blip r:embed="rId2" cstate="print"/>
            <a:stretch>
              <a:fillRect/>
            </a:stretch>
          </p:blipFill>
          <p:spPr>
            <a:xfrm>
              <a:off x="609600" y="945463"/>
              <a:ext cx="6364453" cy="4678064"/>
            </a:xfrm>
            <a:prstGeom prst="rect">
              <a:avLst/>
            </a:prstGeom>
          </p:spPr>
        </p:pic>
        <p:sp>
          <p:nvSpPr>
            <p:cNvPr id="3" name="Rectangle 2">
              <a:extLst>
                <a:ext uri="{FF2B5EF4-FFF2-40B4-BE49-F238E27FC236}">
                  <a16:creationId xmlns:a16="http://schemas.microsoft.com/office/drawing/2014/main" id="{F8ADDBFA-320F-498C-B2C9-067398795E19}"/>
                </a:ext>
              </a:extLst>
            </p:cNvPr>
            <p:cNvSpPr/>
            <p:nvPr/>
          </p:nvSpPr>
          <p:spPr>
            <a:xfrm>
              <a:off x="609600" y="2958593"/>
              <a:ext cx="3124200" cy="194894"/>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7" name="Rectangle 16">
              <a:extLst>
                <a:ext uri="{FF2B5EF4-FFF2-40B4-BE49-F238E27FC236}">
                  <a16:creationId xmlns:a16="http://schemas.microsoft.com/office/drawing/2014/main" id="{1CCB1A2A-DAEF-42AC-B569-C6946D995973}"/>
                </a:ext>
              </a:extLst>
            </p:cNvPr>
            <p:cNvSpPr/>
            <p:nvPr/>
          </p:nvSpPr>
          <p:spPr>
            <a:xfrm>
              <a:off x="3721099" y="2958593"/>
              <a:ext cx="3252953" cy="19488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solidFill>
                    <a:schemeClr val="tx1"/>
                  </a:solidFill>
                </a:rPr>
                <a:t>Find and load external packages</a:t>
              </a:r>
              <a:endParaRPr lang="en-SG" sz="1400" b="1">
                <a:solidFill>
                  <a:schemeClr val="tx1"/>
                </a:solidFill>
              </a:endParaRPr>
            </a:p>
          </p:txBody>
        </p:sp>
        <p:sp>
          <p:nvSpPr>
            <p:cNvPr id="18" name="Rectangle 17">
              <a:extLst>
                <a:ext uri="{FF2B5EF4-FFF2-40B4-BE49-F238E27FC236}">
                  <a16:creationId xmlns:a16="http://schemas.microsoft.com/office/drawing/2014/main" id="{53A07975-9008-4CE8-93B3-E40677560F43}"/>
                </a:ext>
              </a:extLst>
            </p:cNvPr>
            <p:cNvSpPr/>
            <p:nvPr/>
          </p:nvSpPr>
          <p:spPr>
            <a:xfrm>
              <a:off x="622301" y="3661647"/>
              <a:ext cx="3381650" cy="194882"/>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9" name="Rectangle 18">
              <a:extLst>
                <a:ext uri="{FF2B5EF4-FFF2-40B4-BE49-F238E27FC236}">
                  <a16:creationId xmlns:a16="http://schemas.microsoft.com/office/drawing/2014/main" id="{3F49A665-2B26-4B38-8111-7DC90BB75053}"/>
                </a:ext>
              </a:extLst>
            </p:cNvPr>
            <p:cNvSpPr/>
            <p:nvPr/>
          </p:nvSpPr>
          <p:spPr>
            <a:xfrm>
              <a:off x="4018861" y="3661644"/>
              <a:ext cx="3252953" cy="19488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Declare compilation for executables </a:t>
              </a:r>
              <a:endParaRPr lang="en-SG" sz="1400" b="1" dirty="0">
                <a:solidFill>
                  <a:schemeClr val="tx1"/>
                </a:solidFill>
              </a:endParaRPr>
            </a:p>
          </p:txBody>
        </p:sp>
        <p:sp>
          <p:nvSpPr>
            <p:cNvPr id="20" name="Rectangle 19">
              <a:extLst>
                <a:ext uri="{FF2B5EF4-FFF2-40B4-BE49-F238E27FC236}">
                  <a16:creationId xmlns:a16="http://schemas.microsoft.com/office/drawing/2014/main" id="{6D68F38B-D559-4FE3-A3B5-DE295C92FE48}"/>
                </a:ext>
              </a:extLst>
            </p:cNvPr>
            <p:cNvSpPr/>
            <p:nvPr/>
          </p:nvSpPr>
          <p:spPr>
            <a:xfrm>
              <a:off x="629505" y="3842094"/>
              <a:ext cx="3585656" cy="194882"/>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1" name="Rectangle 20">
              <a:extLst>
                <a:ext uri="{FF2B5EF4-FFF2-40B4-BE49-F238E27FC236}">
                  <a16:creationId xmlns:a16="http://schemas.microsoft.com/office/drawing/2014/main" id="{5289E2EE-1DED-4EA2-9E0F-A9ACC3B72C24}"/>
                </a:ext>
              </a:extLst>
            </p:cNvPr>
            <p:cNvSpPr/>
            <p:nvPr/>
          </p:nvSpPr>
          <p:spPr>
            <a:xfrm>
              <a:off x="4230071" y="3842092"/>
              <a:ext cx="4761529" cy="194882"/>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solidFill>
                    <a:schemeClr val="tx1"/>
                  </a:solidFill>
                </a:rPr>
                <a:t>Specify directories to use when compiling target executable</a:t>
              </a:r>
              <a:endParaRPr lang="en-SG" sz="1400" b="1">
                <a:solidFill>
                  <a:schemeClr val="tx1"/>
                </a:solidFill>
              </a:endParaRPr>
            </a:p>
          </p:txBody>
        </p:sp>
      </p:grpSp>
    </p:spTree>
    <p:extLst>
      <p:ext uri="{BB962C8B-B14F-4D97-AF65-F5344CB8AC3E}">
        <p14:creationId xmlns:p14="http://schemas.microsoft.com/office/powerpoint/2010/main" val="11520085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0A70C-2474-43F6-828C-1874E60BE10A}"/>
              </a:ext>
            </a:extLst>
          </p:cNvPr>
          <p:cNvSpPr>
            <a:spLocks noGrp="1"/>
          </p:cNvSpPr>
          <p:nvPr>
            <p:ph type="title"/>
          </p:nvPr>
        </p:nvSpPr>
        <p:spPr/>
        <p:txBody>
          <a:bodyPr/>
          <a:lstStyle/>
          <a:p>
            <a:r>
              <a:rPr lang="en-US"/>
              <a:t>Setup.py (Python)</a:t>
            </a:r>
            <a:endParaRPr lang="en-SG"/>
          </a:p>
        </p:txBody>
      </p:sp>
      <p:sp>
        <p:nvSpPr>
          <p:cNvPr id="4" name="Slide Number Placeholder 3">
            <a:extLst>
              <a:ext uri="{FF2B5EF4-FFF2-40B4-BE49-F238E27FC236}">
                <a16:creationId xmlns:a16="http://schemas.microsoft.com/office/drawing/2014/main" id="{C7182543-BE49-46B8-87B7-139F8C522588}"/>
              </a:ext>
            </a:extLst>
          </p:cNvPr>
          <p:cNvSpPr>
            <a:spLocks noGrp="1"/>
          </p:cNvSpPr>
          <p:nvPr>
            <p:ph type="sldNum" sz="quarter" idx="12"/>
          </p:nvPr>
        </p:nvSpPr>
        <p:spPr/>
        <p:txBody>
          <a:bodyPr/>
          <a:lstStyle/>
          <a:p>
            <a:fld id="{DB585DB3-991F-418E-AAD4-DC1A839C24E0}" type="slidenum">
              <a:rPr lang="en-US" smtClean="0"/>
              <a:pPr/>
              <a:t>31</a:t>
            </a:fld>
            <a:endParaRPr lang="en-US"/>
          </a:p>
        </p:txBody>
      </p:sp>
      <p:sp>
        <p:nvSpPr>
          <p:cNvPr id="9" name="Rectangle 8">
            <a:extLst>
              <a:ext uri="{FF2B5EF4-FFF2-40B4-BE49-F238E27FC236}">
                <a16:creationId xmlns:a16="http://schemas.microsoft.com/office/drawing/2014/main" id="{AB37C8E3-802E-4D55-ABA8-DA49710AEECD}"/>
              </a:ext>
            </a:extLst>
          </p:cNvPr>
          <p:cNvSpPr/>
          <p:nvPr/>
        </p:nvSpPr>
        <p:spPr>
          <a:xfrm>
            <a:off x="4898571" y="1180865"/>
            <a:ext cx="10116458" cy="400110"/>
          </a:xfrm>
          <a:prstGeom prst="rect">
            <a:avLst/>
          </a:prstGeom>
        </p:spPr>
        <p:txBody>
          <a:bodyPr wrap="square">
            <a:spAutoFit/>
          </a:bodyPr>
          <a:lstStyle/>
          <a:p>
            <a:pPr marL="650875" indent="-342900">
              <a:spcBef>
                <a:spcPts val="100"/>
              </a:spcBef>
              <a:buFont typeface="Arial" panose="020B0604020202020204" pitchFamily="34" charset="0"/>
              <a:buChar char="•"/>
            </a:pPr>
            <a:r>
              <a:rPr lang="en-SG" sz="2000" spc="45"/>
              <a:t>Cmakelists.txt “Equivalent” for python packages</a:t>
            </a:r>
            <a:endParaRPr lang="en-SG" sz="2000" spc="25"/>
          </a:p>
        </p:txBody>
      </p:sp>
      <p:sp>
        <p:nvSpPr>
          <p:cNvPr id="3" name="Rectangle 2">
            <a:extLst>
              <a:ext uri="{FF2B5EF4-FFF2-40B4-BE49-F238E27FC236}">
                <a16:creationId xmlns:a16="http://schemas.microsoft.com/office/drawing/2014/main" id="{C3AA6A43-CBEE-4952-808C-A3DAA013C5A2}"/>
              </a:ext>
            </a:extLst>
          </p:cNvPr>
          <p:cNvSpPr/>
          <p:nvPr/>
        </p:nvSpPr>
        <p:spPr>
          <a:xfrm>
            <a:off x="609600" y="1012954"/>
            <a:ext cx="6096000" cy="4832092"/>
          </a:xfrm>
          <a:prstGeom prst="rect">
            <a:avLst/>
          </a:prstGeom>
        </p:spPr>
        <p:txBody>
          <a:bodyPr>
            <a:spAutoFit/>
          </a:bodyPr>
          <a:lstStyle/>
          <a:p>
            <a:r>
              <a:rPr lang="en-SG" sz="1400" dirty="0">
                <a:latin typeface="SimSun" panose="02010600030101010101" pitchFamily="2" charset="-122"/>
                <a:ea typeface="SimSun" panose="02010600030101010101" pitchFamily="2" charset="-122"/>
              </a:rPr>
              <a:t>setup(</a:t>
            </a:r>
          </a:p>
          <a:p>
            <a:r>
              <a:rPr lang="en-SG" sz="1400" dirty="0">
                <a:latin typeface="SimSun" panose="02010600030101010101" pitchFamily="2" charset="-122"/>
                <a:ea typeface="SimSun" panose="02010600030101010101" pitchFamily="2" charset="-122"/>
              </a:rPr>
              <a:t>    name=</a:t>
            </a:r>
            <a:r>
              <a:rPr lang="en-SG" sz="1400" dirty="0" err="1">
                <a:latin typeface="SimSun" panose="02010600030101010101" pitchFamily="2" charset="-122"/>
                <a:ea typeface="SimSun" panose="02010600030101010101" pitchFamily="2" charset="-122"/>
              </a:rPr>
              <a:t>package_name</a:t>
            </a:r>
            <a:r>
              <a:rPr lang="en-SG" sz="1400" dirty="0">
                <a:latin typeface="SimSun" panose="02010600030101010101" pitchFamily="2" charset="-122"/>
                <a:ea typeface="SimSun" panose="02010600030101010101" pitchFamily="2" charset="-122"/>
              </a:rPr>
              <a:t>,</a:t>
            </a:r>
          </a:p>
          <a:p>
            <a:r>
              <a:rPr lang="en-SG" sz="1400" dirty="0">
                <a:latin typeface="SimSun" panose="02010600030101010101" pitchFamily="2" charset="-122"/>
                <a:ea typeface="SimSun" panose="02010600030101010101" pitchFamily="2" charset="-122"/>
              </a:rPr>
              <a:t>    version='0.0.0',</a:t>
            </a:r>
          </a:p>
          <a:p>
            <a:r>
              <a:rPr lang="en-SG" sz="1400" dirty="0">
                <a:latin typeface="SimSun" panose="02010600030101010101" pitchFamily="2" charset="-122"/>
                <a:ea typeface="SimSun" panose="02010600030101010101" pitchFamily="2" charset="-122"/>
              </a:rPr>
              <a:t>    packages=[</a:t>
            </a:r>
            <a:r>
              <a:rPr lang="en-SG" sz="1400" dirty="0" err="1">
                <a:latin typeface="SimSun" panose="02010600030101010101" pitchFamily="2" charset="-122"/>
                <a:ea typeface="SimSun" panose="02010600030101010101" pitchFamily="2" charset="-122"/>
              </a:rPr>
              <a:t>package_name</a:t>
            </a:r>
            <a:r>
              <a:rPr lang="en-SG" sz="1400" dirty="0">
                <a:latin typeface="SimSun" panose="02010600030101010101" pitchFamily="2" charset="-122"/>
                <a:ea typeface="SimSun" panose="02010600030101010101" pitchFamily="2" charset="-122"/>
              </a:rPr>
              <a:t>],</a:t>
            </a:r>
          </a:p>
          <a:p>
            <a:r>
              <a:rPr lang="en-SG" sz="1400" dirty="0">
                <a:latin typeface="SimSun" panose="02010600030101010101" pitchFamily="2" charset="-122"/>
                <a:ea typeface="SimSun" panose="02010600030101010101" pitchFamily="2" charset="-122"/>
              </a:rPr>
              <a:t>    </a:t>
            </a:r>
            <a:r>
              <a:rPr lang="en-SG" sz="1400" dirty="0" err="1">
                <a:latin typeface="SimSun" panose="02010600030101010101" pitchFamily="2" charset="-122"/>
                <a:ea typeface="SimSun" panose="02010600030101010101" pitchFamily="2" charset="-122"/>
              </a:rPr>
              <a:t>data_files</a:t>
            </a:r>
            <a:r>
              <a:rPr lang="en-SG" sz="1400" dirty="0">
                <a:latin typeface="SimSun" panose="02010600030101010101" pitchFamily="2" charset="-122"/>
                <a:ea typeface="SimSun" panose="02010600030101010101" pitchFamily="2" charset="-122"/>
              </a:rPr>
              <a:t>=[</a:t>
            </a:r>
          </a:p>
          <a:p>
            <a:r>
              <a:rPr lang="en-SG" sz="1400" dirty="0">
                <a:latin typeface="SimSun" panose="02010600030101010101" pitchFamily="2" charset="-122"/>
                <a:ea typeface="SimSun" panose="02010600030101010101" pitchFamily="2" charset="-122"/>
              </a:rPr>
              <a:t>        ('share/</a:t>
            </a:r>
            <a:r>
              <a:rPr lang="en-SG" sz="1400" dirty="0" err="1">
                <a:latin typeface="SimSun" panose="02010600030101010101" pitchFamily="2" charset="-122"/>
                <a:ea typeface="SimSun" panose="02010600030101010101" pitchFamily="2" charset="-122"/>
              </a:rPr>
              <a:t>ament_index</a:t>
            </a:r>
            <a:r>
              <a:rPr lang="en-SG" sz="1400" dirty="0">
                <a:latin typeface="SimSun" panose="02010600030101010101" pitchFamily="2" charset="-122"/>
                <a:ea typeface="SimSun" panose="02010600030101010101" pitchFamily="2" charset="-122"/>
              </a:rPr>
              <a:t>/</a:t>
            </a:r>
            <a:r>
              <a:rPr lang="en-SG" sz="1400" dirty="0" err="1">
                <a:latin typeface="SimSun" panose="02010600030101010101" pitchFamily="2" charset="-122"/>
                <a:ea typeface="SimSun" panose="02010600030101010101" pitchFamily="2" charset="-122"/>
              </a:rPr>
              <a:t>resource_index</a:t>
            </a:r>
            <a:r>
              <a:rPr lang="en-SG" sz="1400" dirty="0">
                <a:latin typeface="SimSun" panose="02010600030101010101" pitchFamily="2" charset="-122"/>
                <a:ea typeface="SimSun" panose="02010600030101010101" pitchFamily="2" charset="-122"/>
              </a:rPr>
              <a:t>/packages',</a:t>
            </a:r>
          </a:p>
          <a:p>
            <a:r>
              <a:rPr lang="en-SG" sz="1400" dirty="0">
                <a:latin typeface="SimSun" panose="02010600030101010101" pitchFamily="2" charset="-122"/>
                <a:ea typeface="SimSun" panose="02010600030101010101" pitchFamily="2" charset="-122"/>
              </a:rPr>
              <a:t>            ['resource/' + </a:t>
            </a:r>
            <a:r>
              <a:rPr lang="en-SG" sz="1400" dirty="0" err="1">
                <a:latin typeface="SimSun" panose="02010600030101010101" pitchFamily="2" charset="-122"/>
                <a:ea typeface="SimSun" panose="02010600030101010101" pitchFamily="2" charset="-122"/>
              </a:rPr>
              <a:t>package_name</a:t>
            </a:r>
            <a:r>
              <a:rPr lang="en-SG" sz="1400" dirty="0">
                <a:latin typeface="SimSun" panose="02010600030101010101" pitchFamily="2" charset="-122"/>
                <a:ea typeface="SimSun" panose="02010600030101010101" pitchFamily="2" charset="-122"/>
              </a:rPr>
              <a:t>]),</a:t>
            </a:r>
          </a:p>
          <a:p>
            <a:r>
              <a:rPr lang="en-SG" sz="1400" dirty="0">
                <a:latin typeface="SimSun" panose="02010600030101010101" pitchFamily="2" charset="-122"/>
                <a:ea typeface="SimSun" panose="02010600030101010101" pitchFamily="2" charset="-122"/>
              </a:rPr>
              <a:t>        ('share/' + </a:t>
            </a:r>
            <a:r>
              <a:rPr lang="en-SG" sz="1400" dirty="0" err="1">
                <a:latin typeface="SimSun" panose="02010600030101010101" pitchFamily="2" charset="-122"/>
                <a:ea typeface="SimSun" panose="02010600030101010101" pitchFamily="2" charset="-122"/>
              </a:rPr>
              <a:t>package_name</a:t>
            </a:r>
            <a:r>
              <a:rPr lang="en-SG" sz="1400" dirty="0">
                <a:latin typeface="SimSun" panose="02010600030101010101" pitchFamily="2" charset="-122"/>
                <a:ea typeface="SimSun" panose="02010600030101010101" pitchFamily="2" charset="-122"/>
              </a:rPr>
              <a:t>, ['package.xml']),</a:t>
            </a:r>
          </a:p>
          <a:p>
            <a:r>
              <a:rPr lang="en-SG" sz="1400" dirty="0">
                <a:latin typeface="SimSun" panose="02010600030101010101" pitchFamily="2" charset="-122"/>
                <a:ea typeface="SimSun" panose="02010600030101010101" pitchFamily="2" charset="-122"/>
              </a:rPr>
              <a:t>    ],</a:t>
            </a:r>
          </a:p>
          <a:p>
            <a:r>
              <a:rPr lang="en-SG" sz="1400" b="1" dirty="0">
                <a:latin typeface="SimSun" panose="02010600030101010101" pitchFamily="2" charset="-122"/>
                <a:ea typeface="SimSun" panose="02010600030101010101" pitchFamily="2" charset="-122"/>
              </a:rPr>
              <a:t>    </a:t>
            </a:r>
            <a:r>
              <a:rPr lang="en-SG" sz="1400" b="1" dirty="0" err="1">
                <a:latin typeface="SimSun" panose="02010600030101010101" pitchFamily="2" charset="-122"/>
                <a:ea typeface="SimSun" panose="02010600030101010101" pitchFamily="2" charset="-122"/>
              </a:rPr>
              <a:t>install_requires</a:t>
            </a:r>
            <a:r>
              <a:rPr lang="en-SG" sz="1400" b="1" dirty="0">
                <a:latin typeface="SimSun" panose="02010600030101010101" pitchFamily="2" charset="-122"/>
                <a:ea typeface="SimSun" panose="02010600030101010101" pitchFamily="2" charset="-122"/>
              </a:rPr>
              <a:t>=['</a:t>
            </a:r>
            <a:r>
              <a:rPr lang="en-SG" sz="1400" b="1" dirty="0" err="1">
                <a:latin typeface="SimSun" panose="02010600030101010101" pitchFamily="2" charset="-122"/>
                <a:ea typeface="SimSun" panose="02010600030101010101" pitchFamily="2" charset="-122"/>
              </a:rPr>
              <a:t>setuptools</a:t>
            </a:r>
            <a:r>
              <a:rPr lang="en-SG" sz="1400" b="1" dirty="0">
                <a:latin typeface="SimSun" panose="02010600030101010101" pitchFamily="2" charset="-122"/>
                <a:ea typeface="SimSun" panose="02010600030101010101" pitchFamily="2" charset="-122"/>
              </a:rPr>
              <a:t>'],</a:t>
            </a:r>
          </a:p>
          <a:p>
            <a:r>
              <a:rPr lang="en-SG" sz="1400" dirty="0">
                <a:latin typeface="SimSun" panose="02010600030101010101" pitchFamily="2" charset="-122"/>
                <a:ea typeface="SimSun" panose="02010600030101010101" pitchFamily="2" charset="-122"/>
              </a:rPr>
              <a:t>    author=‘_______',</a:t>
            </a:r>
          </a:p>
          <a:p>
            <a:r>
              <a:rPr lang="en-SG" sz="1400" dirty="0">
                <a:latin typeface="SimSun" panose="02010600030101010101" pitchFamily="2" charset="-122"/>
                <a:ea typeface="SimSun" panose="02010600030101010101" pitchFamily="2" charset="-122"/>
              </a:rPr>
              <a:t>    </a:t>
            </a:r>
            <a:r>
              <a:rPr lang="en-SG" sz="1400" dirty="0" err="1">
                <a:latin typeface="SimSun" panose="02010600030101010101" pitchFamily="2" charset="-122"/>
                <a:ea typeface="SimSun" panose="02010600030101010101" pitchFamily="2" charset="-122"/>
              </a:rPr>
              <a:t>author_email</a:t>
            </a:r>
            <a:r>
              <a:rPr lang="en-SG" sz="1400" dirty="0">
                <a:latin typeface="SimSun" panose="02010600030101010101" pitchFamily="2" charset="-122"/>
                <a:ea typeface="SimSun" panose="02010600030101010101" pitchFamily="2" charset="-122"/>
              </a:rPr>
              <a:t>='________________’,</a:t>
            </a:r>
          </a:p>
          <a:p>
            <a:r>
              <a:rPr lang="en-SG" sz="1400" dirty="0">
                <a:latin typeface="SimSun" panose="02010600030101010101" pitchFamily="2" charset="-122"/>
                <a:ea typeface="SimSun" panose="02010600030101010101" pitchFamily="2" charset="-122"/>
              </a:rPr>
              <a:t>    description='A package containing scripts for demos',</a:t>
            </a:r>
          </a:p>
          <a:p>
            <a:r>
              <a:rPr lang="en-SG" sz="1400" dirty="0">
                <a:latin typeface="SimSun" panose="02010600030101010101" pitchFamily="2" charset="-122"/>
                <a:ea typeface="SimSun" panose="02010600030101010101" pitchFamily="2" charset="-122"/>
              </a:rPr>
              <a:t>    license='Apache License Version 2.0’,</a:t>
            </a:r>
          </a:p>
          <a:p>
            <a:r>
              <a:rPr lang="en-US" sz="1400" b="1" dirty="0">
                <a:latin typeface="SimSun" panose="02010600030101010101" pitchFamily="2" charset="-122"/>
                <a:ea typeface="SimSun" panose="02010600030101010101" pitchFamily="2" charset="-122"/>
              </a:rPr>
              <a:t>    </a:t>
            </a:r>
            <a:r>
              <a:rPr lang="en-US" sz="1400" b="1" dirty="0" err="1">
                <a:latin typeface="SimSun" panose="02010600030101010101" pitchFamily="2" charset="-122"/>
                <a:ea typeface="SimSun" panose="02010600030101010101" pitchFamily="2" charset="-122"/>
              </a:rPr>
              <a:t>install_requires</a:t>
            </a:r>
            <a:r>
              <a:rPr lang="en-US" sz="1400" b="1" dirty="0">
                <a:latin typeface="SimSun" panose="02010600030101010101" pitchFamily="2" charset="-122"/>
                <a:ea typeface="SimSun" panose="02010600030101010101" pitchFamily="2" charset="-122"/>
              </a:rPr>
              <a:t>=[‘package_1', ‘package_2', ' package_3'],</a:t>
            </a:r>
            <a:endParaRPr lang="en-SG" sz="1400" b="1" dirty="0">
              <a:latin typeface="SimSun" panose="02010600030101010101" pitchFamily="2" charset="-122"/>
              <a:ea typeface="SimSun" panose="02010600030101010101" pitchFamily="2" charset="-122"/>
            </a:endParaRPr>
          </a:p>
          <a:p>
            <a:r>
              <a:rPr lang="en-SG" sz="1400" dirty="0">
                <a:latin typeface="SimSun" panose="02010600030101010101" pitchFamily="2" charset="-122"/>
                <a:ea typeface="SimSun" panose="02010600030101010101" pitchFamily="2" charset="-122"/>
              </a:rPr>
              <a:t>    </a:t>
            </a:r>
            <a:r>
              <a:rPr lang="en-SG" sz="1400" dirty="0" err="1">
                <a:latin typeface="SimSun" panose="02010600030101010101" pitchFamily="2" charset="-122"/>
                <a:ea typeface="SimSun" panose="02010600030101010101" pitchFamily="2" charset="-122"/>
              </a:rPr>
              <a:t>tests_require</a:t>
            </a:r>
            <a:r>
              <a:rPr lang="en-SG" sz="1400" dirty="0">
                <a:latin typeface="SimSun" panose="02010600030101010101" pitchFamily="2" charset="-122"/>
                <a:ea typeface="SimSun" panose="02010600030101010101" pitchFamily="2" charset="-122"/>
              </a:rPr>
              <a:t>=['</a:t>
            </a:r>
            <a:r>
              <a:rPr lang="en-SG" sz="1400" dirty="0" err="1">
                <a:latin typeface="SimSun" panose="02010600030101010101" pitchFamily="2" charset="-122"/>
                <a:ea typeface="SimSun" panose="02010600030101010101" pitchFamily="2" charset="-122"/>
              </a:rPr>
              <a:t>pytest</a:t>
            </a:r>
            <a:r>
              <a:rPr lang="en-SG" sz="1400" dirty="0">
                <a:latin typeface="SimSun" panose="02010600030101010101" pitchFamily="2" charset="-122"/>
                <a:ea typeface="SimSun" panose="02010600030101010101" pitchFamily="2" charset="-122"/>
              </a:rPr>
              <a:t>'],</a:t>
            </a:r>
          </a:p>
          <a:p>
            <a:r>
              <a:rPr lang="en-SG" sz="1400" dirty="0">
                <a:latin typeface="SimSun" panose="02010600030101010101" pitchFamily="2" charset="-122"/>
                <a:ea typeface="SimSun" panose="02010600030101010101" pitchFamily="2" charset="-122"/>
              </a:rPr>
              <a:t>    </a:t>
            </a:r>
            <a:r>
              <a:rPr lang="en-SG" sz="1400" dirty="0" err="1">
                <a:latin typeface="SimSun" panose="02010600030101010101" pitchFamily="2" charset="-122"/>
                <a:ea typeface="SimSun" panose="02010600030101010101" pitchFamily="2" charset="-122"/>
              </a:rPr>
              <a:t>entry_points</a:t>
            </a:r>
            <a:r>
              <a:rPr lang="en-SG" sz="1400" dirty="0">
                <a:latin typeface="SimSun" panose="02010600030101010101" pitchFamily="2" charset="-122"/>
                <a:ea typeface="SimSun" panose="02010600030101010101" pitchFamily="2" charset="-122"/>
              </a:rPr>
              <a:t>={</a:t>
            </a:r>
          </a:p>
          <a:p>
            <a:r>
              <a:rPr lang="en-SG" sz="1400" dirty="0">
                <a:latin typeface="SimSun" panose="02010600030101010101" pitchFamily="2" charset="-122"/>
                <a:ea typeface="SimSun" panose="02010600030101010101" pitchFamily="2" charset="-122"/>
              </a:rPr>
              <a:t>        '</a:t>
            </a:r>
            <a:r>
              <a:rPr lang="en-SG" sz="1400" dirty="0" err="1">
                <a:latin typeface="SimSun" panose="02010600030101010101" pitchFamily="2" charset="-122"/>
                <a:ea typeface="SimSun" panose="02010600030101010101" pitchFamily="2" charset="-122"/>
              </a:rPr>
              <a:t>console_scripts</a:t>
            </a:r>
            <a:r>
              <a:rPr lang="en-SG" sz="1400" dirty="0">
                <a:latin typeface="SimSun" panose="02010600030101010101" pitchFamily="2" charset="-122"/>
                <a:ea typeface="SimSun" panose="02010600030101010101" pitchFamily="2" charset="-122"/>
              </a:rPr>
              <a:t>': [</a:t>
            </a:r>
          </a:p>
          <a:p>
            <a:r>
              <a:rPr lang="en-SG" sz="1400" b="1" dirty="0">
                <a:latin typeface="SimSun" panose="02010600030101010101" pitchFamily="2" charset="-122"/>
                <a:ea typeface="SimSun" panose="02010600030101010101" pitchFamily="2" charset="-122"/>
              </a:rPr>
              <a:t>          ‘</a:t>
            </a:r>
            <a:r>
              <a:rPr lang="en-SG" sz="1400" b="1" dirty="0" err="1">
                <a:latin typeface="SimSun" panose="02010600030101010101" pitchFamily="2" charset="-122"/>
                <a:ea typeface="SimSun" panose="02010600030101010101" pitchFamily="2" charset="-122"/>
              </a:rPr>
              <a:t>node_name</a:t>
            </a:r>
            <a:r>
              <a:rPr lang="en-SG" sz="1400" b="1" dirty="0">
                <a:latin typeface="SimSun" panose="02010600030101010101" pitchFamily="2" charset="-122"/>
                <a:ea typeface="SimSun" panose="02010600030101010101" pitchFamily="2" charset="-122"/>
              </a:rPr>
              <a:t> = </a:t>
            </a:r>
            <a:r>
              <a:rPr lang="en-SG" sz="1400" b="1" dirty="0" err="1">
                <a:latin typeface="SimSun" panose="02010600030101010101" pitchFamily="2" charset="-122"/>
                <a:ea typeface="SimSun" panose="02010600030101010101" pitchFamily="2" charset="-122"/>
              </a:rPr>
              <a:t>package_name.script_name:main</a:t>
            </a:r>
            <a:r>
              <a:rPr lang="en-SG" sz="1400" b="1" dirty="0">
                <a:latin typeface="SimSun" panose="02010600030101010101" pitchFamily="2" charset="-122"/>
                <a:ea typeface="SimSun" panose="02010600030101010101" pitchFamily="2" charset="-122"/>
              </a:rPr>
              <a:t>’,</a:t>
            </a:r>
          </a:p>
          <a:p>
            <a:r>
              <a:rPr lang="en-SG" sz="1400" dirty="0">
                <a:latin typeface="SimSun" panose="02010600030101010101" pitchFamily="2" charset="-122"/>
                <a:ea typeface="SimSun" panose="02010600030101010101" pitchFamily="2" charset="-122"/>
              </a:rPr>
              <a:t>          ],</a:t>
            </a:r>
          </a:p>
          <a:p>
            <a:r>
              <a:rPr lang="en-SG" sz="1400" dirty="0">
                <a:latin typeface="SimSun" panose="02010600030101010101" pitchFamily="2" charset="-122"/>
                <a:ea typeface="SimSun" panose="02010600030101010101" pitchFamily="2" charset="-122"/>
              </a:rPr>
              <a:t>    },</a:t>
            </a:r>
          </a:p>
          <a:p>
            <a:r>
              <a:rPr lang="en-SG" sz="1400" dirty="0">
                <a:latin typeface="SimSun" panose="02010600030101010101" pitchFamily="2" charset="-122"/>
                <a:ea typeface="SimSun" panose="02010600030101010101" pitchFamily="2" charset="-122"/>
              </a:rPr>
              <a:t>)</a:t>
            </a:r>
          </a:p>
        </p:txBody>
      </p:sp>
      <p:sp>
        <p:nvSpPr>
          <p:cNvPr id="12" name="Rectangle 11">
            <a:extLst>
              <a:ext uri="{FF2B5EF4-FFF2-40B4-BE49-F238E27FC236}">
                <a16:creationId xmlns:a16="http://schemas.microsoft.com/office/drawing/2014/main" id="{D5D748B6-172D-43AC-8C19-EAC0E36E0AF2}"/>
              </a:ext>
            </a:extLst>
          </p:cNvPr>
          <p:cNvSpPr/>
          <p:nvPr/>
        </p:nvSpPr>
        <p:spPr>
          <a:xfrm>
            <a:off x="990599" y="2971800"/>
            <a:ext cx="4220277" cy="266709"/>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3" name="Rectangle 12">
            <a:extLst>
              <a:ext uri="{FF2B5EF4-FFF2-40B4-BE49-F238E27FC236}">
                <a16:creationId xmlns:a16="http://schemas.microsoft.com/office/drawing/2014/main" id="{2E4B4892-890D-4676-9B73-6ACA41FCA522}"/>
              </a:ext>
            </a:extLst>
          </p:cNvPr>
          <p:cNvSpPr/>
          <p:nvPr/>
        </p:nvSpPr>
        <p:spPr>
          <a:xfrm>
            <a:off x="4102099" y="2971805"/>
            <a:ext cx="4394201" cy="26669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solidFill>
                  <a:schemeClr val="tx1"/>
                </a:solidFill>
              </a:rPr>
              <a:t>Package that manages python packages</a:t>
            </a:r>
            <a:endParaRPr lang="en-SG" sz="1400" b="1">
              <a:solidFill>
                <a:schemeClr val="tx1"/>
              </a:solidFill>
            </a:endParaRPr>
          </a:p>
        </p:txBody>
      </p:sp>
      <p:sp>
        <p:nvSpPr>
          <p:cNvPr id="14" name="Rectangle 13">
            <a:extLst>
              <a:ext uri="{FF2B5EF4-FFF2-40B4-BE49-F238E27FC236}">
                <a16:creationId xmlns:a16="http://schemas.microsoft.com/office/drawing/2014/main" id="{44A7FA47-B489-46AA-9C8A-FE52007B9BF2}"/>
              </a:ext>
            </a:extLst>
          </p:cNvPr>
          <p:cNvSpPr/>
          <p:nvPr/>
        </p:nvSpPr>
        <p:spPr>
          <a:xfrm>
            <a:off x="1009650" y="4006959"/>
            <a:ext cx="5456463" cy="266696"/>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5" name="Rectangle 14">
            <a:extLst>
              <a:ext uri="{FF2B5EF4-FFF2-40B4-BE49-F238E27FC236}">
                <a16:creationId xmlns:a16="http://schemas.microsoft.com/office/drawing/2014/main" id="{2F69B563-6A74-4A15-A2F3-6EEDC2F688EA}"/>
              </a:ext>
            </a:extLst>
          </p:cNvPr>
          <p:cNvSpPr/>
          <p:nvPr/>
        </p:nvSpPr>
        <p:spPr>
          <a:xfrm>
            <a:off x="6466113" y="4006964"/>
            <a:ext cx="4394201" cy="26669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solidFill>
                  <a:schemeClr val="tx1"/>
                </a:solidFill>
              </a:rPr>
              <a:t>Package dependencies</a:t>
            </a:r>
            <a:endParaRPr lang="en-SG" sz="1400" b="1">
              <a:solidFill>
                <a:schemeClr val="tx1"/>
              </a:solidFill>
            </a:endParaRPr>
          </a:p>
        </p:txBody>
      </p:sp>
      <p:sp>
        <p:nvSpPr>
          <p:cNvPr id="16" name="Rectangle 15">
            <a:extLst>
              <a:ext uri="{FF2B5EF4-FFF2-40B4-BE49-F238E27FC236}">
                <a16:creationId xmlns:a16="http://schemas.microsoft.com/office/drawing/2014/main" id="{3B376A3A-9C2A-485B-B816-8722B99AAEE7}"/>
              </a:ext>
            </a:extLst>
          </p:cNvPr>
          <p:cNvSpPr/>
          <p:nvPr/>
        </p:nvSpPr>
        <p:spPr>
          <a:xfrm>
            <a:off x="1511300" y="4898846"/>
            <a:ext cx="5593217" cy="266691"/>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7" name="Rectangle 16">
            <a:extLst>
              <a:ext uri="{FF2B5EF4-FFF2-40B4-BE49-F238E27FC236}">
                <a16:creationId xmlns:a16="http://schemas.microsoft.com/office/drawing/2014/main" id="{3197641D-80C3-4D4E-A53D-A0AA28F16C85}"/>
              </a:ext>
            </a:extLst>
          </p:cNvPr>
          <p:cNvSpPr/>
          <p:nvPr/>
        </p:nvSpPr>
        <p:spPr>
          <a:xfrm>
            <a:off x="5880101" y="4898852"/>
            <a:ext cx="4980214" cy="26668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solidFill>
                  <a:schemeClr val="tx1"/>
                </a:solidFill>
              </a:rPr>
              <a:t>Creates the required node from python script</a:t>
            </a:r>
            <a:endParaRPr lang="en-SG" sz="1400" b="1">
              <a:solidFill>
                <a:schemeClr val="tx1"/>
              </a:solidFill>
            </a:endParaRPr>
          </a:p>
        </p:txBody>
      </p:sp>
      <p:sp>
        <p:nvSpPr>
          <p:cNvPr id="20" name="Rectangle 19">
            <a:extLst>
              <a:ext uri="{FF2B5EF4-FFF2-40B4-BE49-F238E27FC236}">
                <a16:creationId xmlns:a16="http://schemas.microsoft.com/office/drawing/2014/main" id="{7968269B-15CA-4A0C-8373-7AE2CA34147B}"/>
              </a:ext>
            </a:extLst>
          </p:cNvPr>
          <p:cNvSpPr/>
          <p:nvPr/>
        </p:nvSpPr>
        <p:spPr>
          <a:xfrm>
            <a:off x="990599" y="1902456"/>
            <a:ext cx="4394201" cy="922225"/>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1" name="Rectangle 20">
            <a:extLst>
              <a:ext uri="{FF2B5EF4-FFF2-40B4-BE49-F238E27FC236}">
                <a16:creationId xmlns:a16="http://schemas.microsoft.com/office/drawing/2014/main" id="{BB60A0B0-15CA-4CBA-BB43-4981770156B8}"/>
              </a:ext>
            </a:extLst>
          </p:cNvPr>
          <p:cNvSpPr/>
          <p:nvPr/>
        </p:nvSpPr>
        <p:spPr>
          <a:xfrm>
            <a:off x="5403850" y="2211218"/>
            <a:ext cx="4394201" cy="26669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Installing relevant files from the package</a:t>
            </a:r>
            <a:endParaRPr lang="en-SG" sz="1400" b="1" dirty="0">
              <a:solidFill>
                <a:schemeClr val="tx1"/>
              </a:solidFill>
            </a:endParaRPr>
          </a:p>
        </p:txBody>
      </p:sp>
    </p:spTree>
    <p:extLst>
      <p:ext uri="{BB962C8B-B14F-4D97-AF65-F5344CB8AC3E}">
        <p14:creationId xmlns:p14="http://schemas.microsoft.com/office/powerpoint/2010/main" val="330269030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E3EFE6-A8BA-45C8-BC12-9FFCF22B86AE}"/>
              </a:ext>
            </a:extLst>
          </p:cNvPr>
          <p:cNvSpPr>
            <a:spLocks noGrp="1"/>
          </p:cNvSpPr>
          <p:nvPr>
            <p:ph type="title"/>
          </p:nvPr>
        </p:nvSpPr>
        <p:spPr/>
        <p:txBody>
          <a:bodyPr/>
          <a:lstStyle/>
          <a:p>
            <a:r>
              <a:rPr lang="en-US"/>
              <a:t>Colcon</a:t>
            </a:r>
            <a:endParaRPr lang="en-SG"/>
          </a:p>
        </p:txBody>
      </p:sp>
      <p:sp>
        <p:nvSpPr>
          <p:cNvPr id="4" name="Slide Number Placeholder 3">
            <a:extLst>
              <a:ext uri="{FF2B5EF4-FFF2-40B4-BE49-F238E27FC236}">
                <a16:creationId xmlns:a16="http://schemas.microsoft.com/office/drawing/2014/main" id="{CFAE3969-B884-478D-8E30-D2A7D41E24AF}"/>
              </a:ext>
            </a:extLst>
          </p:cNvPr>
          <p:cNvSpPr>
            <a:spLocks noGrp="1"/>
          </p:cNvSpPr>
          <p:nvPr>
            <p:ph type="sldNum" sz="quarter" idx="12"/>
          </p:nvPr>
        </p:nvSpPr>
        <p:spPr/>
        <p:txBody>
          <a:bodyPr/>
          <a:lstStyle/>
          <a:p>
            <a:fld id="{DB585DB3-991F-418E-AAD4-DC1A839C24E0}" type="slidenum">
              <a:rPr lang="en-US" smtClean="0"/>
              <a:pPr/>
              <a:t>32</a:t>
            </a:fld>
            <a:endParaRPr lang="en-US"/>
          </a:p>
        </p:txBody>
      </p:sp>
      <p:sp>
        <p:nvSpPr>
          <p:cNvPr id="6" name="object 4">
            <a:extLst>
              <a:ext uri="{FF2B5EF4-FFF2-40B4-BE49-F238E27FC236}">
                <a16:creationId xmlns:a16="http://schemas.microsoft.com/office/drawing/2014/main" id="{CFE85B54-1F86-44D8-913C-139A3B7978E1}"/>
              </a:ext>
            </a:extLst>
          </p:cNvPr>
          <p:cNvSpPr txBox="1"/>
          <p:nvPr/>
        </p:nvSpPr>
        <p:spPr>
          <a:xfrm>
            <a:off x="643801" y="926476"/>
            <a:ext cx="5520661" cy="641201"/>
          </a:xfrm>
          <a:prstGeom prst="rect">
            <a:avLst/>
          </a:prstGeom>
        </p:spPr>
        <p:txBody>
          <a:bodyPr vert="horz" wrap="square" lIns="0" tIns="12700" rIns="0" bIns="0" rtlCol="0">
            <a:spAutoFit/>
          </a:bodyPr>
          <a:lstStyle/>
          <a:p>
            <a:pPr marL="12700" marR="5080">
              <a:lnSpc>
                <a:spcPct val="100000"/>
              </a:lnSpc>
              <a:spcBef>
                <a:spcPts val="100"/>
              </a:spcBef>
            </a:pPr>
            <a:r>
              <a:rPr lang="en-US" sz="2000" spc="70">
                <a:cs typeface="Cambria"/>
              </a:rPr>
              <a:t>Serves as a </a:t>
            </a:r>
            <a:r>
              <a:rPr lang="en-US" sz="2000" spc="70">
                <a:highlight>
                  <a:srgbClr val="FFFF00"/>
                </a:highlight>
                <a:cs typeface="Cambria"/>
              </a:rPr>
              <a:t>universal build tool</a:t>
            </a:r>
          </a:p>
          <a:p>
            <a:pPr marL="12700" marR="5080">
              <a:lnSpc>
                <a:spcPct val="100000"/>
              </a:lnSpc>
              <a:spcBef>
                <a:spcPts val="100"/>
              </a:spcBef>
            </a:pPr>
            <a:r>
              <a:rPr lang="en-US" sz="2000" spc="70">
                <a:cs typeface="Cambria"/>
              </a:rPr>
              <a:t>Builds a set of packages with a single invocation</a:t>
            </a:r>
            <a:endParaRPr sz="2000">
              <a:cs typeface="Cambria"/>
            </a:endParaRPr>
          </a:p>
        </p:txBody>
      </p:sp>
      <p:pic>
        <p:nvPicPr>
          <p:cNvPr id="8" name="object 6">
            <a:extLst>
              <a:ext uri="{FF2B5EF4-FFF2-40B4-BE49-F238E27FC236}">
                <a16:creationId xmlns:a16="http://schemas.microsoft.com/office/drawing/2014/main" id="{112F2059-6161-4CD2-A522-0649892ACE54}"/>
              </a:ext>
            </a:extLst>
          </p:cNvPr>
          <p:cNvPicPr/>
          <p:nvPr/>
        </p:nvPicPr>
        <p:blipFill>
          <a:blip r:embed="rId3" cstate="print"/>
          <a:stretch>
            <a:fillRect/>
          </a:stretch>
        </p:blipFill>
        <p:spPr>
          <a:xfrm>
            <a:off x="609600" y="2235201"/>
            <a:ext cx="7319634" cy="2865148"/>
          </a:xfrm>
          <a:prstGeom prst="rect">
            <a:avLst/>
          </a:prstGeom>
        </p:spPr>
      </p:pic>
      <p:sp>
        <p:nvSpPr>
          <p:cNvPr id="10" name="Rectangle 9">
            <a:extLst>
              <a:ext uri="{FF2B5EF4-FFF2-40B4-BE49-F238E27FC236}">
                <a16:creationId xmlns:a16="http://schemas.microsoft.com/office/drawing/2014/main" id="{3247FAD3-6E01-488D-8661-B7795272622E}"/>
              </a:ext>
            </a:extLst>
          </p:cNvPr>
          <p:cNvSpPr/>
          <p:nvPr/>
        </p:nvSpPr>
        <p:spPr>
          <a:xfrm>
            <a:off x="2496457" y="6125234"/>
            <a:ext cx="10450286" cy="400110"/>
          </a:xfrm>
          <a:prstGeom prst="rect">
            <a:avLst/>
          </a:prstGeom>
        </p:spPr>
        <p:txBody>
          <a:bodyPr wrap="square">
            <a:spAutoFit/>
          </a:bodyPr>
          <a:lstStyle/>
          <a:p>
            <a:r>
              <a:rPr lang="en-SG" sz="2000" b="1" spc="-5">
                <a:cs typeface="Bookman Old Style"/>
              </a:rPr>
              <a:t>Helpful</a:t>
            </a:r>
            <a:r>
              <a:rPr lang="en-SG" sz="2000" b="1" spc="-125">
                <a:cs typeface="Bookman Old Style"/>
              </a:rPr>
              <a:t> </a:t>
            </a:r>
            <a:r>
              <a:rPr lang="en-SG" sz="2000" b="1" spc="-40">
                <a:cs typeface="Bookman Old Style"/>
              </a:rPr>
              <a:t>documentation:</a:t>
            </a:r>
            <a:r>
              <a:rPr lang="en-SG" sz="2000" b="1" spc="-130">
                <a:cs typeface="Bookman Old Style"/>
              </a:rPr>
              <a:t> </a:t>
            </a:r>
            <a:r>
              <a:rPr lang="en-SG" sz="2000" b="1" u="heavy" spc="-70">
                <a:solidFill>
                  <a:srgbClr val="0000ED"/>
                </a:solidFill>
                <a:uFill>
                  <a:solidFill>
                    <a:srgbClr val="0000ED"/>
                  </a:solidFill>
                </a:uFill>
                <a:cs typeface="Bookman Old Style"/>
                <a:hlinkClick r:id="rId4"/>
              </a:rPr>
              <a:t>htt</a:t>
            </a:r>
            <a:r>
              <a:rPr lang="en-SG" sz="2000" b="1" spc="-70">
                <a:solidFill>
                  <a:srgbClr val="0000ED"/>
                </a:solidFill>
                <a:cs typeface="Bookman Old Style"/>
                <a:hlinkClick r:id="rId4"/>
              </a:rPr>
              <a:t>ps://colcon.readthedocs.io/en/released/user/quick-start.html</a:t>
            </a:r>
            <a:endParaRPr lang="en-SG" sz="2000"/>
          </a:p>
        </p:txBody>
      </p:sp>
      <p:sp>
        <p:nvSpPr>
          <p:cNvPr id="13" name="object 4">
            <a:extLst>
              <a:ext uri="{FF2B5EF4-FFF2-40B4-BE49-F238E27FC236}">
                <a16:creationId xmlns:a16="http://schemas.microsoft.com/office/drawing/2014/main" id="{B27E9589-5A4C-4B44-B728-60FE1665CBAE}"/>
              </a:ext>
            </a:extLst>
          </p:cNvPr>
          <p:cNvSpPr txBox="1"/>
          <p:nvPr/>
        </p:nvSpPr>
        <p:spPr>
          <a:xfrm>
            <a:off x="8181626" y="3039398"/>
            <a:ext cx="3550347" cy="628377"/>
          </a:xfrm>
          <a:prstGeom prst="rect">
            <a:avLst/>
          </a:prstGeom>
        </p:spPr>
        <p:txBody>
          <a:bodyPr vert="horz" wrap="square" lIns="0" tIns="12700" rIns="0" bIns="0" rtlCol="0">
            <a:spAutoFit/>
          </a:bodyPr>
          <a:lstStyle/>
          <a:p>
            <a:pPr marL="12700" marR="5080">
              <a:lnSpc>
                <a:spcPct val="100000"/>
              </a:lnSpc>
              <a:spcBef>
                <a:spcPts val="100"/>
              </a:spcBef>
            </a:pPr>
            <a:r>
              <a:rPr lang="en-US" sz="2000" spc="70">
                <a:cs typeface="Cambria"/>
              </a:rPr>
              <a:t>Works with both ROS1 (catkin) and ROS2 (ament) packages</a:t>
            </a:r>
            <a:endParaRPr sz="2000">
              <a:cs typeface="Cambria"/>
            </a:endParaRPr>
          </a:p>
        </p:txBody>
      </p:sp>
    </p:spTree>
    <p:extLst>
      <p:ext uri="{BB962C8B-B14F-4D97-AF65-F5344CB8AC3E}">
        <p14:creationId xmlns:p14="http://schemas.microsoft.com/office/powerpoint/2010/main" val="9616158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E3EFE6-A8BA-45C8-BC12-9FFCF22B86AE}"/>
              </a:ext>
            </a:extLst>
          </p:cNvPr>
          <p:cNvSpPr>
            <a:spLocks noGrp="1"/>
          </p:cNvSpPr>
          <p:nvPr>
            <p:ph type="title"/>
          </p:nvPr>
        </p:nvSpPr>
        <p:spPr>
          <a:xfrm>
            <a:off x="609600" y="155104"/>
            <a:ext cx="9347200" cy="609600"/>
          </a:xfrm>
        </p:spPr>
        <p:txBody>
          <a:bodyPr/>
          <a:lstStyle/>
          <a:p>
            <a:r>
              <a:rPr lang="en-US"/>
              <a:t>Building and running packages</a:t>
            </a:r>
            <a:endParaRPr lang="en-SG"/>
          </a:p>
        </p:txBody>
      </p:sp>
      <p:sp>
        <p:nvSpPr>
          <p:cNvPr id="4" name="Slide Number Placeholder 3">
            <a:extLst>
              <a:ext uri="{FF2B5EF4-FFF2-40B4-BE49-F238E27FC236}">
                <a16:creationId xmlns:a16="http://schemas.microsoft.com/office/drawing/2014/main" id="{CFAE3969-B884-478D-8E30-D2A7D41E24AF}"/>
              </a:ext>
            </a:extLst>
          </p:cNvPr>
          <p:cNvSpPr>
            <a:spLocks noGrp="1"/>
          </p:cNvSpPr>
          <p:nvPr>
            <p:ph type="sldNum" sz="quarter" idx="12"/>
          </p:nvPr>
        </p:nvSpPr>
        <p:spPr/>
        <p:txBody>
          <a:bodyPr/>
          <a:lstStyle/>
          <a:p>
            <a:fld id="{DB585DB3-991F-418E-AAD4-DC1A839C24E0}" type="slidenum">
              <a:rPr lang="en-US" smtClean="0"/>
              <a:pPr/>
              <a:t>33</a:t>
            </a:fld>
            <a:endParaRPr lang="en-US"/>
          </a:p>
        </p:txBody>
      </p:sp>
      <p:sp>
        <p:nvSpPr>
          <p:cNvPr id="14" name="Rectangle 13">
            <a:extLst>
              <a:ext uri="{FF2B5EF4-FFF2-40B4-BE49-F238E27FC236}">
                <a16:creationId xmlns:a16="http://schemas.microsoft.com/office/drawing/2014/main" id="{20470037-B339-4D4B-9546-9CE3C9524070}"/>
              </a:ext>
            </a:extLst>
          </p:cNvPr>
          <p:cNvSpPr/>
          <p:nvPr/>
        </p:nvSpPr>
        <p:spPr>
          <a:xfrm>
            <a:off x="609601" y="3165618"/>
            <a:ext cx="1747355" cy="369332"/>
          </a:xfrm>
          <a:prstGeom prst="rect">
            <a:avLst/>
          </a:prstGeom>
        </p:spPr>
        <p:txBody>
          <a:bodyPr wrap="square">
            <a:spAutoFit/>
          </a:bodyPr>
          <a:lstStyle/>
          <a:p>
            <a:r>
              <a:rPr lang="en-SG" err="1">
                <a:latin typeface="SimSun" panose="02010600030101010101" pitchFamily="2" charset="-122"/>
                <a:ea typeface="SimSun" panose="02010600030101010101" pitchFamily="2" charset="-122"/>
              </a:rPr>
              <a:t>colcon</a:t>
            </a:r>
            <a:r>
              <a:rPr lang="en-SG">
                <a:latin typeface="SimSun" panose="02010600030101010101" pitchFamily="2" charset="-122"/>
                <a:ea typeface="SimSun" panose="02010600030101010101" pitchFamily="2" charset="-122"/>
              </a:rPr>
              <a:t> build</a:t>
            </a:r>
          </a:p>
        </p:txBody>
      </p:sp>
      <p:sp>
        <p:nvSpPr>
          <p:cNvPr id="15" name="Rectangle 14">
            <a:extLst>
              <a:ext uri="{FF2B5EF4-FFF2-40B4-BE49-F238E27FC236}">
                <a16:creationId xmlns:a16="http://schemas.microsoft.com/office/drawing/2014/main" id="{81C350AD-D191-4338-803D-9340C5EF8E3A}"/>
              </a:ext>
            </a:extLst>
          </p:cNvPr>
          <p:cNvSpPr/>
          <p:nvPr/>
        </p:nvSpPr>
        <p:spPr>
          <a:xfrm>
            <a:off x="609601" y="3675710"/>
            <a:ext cx="5473334" cy="369332"/>
          </a:xfrm>
          <a:prstGeom prst="rect">
            <a:avLst/>
          </a:prstGeom>
        </p:spPr>
        <p:txBody>
          <a:bodyPr wrap="square">
            <a:spAutoFit/>
          </a:bodyPr>
          <a:lstStyle/>
          <a:p>
            <a:r>
              <a:rPr lang="en-US" err="1">
                <a:latin typeface="SimSun" panose="02010600030101010101" pitchFamily="2" charset="-122"/>
                <a:ea typeface="SimSun" panose="02010600030101010101" pitchFamily="2" charset="-122"/>
              </a:rPr>
              <a:t>colcon</a:t>
            </a:r>
            <a:r>
              <a:rPr lang="en-US">
                <a:latin typeface="SimSun" panose="02010600030101010101" pitchFamily="2" charset="-122"/>
                <a:ea typeface="SimSun" panose="02010600030101010101" pitchFamily="2" charset="-122"/>
              </a:rPr>
              <a:t> build --packages-select &lt;</a:t>
            </a:r>
            <a:r>
              <a:rPr lang="en-US" err="1">
                <a:latin typeface="SimSun" panose="02010600030101010101" pitchFamily="2" charset="-122"/>
                <a:ea typeface="SimSun" panose="02010600030101010101" pitchFamily="2" charset="-122"/>
              </a:rPr>
              <a:t>package_name</a:t>
            </a:r>
            <a:r>
              <a:rPr lang="en-US">
                <a:latin typeface="SimSun" panose="02010600030101010101" pitchFamily="2" charset="-122"/>
                <a:ea typeface="SimSun" panose="02010600030101010101" pitchFamily="2" charset="-122"/>
              </a:rPr>
              <a:t>&gt;</a:t>
            </a:r>
          </a:p>
        </p:txBody>
      </p:sp>
      <p:sp>
        <p:nvSpPr>
          <p:cNvPr id="3" name="TextBox 2">
            <a:extLst>
              <a:ext uri="{FF2B5EF4-FFF2-40B4-BE49-F238E27FC236}">
                <a16:creationId xmlns:a16="http://schemas.microsoft.com/office/drawing/2014/main" id="{B44DF53C-38E7-4E0E-A5F5-CFE06F953C67}"/>
              </a:ext>
            </a:extLst>
          </p:cNvPr>
          <p:cNvSpPr txBox="1"/>
          <p:nvPr/>
        </p:nvSpPr>
        <p:spPr>
          <a:xfrm>
            <a:off x="609601" y="2607358"/>
            <a:ext cx="2457019" cy="461665"/>
          </a:xfrm>
          <a:prstGeom prst="rect">
            <a:avLst/>
          </a:prstGeom>
          <a:noFill/>
        </p:spPr>
        <p:txBody>
          <a:bodyPr wrap="none" rtlCol="0">
            <a:spAutoFit/>
          </a:bodyPr>
          <a:lstStyle/>
          <a:p>
            <a:r>
              <a:rPr lang="en-US" sz="2400" b="1" u="sng"/>
              <a:t>Building packages</a:t>
            </a:r>
            <a:endParaRPr lang="en-SG" sz="2400" b="1" u="sng"/>
          </a:p>
        </p:txBody>
      </p:sp>
      <p:sp>
        <p:nvSpPr>
          <p:cNvPr id="5" name="TextBox 4">
            <a:extLst>
              <a:ext uri="{FF2B5EF4-FFF2-40B4-BE49-F238E27FC236}">
                <a16:creationId xmlns:a16="http://schemas.microsoft.com/office/drawing/2014/main" id="{F228E869-8A01-419B-804B-3C8B63239562}"/>
              </a:ext>
            </a:extLst>
          </p:cNvPr>
          <p:cNvSpPr txBox="1"/>
          <p:nvPr/>
        </p:nvSpPr>
        <p:spPr>
          <a:xfrm>
            <a:off x="2729091" y="3177823"/>
            <a:ext cx="3645998" cy="369332"/>
          </a:xfrm>
          <a:prstGeom prst="rect">
            <a:avLst/>
          </a:prstGeom>
          <a:noFill/>
        </p:spPr>
        <p:txBody>
          <a:bodyPr wrap="none" rtlCol="0">
            <a:spAutoFit/>
          </a:bodyPr>
          <a:lstStyle/>
          <a:p>
            <a:r>
              <a:rPr lang="en-US" b="1"/>
              <a:t>Builds all packages in the workspace</a:t>
            </a:r>
            <a:endParaRPr lang="en-SG" b="1"/>
          </a:p>
        </p:txBody>
      </p:sp>
      <p:sp>
        <p:nvSpPr>
          <p:cNvPr id="17" name="TextBox 16">
            <a:extLst>
              <a:ext uri="{FF2B5EF4-FFF2-40B4-BE49-F238E27FC236}">
                <a16:creationId xmlns:a16="http://schemas.microsoft.com/office/drawing/2014/main" id="{E8DEEEB9-F95C-49B0-9278-299BE54E142D}"/>
              </a:ext>
            </a:extLst>
          </p:cNvPr>
          <p:cNvSpPr txBox="1"/>
          <p:nvPr/>
        </p:nvSpPr>
        <p:spPr>
          <a:xfrm>
            <a:off x="5900462" y="3739988"/>
            <a:ext cx="2529731" cy="369332"/>
          </a:xfrm>
          <a:prstGeom prst="rect">
            <a:avLst/>
          </a:prstGeom>
          <a:noFill/>
        </p:spPr>
        <p:txBody>
          <a:bodyPr wrap="none" rtlCol="0">
            <a:spAutoFit/>
          </a:bodyPr>
          <a:lstStyle/>
          <a:p>
            <a:r>
              <a:rPr lang="en-US" b="1"/>
              <a:t>Builds selected packages</a:t>
            </a:r>
            <a:endParaRPr lang="en-SG" b="1"/>
          </a:p>
        </p:txBody>
      </p:sp>
      <p:sp>
        <p:nvSpPr>
          <p:cNvPr id="7" name="Rectangle 6">
            <a:extLst>
              <a:ext uri="{FF2B5EF4-FFF2-40B4-BE49-F238E27FC236}">
                <a16:creationId xmlns:a16="http://schemas.microsoft.com/office/drawing/2014/main" id="{3FFDF026-FB46-489C-B422-62720A5B1298}"/>
              </a:ext>
            </a:extLst>
          </p:cNvPr>
          <p:cNvSpPr/>
          <p:nvPr/>
        </p:nvSpPr>
        <p:spPr>
          <a:xfrm>
            <a:off x="609600" y="4214786"/>
            <a:ext cx="3754233" cy="369332"/>
          </a:xfrm>
          <a:prstGeom prst="rect">
            <a:avLst/>
          </a:prstGeom>
        </p:spPr>
        <p:txBody>
          <a:bodyPr wrap="none">
            <a:spAutoFit/>
          </a:bodyPr>
          <a:lstStyle/>
          <a:p>
            <a:r>
              <a:rPr lang="en-SG" err="1">
                <a:latin typeface="SimSun"/>
                <a:cs typeface="SimSun"/>
              </a:rPr>
              <a:t>colcon</a:t>
            </a:r>
            <a:r>
              <a:rPr lang="en-SG" spc="-35">
                <a:latin typeface="SimSun"/>
                <a:cs typeface="SimSun"/>
              </a:rPr>
              <a:t> </a:t>
            </a:r>
            <a:r>
              <a:rPr lang="en-SG">
                <a:latin typeface="SimSun"/>
                <a:cs typeface="SimSun"/>
              </a:rPr>
              <a:t>build</a:t>
            </a:r>
            <a:r>
              <a:rPr lang="en-SG" spc="-30">
                <a:latin typeface="SimSun"/>
                <a:cs typeface="SimSun"/>
              </a:rPr>
              <a:t> </a:t>
            </a:r>
            <a:r>
              <a:rPr lang="en-SG">
                <a:latin typeface="SimSun"/>
                <a:cs typeface="SimSun"/>
              </a:rPr>
              <a:t>--</a:t>
            </a:r>
            <a:r>
              <a:rPr lang="en-SG" err="1">
                <a:latin typeface="SimSun"/>
                <a:cs typeface="SimSun"/>
              </a:rPr>
              <a:t>symlink</a:t>
            </a:r>
            <a:r>
              <a:rPr lang="en-SG">
                <a:latin typeface="SimSun"/>
                <a:cs typeface="SimSun"/>
              </a:rPr>
              <a:t>-install </a:t>
            </a:r>
            <a:endParaRPr lang="en-SG"/>
          </a:p>
        </p:txBody>
      </p:sp>
      <p:sp>
        <p:nvSpPr>
          <p:cNvPr id="18" name="TextBox 17">
            <a:extLst>
              <a:ext uri="{FF2B5EF4-FFF2-40B4-BE49-F238E27FC236}">
                <a16:creationId xmlns:a16="http://schemas.microsoft.com/office/drawing/2014/main" id="{1CC38437-8480-4D2C-8B9C-28DAE01C7BBF}"/>
              </a:ext>
            </a:extLst>
          </p:cNvPr>
          <p:cNvSpPr txBox="1"/>
          <p:nvPr/>
        </p:nvSpPr>
        <p:spPr>
          <a:xfrm>
            <a:off x="4240644" y="4238721"/>
            <a:ext cx="7255641" cy="369332"/>
          </a:xfrm>
          <a:prstGeom prst="rect">
            <a:avLst/>
          </a:prstGeom>
          <a:noFill/>
        </p:spPr>
        <p:txBody>
          <a:bodyPr wrap="none" rtlCol="0">
            <a:spAutoFit/>
          </a:bodyPr>
          <a:lstStyle/>
          <a:p>
            <a:r>
              <a:rPr lang="en-US" b="1"/>
              <a:t>Allows installed files to be changed for python scripts (No need to rebuild)</a:t>
            </a:r>
            <a:endParaRPr lang="en-SG" b="1"/>
          </a:p>
        </p:txBody>
      </p:sp>
      <p:sp>
        <p:nvSpPr>
          <p:cNvPr id="20" name="Rectangle 19">
            <a:extLst>
              <a:ext uri="{FF2B5EF4-FFF2-40B4-BE49-F238E27FC236}">
                <a16:creationId xmlns:a16="http://schemas.microsoft.com/office/drawing/2014/main" id="{F13A4F13-7478-4B27-8555-703DE35715C4}"/>
              </a:ext>
            </a:extLst>
          </p:cNvPr>
          <p:cNvSpPr/>
          <p:nvPr/>
        </p:nvSpPr>
        <p:spPr>
          <a:xfrm>
            <a:off x="583889" y="1922113"/>
            <a:ext cx="9105899" cy="369332"/>
          </a:xfrm>
          <a:prstGeom prst="rect">
            <a:avLst/>
          </a:prstGeom>
        </p:spPr>
        <p:txBody>
          <a:bodyPr wrap="square">
            <a:spAutoFit/>
          </a:bodyPr>
          <a:lstStyle/>
          <a:p>
            <a:r>
              <a:rPr lang="en-SG" err="1">
                <a:latin typeface="SimSun" panose="02010600030101010101" pitchFamily="2" charset="-122"/>
                <a:ea typeface="SimSun" panose="02010600030101010101" pitchFamily="2" charset="-122"/>
              </a:rPr>
              <a:t>rosdep</a:t>
            </a:r>
            <a:r>
              <a:rPr lang="en-SG">
                <a:latin typeface="SimSun" panose="02010600030101010101" pitchFamily="2" charset="-122"/>
                <a:ea typeface="SimSun" panose="02010600030101010101" pitchFamily="2" charset="-122"/>
              </a:rPr>
              <a:t> install --from-paths </a:t>
            </a:r>
            <a:r>
              <a:rPr lang="en-SG" err="1">
                <a:latin typeface="SimSun" panose="02010600030101010101" pitchFamily="2" charset="-122"/>
                <a:ea typeface="SimSun" panose="02010600030101010101" pitchFamily="2" charset="-122"/>
              </a:rPr>
              <a:t>src</a:t>
            </a:r>
            <a:r>
              <a:rPr lang="en-SG">
                <a:latin typeface="SimSun" panose="02010600030101010101" pitchFamily="2" charset="-122"/>
                <a:ea typeface="SimSun" panose="02010600030101010101" pitchFamily="2" charset="-122"/>
              </a:rPr>
              <a:t> --ignore-</a:t>
            </a:r>
            <a:r>
              <a:rPr lang="en-SG" err="1">
                <a:latin typeface="SimSun" panose="02010600030101010101" pitchFamily="2" charset="-122"/>
                <a:ea typeface="SimSun" panose="02010600030101010101" pitchFamily="2" charset="-122"/>
              </a:rPr>
              <a:t>src</a:t>
            </a:r>
            <a:r>
              <a:rPr lang="en-SG">
                <a:latin typeface="SimSun" panose="02010600030101010101" pitchFamily="2" charset="-122"/>
                <a:ea typeface="SimSun" panose="02010600030101010101" pitchFamily="2" charset="-122"/>
              </a:rPr>
              <a:t> --</a:t>
            </a:r>
            <a:r>
              <a:rPr lang="en-SG" err="1">
                <a:latin typeface="SimSun" panose="02010600030101010101" pitchFamily="2" charset="-122"/>
                <a:ea typeface="SimSun" panose="02010600030101010101" pitchFamily="2" charset="-122"/>
              </a:rPr>
              <a:t>rosdistro</a:t>
            </a:r>
            <a:r>
              <a:rPr lang="en-SG">
                <a:latin typeface="SimSun" panose="02010600030101010101" pitchFamily="2" charset="-122"/>
                <a:ea typeface="SimSun" panose="02010600030101010101" pitchFamily="2" charset="-122"/>
              </a:rPr>
              <a:t> foxy -y</a:t>
            </a:r>
          </a:p>
        </p:txBody>
      </p:sp>
      <p:sp>
        <p:nvSpPr>
          <p:cNvPr id="21" name="TextBox 20">
            <a:extLst>
              <a:ext uri="{FF2B5EF4-FFF2-40B4-BE49-F238E27FC236}">
                <a16:creationId xmlns:a16="http://schemas.microsoft.com/office/drawing/2014/main" id="{BF7341F9-02F2-4231-9C87-BCCD3AD2A6E9}"/>
              </a:ext>
            </a:extLst>
          </p:cNvPr>
          <p:cNvSpPr txBox="1"/>
          <p:nvPr/>
        </p:nvSpPr>
        <p:spPr>
          <a:xfrm>
            <a:off x="609601" y="1464784"/>
            <a:ext cx="3188630" cy="461665"/>
          </a:xfrm>
          <a:prstGeom prst="rect">
            <a:avLst/>
          </a:prstGeom>
          <a:noFill/>
        </p:spPr>
        <p:txBody>
          <a:bodyPr wrap="none" rtlCol="0">
            <a:spAutoFit/>
          </a:bodyPr>
          <a:lstStyle/>
          <a:p>
            <a:r>
              <a:rPr lang="en-US" sz="2400" b="1" u="sng"/>
              <a:t>Installing dependencies</a:t>
            </a:r>
            <a:endParaRPr lang="en-SG" sz="2400" b="1" u="sng"/>
          </a:p>
        </p:txBody>
      </p:sp>
      <p:sp>
        <p:nvSpPr>
          <p:cNvPr id="22" name="TextBox 21">
            <a:extLst>
              <a:ext uri="{FF2B5EF4-FFF2-40B4-BE49-F238E27FC236}">
                <a16:creationId xmlns:a16="http://schemas.microsoft.com/office/drawing/2014/main" id="{BFC8955D-2C51-4236-9420-99B065590DE8}"/>
              </a:ext>
            </a:extLst>
          </p:cNvPr>
          <p:cNvSpPr txBox="1"/>
          <p:nvPr/>
        </p:nvSpPr>
        <p:spPr>
          <a:xfrm>
            <a:off x="8219375" y="1783613"/>
            <a:ext cx="3188630" cy="646331"/>
          </a:xfrm>
          <a:prstGeom prst="rect">
            <a:avLst/>
          </a:prstGeom>
          <a:noFill/>
        </p:spPr>
        <p:txBody>
          <a:bodyPr wrap="square" rtlCol="0">
            <a:spAutoFit/>
          </a:bodyPr>
          <a:lstStyle/>
          <a:p>
            <a:r>
              <a:rPr lang="en-US" b="1"/>
              <a:t>Installs required dependencies for packages in workspace</a:t>
            </a:r>
          </a:p>
        </p:txBody>
      </p:sp>
    </p:spTree>
    <p:extLst>
      <p:ext uri="{BB962C8B-B14F-4D97-AF65-F5344CB8AC3E}">
        <p14:creationId xmlns:p14="http://schemas.microsoft.com/office/powerpoint/2010/main" val="429183843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E95ECD3-9A39-441C-8347-13F705355C26}"/>
              </a:ext>
            </a:extLst>
          </p:cNvPr>
          <p:cNvSpPr>
            <a:spLocks noGrp="1"/>
          </p:cNvSpPr>
          <p:nvPr>
            <p:ph type="sldNum" sz="quarter" idx="12"/>
          </p:nvPr>
        </p:nvSpPr>
        <p:spPr/>
        <p:txBody>
          <a:bodyPr/>
          <a:lstStyle/>
          <a:p>
            <a:fld id="{DB585DB3-991F-418E-AAD4-DC1A839C24E0}" type="slidenum">
              <a:rPr lang="en-US" smtClean="0"/>
              <a:pPr/>
              <a:t>34</a:t>
            </a:fld>
            <a:endParaRPr lang="en-US"/>
          </a:p>
        </p:txBody>
      </p:sp>
      <p:sp>
        <p:nvSpPr>
          <p:cNvPr id="6" name="object 4">
            <a:extLst>
              <a:ext uri="{FF2B5EF4-FFF2-40B4-BE49-F238E27FC236}">
                <a16:creationId xmlns:a16="http://schemas.microsoft.com/office/drawing/2014/main" id="{C23671E7-B351-4031-93AE-783B66E4A5F4}"/>
              </a:ext>
            </a:extLst>
          </p:cNvPr>
          <p:cNvSpPr txBox="1"/>
          <p:nvPr/>
        </p:nvSpPr>
        <p:spPr>
          <a:xfrm>
            <a:off x="609600" y="983720"/>
            <a:ext cx="8252536" cy="320601"/>
          </a:xfrm>
          <a:prstGeom prst="rect">
            <a:avLst/>
          </a:prstGeom>
        </p:spPr>
        <p:txBody>
          <a:bodyPr vert="horz" wrap="square" lIns="0" tIns="12700" rIns="0" bIns="0" rtlCol="0">
            <a:spAutoFit/>
          </a:bodyPr>
          <a:lstStyle/>
          <a:p>
            <a:pPr marL="12700">
              <a:lnSpc>
                <a:spcPct val="100000"/>
              </a:lnSpc>
              <a:spcBef>
                <a:spcPts val="100"/>
              </a:spcBef>
            </a:pPr>
            <a:r>
              <a:rPr sz="2000" spc="120">
                <a:cs typeface="Cambria"/>
              </a:rPr>
              <a:t>A</a:t>
            </a:r>
            <a:r>
              <a:rPr sz="2000" spc="35">
                <a:cs typeface="Cambria"/>
              </a:rPr>
              <a:t> </a:t>
            </a:r>
            <a:r>
              <a:rPr sz="2000" spc="60">
                <a:cs typeface="Cambria"/>
              </a:rPr>
              <a:t>directory</a:t>
            </a:r>
            <a:r>
              <a:rPr sz="2000" spc="20">
                <a:cs typeface="Cambria"/>
              </a:rPr>
              <a:t> </a:t>
            </a:r>
            <a:r>
              <a:rPr sz="2000" spc="80">
                <a:cs typeface="Cambria"/>
              </a:rPr>
              <a:t>containing</a:t>
            </a:r>
            <a:r>
              <a:rPr sz="2000" spc="65">
                <a:cs typeface="Cambria"/>
              </a:rPr>
              <a:t> </a:t>
            </a:r>
            <a:r>
              <a:rPr sz="2000" spc="85">
                <a:cs typeface="Cambria"/>
              </a:rPr>
              <a:t>ROS</a:t>
            </a:r>
            <a:r>
              <a:rPr sz="2000" spc="50">
                <a:cs typeface="Cambria"/>
              </a:rPr>
              <a:t> </a:t>
            </a:r>
            <a:r>
              <a:rPr sz="2000" spc="5">
                <a:cs typeface="Cambria"/>
              </a:rPr>
              <a:t>2</a:t>
            </a:r>
            <a:r>
              <a:rPr sz="2000" spc="35">
                <a:cs typeface="Cambria"/>
              </a:rPr>
              <a:t> </a:t>
            </a:r>
            <a:r>
              <a:rPr sz="2000" spc="80">
                <a:cs typeface="Cambria"/>
              </a:rPr>
              <a:t>packages</a:t>
            </a:r>
            <a:r>
              <a:rPr sz="2000" spc="40">
                <a:cs typeface="Cambria"/>
              </a:rPr>
              <a:t> </a:t>
            </a:r>
            <a:r>
              <a:rPr sz="2000" spc="70">
                <a:cs typeface="Cambria"/>
              </a:rPr>
              <a:t>with</a:t>
            </a:r>
            <a:r>
              <a:rPr sz="2000" spc="65">
                <a:cs typeface="Cambria"/>
              </a:rPr>
              <a:t> </a:t>
            </a:r>
            <a:r>
              <a:rPr sz="2000" spc="110">
                <a:cs typeface="Cambria"/>
              </a:rPr>
              <a:t>a</a:t>
            </a:r>
            <a:r>
              <a:rPr sz="2000" spc="30">
                <a:cs typeface="Cambria"/>
              </a:rPr>
              <a:t> </a:t>
            </a:r>
            <a:r>
              <a:rPr sz="2000" spc="70">
                <a:cs typeface="Cambria"/>
              </a:rPr>
              <a:t>particular</a:t>
            </a:r>
            <a:r>
              <a:rPr sz="2000" spc="10">
                <a:cs typeface="Cambria"/>
              </a:rPr>
              <a:t> </a:t>
            </a:r>
            <a:r>
              <a:rPr sz="2000" spc="65">
                <a:cs typeface="Cambria"/>
              </a:rPr>
              <a:t>structure</a:t>
            </a:r>
            <a:endParaRPr sz="2000">
              <a:cs typeface="Cambria"/>
            </a:endParaRPr>
          </a:p>
        </p:txBody>
      </p:sp>
      <p:sp>
        <p:nvSpPr>
          <p:cNvPr id="7" name="object 8">
            <a:extLst>
              <a:ext uri="{FF2B5EF4-FFF2-40B4-BE49-F238E27FC236}">
                <a16:creationId xmlns:a16="http://schemas.microsoft.com/office/drawing/2014/main" id="{1B936A86-F985-4805-9FAB-6E92C06D841A}"/>
              </a:ext>
            </a:extLst>
          </p:cNvPr>
          <p:cNvSpPr txBox="1"/>
          <p:nvPr/>
        </p:nvSpPr>
        <p:spPr>
          <a:xfrm>
            <a:off x="623326" y="1474634"/>
            <a:ext cx="5479290" cy="566822"/>
          </a:xfrm>
          <a:prstGeom prst="rect">
            <a:avLst/>
          </a:prstGeom>
        </p:spPr>
        <p:txBody>
          <a:bodyPr vert="horz" wrap="square" lIns="0" tIns="12700" rIns="0" bIns="0" rtlCol="0">
            <a:spAutoFit/>
          </a:bodyPr>
          <a:lstStyle/>
          <a:p>
            <a:pPr marL="12700">
              <a:lnSpc>
                <a:spcPct val="100000"/>
              </a:lnSpc>
              <a:spcBef>
                <a:spcPts val="100"/>
              </a:spcBef>
            </a:pPr>
            <a:r>
              <a:rPr i="1" spc="30">
                <a:cs typeface="Trebuchet MS"/>
              </a:rPr>
              <a:t>Colcon</a:t>
            </a:r>
            <a:r>
              <a:rPr i="1" spc="-80">
                <a:cs typeface="Trebuchet MS"/>
              </a:rPr>
              <a:t> </a:t>
            </a:r>
            <a:r>
              <a:rPr spc="60">
                <a:highlight>
                  <a:srgbClr val="FFFF00"/>
                </a:highlight>
                <a:cs typeface="Cambria"/>
              </a:rPr>
              <a:t>creat</a:t>
            </a:r>
            <a:r>
              <a:rPr lang="en-US" spc="60">
                <a:highlight>
                  <a:srgbClr val="FFFF00"/>
                </a:highlight>
                <a:cs typeface="Cambria"/>
              </a:rPr>
              <a:t>e</a:t>
            </a:r>
            <a:r>
              <a:rPr spc="60">
                <a:highlight>
                  <a:srgbClr val="FFFF00"/>
                </a:highlight>
                <a:cs typeface="Cambria"/>
              </a:rPr>
              <a:t>s</a:t>
            </a:r>
            <a:r>
              <a:rPr spc="40">
                <a:highlight>
                  <a:srgbClr val="FFFF00"/>
                </a:highlight>
                <a:cs typeface="Cambria"/>
              </a:rPr>
              <a:t> </a:t>
            </a:r>
            <a:r>
              <a:rPr b="1">
                <a:highlight>
                  <a:srgbClr val="FFFF00"/>
                </a:highlight>
                <a:cs typeface="Cambria"/>
              </a:rPr>
              <a:t>build/</a:t>
            </a:r>
            <a:r>
              <a:rPr b="1" spc="65">
                <a:highlight>
                  <a:srgbClr val="FFFF00"/>
                </a:highlight>
                <a:cs typeface="Cambria"/>
              </a:rPr>
              <a:t> </a:t>
            </a:r>
            <a:r>
              <a:rPr b="1" spc="10">
                <a:highlight>
                  <a:srgbClr val="FFFF00"/>
                </a:highlight>
                <a:cs typeface="Cambria"/>
              </a:rPr>
              <a:t>install/</a:t>
            </a:r>
            <a:r>
              <a:rPr b="1" spc="60">
                <a:highlight>
                  <a:srgbClr val="FFFF00"/>
                </a:highlight>
                <a:cs typeface="Cambria"/>
              </a:rPr>
              <a:t> </a:t>
            </a:r>
            <a:r>
              <a:rPr b="1" spc="-45">
                <a:highlight>
                  <a:srgbClr val="FFFF00"/>
                </a:highlight>
                <a:cs typeface="Cambria"/>
              </a:rPr>
              <a:t>log/</a:t>
            </a:r>
            <a:r>
              <a:rPr b="1" spc="65">
                <a:highlight>
                  <a:srgbClr val="FFFF00"/>
                </a:highlight>
                <a:cs typeface="Cambria"/>
              </a:rPr>
              <a:t> </a:t>
            </a:r>
            <a:r>
              <a:rPr lang="en-US" b="1" spc="65">
                <a:cs typeface="Cambria"/>
              </a:rPr>
              <a:t> </a:t>
            </a:r>
            <a:r>
              <a:rPr lang="en-US" u="sng" spc="65">
                <a:cs typeface="Cambria"/>
              </a:rPr>
              <a:t>automatically</a:t>
            </a:r>
            <a:r>
              <a:rPr lang="en-US" b="1" spc="65">
                <a:cs typeface="Cambria"/>
              </a:rPr>
              <a:t> </a:t>
            </a:r>
            <a:r>
              <a:rPr spc="60">
                <a:cs typeface="Cambria"/>
              </a:rPr>
              <a:t>as</a:t>
            </a:r>
            <a:r>
              <a:rPr spc="40">
                <a:cs typeface="Cambria"/>
              </a:rPr>
              <a:t> </a:t>
            </a:r>
            <a:r>
              <a:rPr spc="65">
                <a:cs typeface="Cambria"/>
              </a:rPr>
              <a:t>peers</a:t>
            </a:r>
            <a:r>
              <a:rPr spc="45">
                <a:cs typeface="Cambria"/>
              </a:rPr>
              <a:t> </a:t>
            </a:r>
            <a:r>
              <a:rPr spc="95">
                <a:cs typeface="Cambria"/>
              </a:rPr>
              <a:t>of</a:t>
            </a:r>
            <a:r>
              <a:rPr spc="15">
                <a:cs typeface="Cambria"/>
              </a:rPr>
              <a:t> </a:t>
            </a:r>
            <a:r>
              <a:rPr spc="75">
                <a:cs typeface="Cambria"/>
              </a:rPr>
              <a:t>the</a:t>
            </a:r>
            <a:r>
              <a:rPr spc="65">
                <a:cs typeface="Cambria"/>
              </a:rPr>
              <a:t> </a:t>
            </a:r>
            <a:r>
              <a:rPr spc="-35">
                <a:cs typeface="Cambria"/>
              </a:rPr>
              <a:t>src/</a:t>
            </a:r>
            <a:endParaRPr lang="en-US">
              <a:cs typeface="Cambria"/>
            </a:endParaRPr>
          </a:p>
        </p:txBody>
      </p:sp>
      <p:sp>
        <p:nvSpPr>
          <p:cNvPr id="9" name="Title 1">
            <a:extLst>
              <a:ext uri="{FF2B5EF4-FFF2-40B4-BE49-F238E27FC236}">
                <a16:creationId xmlns:a16="http://schemas.microsoft.com/office/drawing/2014/main" id="{9942C83C-2B30-47E6-ACFA-FAC8A16123F6}"/>
              </a:ext>
            </a:extLst>
          </p:cNvPr>
          <p:cNvSpPr>
            <a:spLocks noGrp="1"/>
          </p:cNvSpPr>
          <p:nvPr>
            <p:ph type="title"/>
          </p:nvPr>
        </p:nvSpPr>
        <p:spPr>
          <a:xfrm>
            <a:off x="609600" y="155104"/>
            <a:ext cx="9347200" cy="609600"/>
          </a:xfrm>
        </p:spPr>
        <p:txBody>
          <a:bodyPr/>
          <a:lstStyle/>
          <a:p>
            <a:r>
              <a:rPr lang="en-US"/>
              <a:t>ROS2 Workspaces</a:t>
            </a:r>
            <a:endParaRPr lang="en-SG"/>
          </a:p>
        </p:txBody>
      </p:sp>
      <p:pic>
        <p:nvPicPr>
          <p:cNvPr id="1026" name="Picture 2" descr="File Folders - Letter, Manila S-19528 - Uline">
            <a:extLst>
              <a:ext uri="{FF2B5EF4-FFF2-40B4-BE49-F238E27FC236}">
                <a16:creationId xmlns:a16="http://schemas.microsoft.com/office/drawing/2014/main" id="{BCE135AA-FEA6-4AFA-A3FE-32F5017BC2C9}"/>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5000" b="90000" l="3745" r="89888">
                        <a14:foregroundMark x1="16292" y1="15500" x2="31273" y2="24750"/>
                        <a14:foregroundMark x1="28464" y1="10000" x2="3745" y2="5000"/>
                      </a14:backgroundRemoval>
                    </a14:imgEffect>
                    <a14:imgEffect>
                      <a14:colorTemperature colorTemp="11200"/>
                    </a14:imgEffect>
                  </a14:imgLayer>
                </a14:imgProps>
              </a:ext>
              <a:ext uri="{28A0092B-C50C-407E-A947-70E740481C1C}">
                <a14:useLocalDpi xmlns:a14="http://schemas.microsoft.com/office/drawing/2010/main" val="0"/>
              </a:ext>
            </a:extLst>
          </a:blip>
          <a:srcRect l="1572" r="8291" b="7882"/>
          <a:stretch/>
        </p:blipFill>
        <p:spPr bwMode="auto">
          <a:xfrm>
            <a:off x="7947833" y="1436750"/>
            <a:ext cx="1141219" cy="87362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440E17D-86BF-4574-AE91-E37FA6C36970}"/>
              </a:ext>
            </a:extLst>
          </p:cNvPr>
          <p:cNvSpPr txBox="1"/>
          <p:nvPr/>
        </p:nvSpPr>
        <p:spPr>
          <a:xfrm>
            <a:off x="8012154" y="1704287"/>
            <a:ext cx="1076898" cy="338554"/>
          </a:xfrm>
          <a:prstGeom prst="rect">
            <a:avLst/>
          </a:prstGeom>
          <a:noFill/>
        </p:spPr>
        <p:txBody>
          <a:bodyPr wrap="none" rtlCol="0">
            <a:spAutoFit/>
          </a:bodyPr>
          <a:lstStyle/>
          <a:p>
            <a:r>
              <a:rPr lang="en-US" sz="1600"/>
              <a:t>workspace</a:t>
            </a:r>
            <a:endParaRPr lang="en-SG" sz="1600"/>
          </a:p>
        </p:txBody>
      </p:sp>
      <p:pic>
        <p:nvPicPr>
          <p:cNvPr id="11" name="Picture 2" descr="File Folders - Letter, Manila S-19528 - Uline">
            <a:extLst>
              <a:ext uri="{FF2B5EF4-FFF2-40B4-BE49-F238E27FC236}">
                <a16:creationId xmlns:a16="http://schemas.microsoft.com/office/drawing/2014/main" id="{6CF883BB-5384-4AB9-ACAE-CB68A1C09523}"/>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5000" b="90000" l="3745" r="89888">
                        <a14:foregroundMark x1="16292" y1="15500" x2="31273" y2="24750"/>
                        <a14:foregroundMark x1="28464" y1="10000" x2="3745" y2="5000"/>
                      </a14:backgroundRemoval>
                    </a14:imgEffect>
                    <a14:imgEffect>
                      <a14:colorTemperature colorTemp="11200"/>
                    </a14:imgEffect>
                  </a14:imgLayer>
                </a14:imgProps>
              </a:ext>
              <a:ext uri="{28A0092B-C50C-407E-A947-70E740481C1C}">
                <a14:useLocalDpi xmlns:a14="http://schemas.microsoft.com/office/drawing/2010/main" val="0"/>
              </a:ext>
            </a:extLst>
          </a:blip>
          <a:srcRect l="1572" r="8291" b="7882"/>
          <a:stretch/>
        </p:blipFill>
        <p:spPr bwMode="auto">
          <a:xfrm>
            <a:off x="7365897" y="2660115"/>
            <a:ext cx="1141219" cy="87362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File Folders - Letter, Manila S-19528 - Uline">
            <a:extLst>
              <a:ext uri="{FF2B5EF4-FFF2-40B4-BE49-F238E27FC236}">
                <a16:creationId xmlns:a16="http://schemas.microsoft.com/office/drawing/2014/main" id="{2ADCD116-E7C8-45DD-B11D-97DAA58B1A67}"/>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5000" b="90000" l="3745" r="89888">
                        <a14:foregroundMark x1="16292" y1="15500" x2="31273" y2="24750"/>
                        <a14:foregroundMark x1="28464" y1="10000" x2="3745" y2="5000"/>
                      </a14:backgroundRemoval>
                    </a14:imgEffect>
                    <a14:imgEffect>
                      <a14:colorTemperature colorTemp="11200"/>
                    </a14:imgEffect>
                  </a14:imgLayer>
                </a14:imgProps>
              </a:ext>
              <a:ext uri="{28A0092B-C50C-407E-A947-70E740481C1C}">
                <a14:useLocalDpi xmlns:a14="http://schemas.microsoft.com/office/drawing/2010/main" val="0"/>
              </a:ext>
            </a:extLst>
          </a:blip>
          <a:srcRect l="1572" r="8291" b="7882"/>
          <a:stretch/>
        </p:blipFill>
        <p:spPr bwMode="auto">
          <a:xfrm>
            <a:off x="6049612" y="2658138"/>
            <a:ext cx="1141219" cy="873628"/>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51E39730-6341-43EB-A649-8DBCC11B6345}"/>
              </a:ext>
            </a:extLst>
          </p:cNvPr>
          <p:cNvSpPr txBox="1"/>
          <p:nvPr/>
        </p:nvSpPr>
        <p:spPr>
          <a:xfrm>
            <a:off x="6372697" y="2956043"/>
            <a:ext cx="448969" cy="369332"/>
          </a:xfrm>
          <a:prstGeom prst="rect">
            <a:avLst/>
          </a:prstGeom>
          <a:noFill/>
        </p:spPr>
        <p:txBody>
          <a:bodyPr wrap="none" rtlCol="0">
            <a:spAutoFit/>
          </a:bodyPr>
          <a:lstStyle/>
          <a:p>
            <a:r>
              <a:rPr lang="en-US" err="1"/>
              <a:t>src</a:t>
            </a:r>
            <a:endParaRPr lang="en-SG"/>
          </a:p>
        </p:txBody>
      </p:sp>
      <p:sp>
        <p:nvSpPr>
          <p:cNvPr id="14" name="TextBox 13">
            <a:extLst>
              <a:ext uri="{FF2B5EF4-FFF2-40B4-BE49-F238E27FC236}">
                <a16:creationId xmlns:a16="http://schemas.microsoft.com/office/drawing/2014/main" id="{E18EDEE6-F5F2-4D6D-9B14-092E417A29AE}"/>
              </a:ext>
            </a:extLst>
          </p:cNvPr>
          <p:cNvSpPr txBox="1"/>
          <p:nvPr/>
        </p:nvSpPr>
        <p:spPr>
          <a:xfrm>
            <a:off x="7608531" y="2922082"/>
            <a:ext cx="655949" cy="369332"/>
          </a:xfrm>
          <a:prstGeom prst="rect">
            <a:avLst/>
          </a:prstGeom>
          <a:noFill/>
        </p:spPr>
        <p:txBody>
          <a:bodyPr wrap="none" rtlCol="0">
            <a:spAutoFit/>
          </a:bodyPr>
          <a:lstStyle/>
          <a:p>
            <a:r>
              <a:rPr lang="en-US"/>
              <a:t>build</a:t>
            </a:r>
            <a:endParaRPr lang="en-SG"/>
          </a:p>
        </p:txBody>
      </p:sp>
      <p:pic>
        <p:nvPicPr>
          <p:cNvPr id="15" name="Picture 2" descr="File Folders - Letter, Manila S-19528 - Uline">
            <a:extLst>
              <a:ext uri="{FF2B5EF4-FFF2-40B4-BE49-F238E27FC236}">
                <a16:creationId xmlns:a16="http://schemas.microsoft.com/office/drawing/2014/main" id="{F11755E6-364E-44A4-BADD-AFED2689FB95}"/>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5000" b="90000" l="3745" r="89888">
                        <a14:foregroundMark x1="16292" y1="15500" x2="31273" y2="24750"/>
                        <a14:foregroundMark x1="28464" y1="10000" x2="3745" y2="5000"/>
                      </a14:backgroundRemoval>
                    </a14:imgEffect>
                    <a14:imgEffect>
                      <a14:colorTemperature colorTemp="11200"/>
                    </a14:imgEffect>
                  </a14:imgLayer>
                </a14:imgProps>
              </a:ext>
              <a:ext uri="{28A0092B-C50C-407E-A947-70E740481C1C}">
                <a14:useLocalDpi xmlns:a14="http://schemas.microsoft.com/office/drawing/2010/main" val="0"/>
              </a:ext>
            </a:extLst>
          </a:blip>
          <a:srcRect l="1572" r="8291" b="7882"/>
          <a:stretch/>
        </p:blipFill>
        <p:spPr bwMode="auto">
          <a:xfrm>
            <a:off x="8683684" y="2669934"/>
            <a:ext cx="1141219" cy="873628"/>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1F7D5842-B8CC-4694-8913-FF4F10B9DC6A}"/>
              </a:ext>
            </a:extLst>
          </p:cNvPr>
          <p:cNvSpPr txBox="1"/>
          <p:nvPr/>
        </p:nvSpPr>
        <p:spPr>
          <a:xfrm>
            <a:off x="8911210" y="2930648"/>
            <a:ext cx="737125" cy="369332"/>
          </a:xfrm>
          <a:prstGeom prst="rect">
            <a:avLst/>
          </a:prstGeom>
          <a:noFill/>
        </p:spPr>
        <p:txBody>
          <a:bodyPr wrap="none" rtlCol="0">
            <a:spAutoFit/>
          </a:bodyPr>
          <a:lstStyle/>
          <a:p>
            <a:r>
              <a:rPr lang="en-US"/>
              <a:t>install</a:t>
            </a:r>
            <a:endParaRPr lang="en-SG"/>
          </a:p>
        </p:txBody>
      </p:sp>
      <p:pic>
        <p:nvPicPr>
          <p:cNvPr id="17" name="Picture 2" descr="File Folders - Letter, Manila S-19528 - Uline">
            <a:extLst>
              <a:ext uri="{FF2B5EF4-FFF2-40B4-BE49-F238E27FC236}">
                <a16:creationId xmlns:a16="http://schemas.microsoft.com/office/drawing/2014/main" id="{67E44394-8B4E-4C5A-8655-C75E576C1020}"/>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5000" b="90000" l="3745" r="89888">
                        <a14:foregroundMark x1="16292" y1="15500" x2="31273" y2="24750"/>
                        <a14:foregroundMark x1="28464" y1="10000" x2="3745" y2="5000"/>
                      </a14:backgroundRemoval>
                    </a14:imgEffect>
                    <a14:imgEffect>
                      <a14:colorTemperature colorTemp="11200"/>
                    </a14:imgEffect>
                  </a14:imgLayer>
                </a14:imgProps>
              </a:ext>
              <a:ext uri="{28A0092B-C50C-407E-A947-70E740481C1C}">
                <a14:useLocalDpi xmlns:a14="http://schemas.microsoft.com/office/drawing/2010/main" val="0"/>
              </a:ext>
            </a:extLst>
          </a:blip>
          <a:srcRect l="1572" r="8291" b="7882"/>
          <a:stretch/>
        </p:blipFill>
        <p:spPr bwMode="auto">
          <a:xfrm>
            <a:off x="10052429" y="2669934"/>
            <a:ext cx="1141219" cy="873628"/>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494356A1-4726-42A9-A644-5803A783EC6D}"/>
              </a:ext>
            </a:extLst>
          </p:cNvPr>
          <p:cNvSpPr txBox="1"/>
          <p:nvPr/>
        </p:nvSpPr>
        <p:spPr>
          <a:xfrm>
            <a:off x="10395049" y="2930648"/>
            <a:ext cx="468398" cy="369332"/>
          </a:xfrm>
          <a:prstGeom prst="rect">
            <a:avLst/>
          </a:prstGeom>
          <a:noFill/>
        </p:spPr>
        <p:txBody>
          <a:bodyPr wrap="none" rtlCol="0">
            <a:spAutoFit/>
          </a:bodyPr>
          <a:lstStyle/>
          <a:p>
            <a:r>
              <a:rPr lang="en-US"/>
              <a:t>log</a:t>
            </a:r>
            <a:endParaRPr lang="en-SG"/>
          </a:p>
        </p:txBody>
      </p:sp>
      <p:pic>
        <p:nvPicPr>
          <p:cNvPr id="19" name="Picture 2" descr="File Folders - Letter, Manila S-19528 - Uline">
            <a:extLst>
              <a:ext uri="{FF2B5EF4-FFF2-40B4-BE49-F238E27FC236}">
                <a16:creationId xmlns:a16="http://schemas.microsoft.com/office/drawing/2014/main" id="{DF474228-F4E8-44E9-A28B-052253DFD42B}"/>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5000" b="90000" l="3745" r="89888">
                        <a14:foregroundMark x1="16292" y1="15500" x2="31273" y2="24750"/>
                        <a14:foregroundMark x1="28464" y1="10000" x2="3745" y2="5000"/>
                      </a14:backgroundRemoval>
                    </a14:imgEffect>
                    <a14:imgEffect>
                      <a14:colorTemperature colorTemp="11200"/>
                    </a14:imgEffect>
                  </a14:imgLayer>
                </a14:imgProps>
              </a:ext>
              <a:ext uri="{28A0092B-C50C-407E-A947-70E740481C1C}">
                <a14:useLocalDpi xmlns:a14="http://schemas.microsoft.com/office/drawing/2010/main" val="0"/>
              </a:ext>
            </a:extLst>
          </a:blip>
          <a:srcRect l="1572" r="8291" b="7882"/>
          <a:stretch/>
        </p:blipFill>
        <p:spPr bwMode="auto">
          <a:xfrm>
            <a:off x="4430345" y="3915773"/>
            <a:ext cx="1141219" cy="873628"/>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descr="File Folders - Letter, Manila S-19528 - Uline">
            <a:extLst>
              <a:ext uri="{FF2B5EF4-FFF2-40B4-BE49-F238E27FC236}">
                <a16:creationId xmlns:a16="http://schemas.microsoft.com/office/drawing/2014/main" id="{CCFF17A0-7240-4F94-9F3F-4408C53F0118}"/>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5000" b="90000" l="3745" r="89888">
                        <a14:foregroundMark x1="16292" y1="15500" x2="31273" y2="24750"/>
                        <a14:foregroundMark x1="28464" y1="10000" x2="3745" y2="5000"/>
                      </a14:backgroundRemoval>
                    </a14:imgEffect>
                    <a14:imgEffect>
                      <a14:colorTemperature colorTemp="11200"/>
                    </a14:imgEffect>
                  </a14:imgLayer>
                </a14:imgProps>
              </a:ext>
              <a:ext uri="{28A0092B-C50C-407E-A947-70E740481C1C}">
                <a14:useLocalDpi xmlns:a14="http://schemas.microsoft.com/office/drawing/2010/main" val="0"/>
              </a:ext>
            </a:extLst>
          </a:blip>
          <a:srcRect l="1572" r="8291" b="7882"/>
          <a:stretch/>
        </p:blipFill>
        <p:spPr bwMode="auto">
          <a:xfrm>
            <a:off x="6954999" y="3915773"/>
            <a:ext cx="1141219" cy="873628"/>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descr="File Folders - Letter, Manila S-19528 - Uline">
            <a:extLst>
              <a:ext uri="{FF2B5EF4-FFF2-40B4-BE49-F238E27FC236}">
                <a16:creationId xmlns:a16="http://schemas.microsoft.com/office/drawing/2014/main" id="{995A8FA7-B9BA-4240-8DBC-3EC8F10EEC46}"/>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5000" b="90000" l="3745" r="89888">
                        <a14:foregroundMark x1="16292" y1="15500" x2="31273" y2="24750"/>
                        <a14:foregroundMark x1="28464" y1="10000" x2="3745" y2="5000"/>
                      </a14:backgroundRemoval>
                    </a14:imgEffect>
                    <a14:imgEffect>
                      <a14:colorTemperature colorTemp="11200"/>
                    </a14:imgEffect>
                  </a14:imgLayer>
                </a14:imgProps>
              </a:ext>
              <a:ext uri="{28A0092B-C50C-407E-A947-70E740481C1C}">
                <a14:useLocalDpi xmlns:a14="http://schemas.microsoft.com/office/drawing/2010/main" val="0"/>
              </a:ext>
            </a:extLst>
          </a:blip>
          <a:srcRect l="1572" r="8291" b="7882"/>
          <a:stretch/>
        </p:blipFill>
        <p:spPr bwMode="auto">
          <a:xfrm>
            <a:off x="9593399" y="3915773"/>
            <a:ext cx="1141219" cy="873628"/>
          </a:xfrm>
          <a:prstGeom prst="rect">
            <a:avLst/>
          </a:prstGeom>
          <a:noFill/>
          <a:extLst>
            <a:ext uri="{909E8E84-426E-40DD-AFC4-6F175D3DCCD1}">
              <a14:hiddenFill xmlns:a14="http://schemas.microsoft.com/office/drawing/2010/main">
                <a:solidFill>
                  <a:srgbClr val="FFFFFF"/>
                </a:solidFill>
              </a14:hiddenFill>
            </a:ext>
          </a:extLst>
        </p:spPr>
      </p:pic>
      <p:grpSp>
        <p:nvGrpSpPr>
          <p:cNvPr id="32" name="Group 31">
            <a:extLst>
              <a:ext uri="{FF2B5EF4-FFF2-40B4-BE49-F238E27FC236}">
                <a16:creationId xmlns:a16="http://schemas.microsoft.com/office/drawing/2014/main" id="{63225759-210B-42D5-9A41-34419599A164}"/>
              </a:ext>
            </a:extLst>
          </p:cNvPr>
          <p:cNvGrpSpPr/>
          <p:nvPr/>
        </p:nvGrpSpPr>
        <p:grpSpPr>
          <a:xfrm>
            <a:off x="6518498" y="2360930"/>
            <a:ext cx="4271309" cy="250402"/>
            <a:chOff x="3485011" y="2360930"/>
            <a:chExt cx="4271309" cy="250402"/>
          </a:xfrm>
        </p:grpSpPr>
        <p:sp>
          <p:nvSpPr>
            <p:cNvPr id="31" name="Arrow: Bent-Up 30">
              <a:extLst>
                <a:ext uri="{FF2B5EF4-FFF2-40B4-BE49-F238E27FC236}">
                  <a16:creationId xmlns:a16="http://schemas.microsoft.com/office/drawing/2014/main" id="{A205C805-812A-4B4D-AE7F-55F0905614C0}"/>
                </a:ext>
              </a:extLst>
            </p:cNvPr>
            <p:cNvSpPr/>
            <p:nvPr/>
          </p:nvSpPr>
          <p:spPr>
            <a:xfrm rot="10800000">
              <a:off x="3485011" y="2360930"/>
              <a:ext cx="1429334" cy="245110"/>
            </a:xfrm>
            <a:prstGeom prst="bentUp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3" name="Arrow: Bent-Up 32">
              <a:extLst>
                <a:ext uri="{FF2B5EF4-FFF2-40B4-BE49-F238E27FC236}">
                  <a16:creationId xmlns:a16="http://schemas.microsoft.com/office/drawing/2014/main" id="{8F63CC7C-BD14-4F3A-A283-D59518465E75}"/>
                </a:ext>
              </a:extLst>
            </p:cNvPr>
            <p:cNvSpPr/>
            <p:nvPr/>
          </p:nvSpPr>
          <p:spPr>
            <a:xfrm rot="10800000">
              <a:off x="4846588" y="2360930"/>
              <a:ext cx="1409431" cy="245110"/>
            </a:xfrm>
            <a:prstGeom prst="bentUp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4" name="Arrow: Bent-Up 33">
              <a:extLst>
                <a:ext uri="{FF2B5EF4-FFF2-40B4-BE49-F238E27FC236}">
                  <a16:creationId xmlns:a16="http://schemas.microsoft.com/office/drawing/2014/main" id="{A7CD093D-977B-4940-B7D1-78DDAF4276FE}"/>
                </a:ext>
              </a:extLst>
            </p:cNvPr>
            <p:cNvSpPr/>
            <p:nvPr/>
          </p:nvSpPr>
          <p:spPr>
            <a:xfrm rot="10800000">
              <a:off x="6169386" y="2363773"/>
              <a:ext cx="878917" cy="245110"/>
            </a:xfrm>
            <a:prstGeom prst="bentUp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5" name="Arrow: Bent-Up 34">
              <a:extLst>
                <a:ext uri="{FF2B5EF4-FFF2-40B4-BE49-F238E27FC236}">
                  <a16:creationId xmlns:a16="http://schemas.microsoft.com/office/drawing/2014/main" id="{E462D7BD-26FB-4C8E-A189-38EA92C65670}"/>
                </a:ext>
              </a:extLst>
            </p:cNvPr>
            <p:cNvSpPr/>
            <p:nvPr/>
          </p:nvSpPr>
          <p:spPr>
            <a:xfrm rot="10800000" flipH="1">
              <a:off x="6721681" y="2363576"/>
              <a:ext cx="1034639" cy="247756"/>
            </a:xfrm>
            <a:prstGeom prst="bentUp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sp>
        <p:nvSpPr>
          <p:cNvPr id="38" name="Arrow: Bent-Up 37">
            <a:extLst>
              <a:ext uri="{FF2B5EF4-FFF2-40B4-BE49-F238E27FC236}">
                <a16:creationId xmlns:a16="http://schemas.microsoft.com/office/drawing/2014/main" id="{3EFB1F65-91AA-4732-B694-7C192768A627}"/>
              </a:ext>
            </a:extLst>
          </p:cNvPr>
          <p:cNvSpPr/>
          <p:nvPr/>
        </p:nvSpPr>
        <p:spPr>
          <a:xfrm rot="10800000">
            <a:off x="5071924" y="3680909"/>
            <a:ext cx="2433140" cy="300499"/>
          </a:xfrm>
          <a:prstGeom prst="bentUp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9" name="Arrow: Bent-Up 38">
            <a:extLst>
              <a:ext uri="{FF2B5EF4-FFF2-40B4-BE49-F238E27FC236}">
                <a16:creationId xmlns:a16="http://schemas.microsoft.com/office/drawing/2014/main" id="{3DF65758-27FE-4294-83F1-4EA2641C7B0A}"/>
              </a:ext>
            </a:extLst>
          </p:cNvPr>
          <p:cNvSpPr/>
          <p:nvPr/>
        </p:nvSpPr>
        <p:spPr>
          <a:xfrm rot="10800000">
            <a:off x="7427933" y="3682618"/>
            <a:ext cx="1861573" cy="239607"/>
          </a:xfrm>
          <a:prstGeom prst="bentUp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0" name="Arrow: Bent-Up 39">
            <a:extLst>
              <a:ext uri="{FF2B5EF4-FFF2-40B4-BE49-F238E27FC236}">
                <a16:creationId xmlns:a16="http://schemas.microsoft.com/office/drawing/2014/main" id="{962704C0-18D1-45D3-B8CD-F18DC4BCF945}"/>
              </a:ext>
            </a:extLst>
          </p:cNvPr>
          <p:cNvSpPr/>
          <p:nvPr/>
        </p:nvSpPr>
        <p:spPr>
          <a:xfrm rot="10800000" flipH="1">
            <a:off x="9289506" y="3683787"/>
            <a:ext cx="838789" cy="239606"/>
          </a:xfrm>
          <a:prstGeom prst="bentUp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2" name="TextBox 41">
            <a:extLst>
              <a:ext uri="{FF2B5EF4-FFF2-40B4-BE49-F238E27FC236}">
                <a16:creationId xmlns:a16="http://schemas.microsoft.com/office/drawing/2014/main" id="{0CEACD7D-DE6A-4FA8-B774-B7595809C849}"/>
              </a:ext>
            </a:extLst>
          </p:cNvPr>
          <p:cNvSpPr txBox="1"/>
          <p:nvPr/>
        </p:nvSpPr>
        <p:spPr>
          <a:xfrm>
            <a:off x="4490091" y="4051536"/>
            <a:ext cx="1011367" cy="584775"/>
          </a:xfrm>
          <a:prstGeom prst="rect">
            <a:avLst/>
          </a:prstGeom>
          <a:noFill/>
        </p:spPr>
        <p:txBody>
          <a:bodyPr wrap="none" rtlCol="0">
            <a:spAutoFit/>
          </a:bodyPr>
          <a:lstStyle/>
          <a:p>
            <a:pPr algn="ctr"/>
            <a:r>
              <a:rPr lang="en-US" sz="1600"/>
              <a:t>ROS2 </a:t>
            </a:r>
          </a:p>
          <a:p>
            <a:pPr algn="ctr"/>
            <a:r>
              <a:rPr lang="en-US" sz="1600"/>
              <a:t>package 1</a:t>
            </a:r>
            <a:endParaRPr lang="en-SG" sz="1600"/>
          </a:p>
        </p:txBody>
      </p:sp>
      <p:sp>
        <p:nvSpPr>
          <p:cNvPr id="43" name="TextBox 42">
            <a:extLst>
              <a:ext uri="{FF2B5EF4-FFF2-40B4-BE49-F238E27FC236}">
                <a16:creationId xmlns:a16="http://schemas.microsoft.com/office/drawing/2014/main" id="{2BA15DDF-D38E-4078-A098-8C695EE797C8}"/>
              </a:ext>
            </a:extLst>
          </p:cNvPr>
          <p:cNvSpPr txBox="1"/>
          <p:nvPr/>
        </p:nvSpPr>
        <p:spPr>
          <a:xfrm>
            <a:off x="7016467" y="4093017"/>
            <a:ext cx="1011367" cy="584775"/>
          </a:xfrm>
          <a:prstGeom prst="rect">
            <a:avLst/>
          </a:prstGeom>
          <a:noFill/>
        </p:spPr>
        <p:txBody>
          <a:bodyPr wrap="none" rtlCol="0">
            <a:spAutoFit/>
          </a:bodyPr>
          <a:lstStyle/>
          <a:p>
            <a:pPr algn="ctr"/>
            <a:r>
              <a:rPr lang="en-US" sz="1600"/>
              <a:t>ROS2 </a:t>
            </a:r>
          </a:p>
          <a:p>
            <a:pPr algn="ctr"/>
            <a:r>
              <a:rPr lang="en-US" sz="1600"/>
              <a:t>package 2</a:t>
            </a:r>
            <a:endParaRPr lang="en-SG" sz="1600"/>
          </a:p>
        </p:txBody>
      </p:sp>
      <p:sp>
        <p:nvSpPr>
          <p:cNvPr id="44" name="TextBox 43">
            <a:extLst>
              <a:ext uri="{FF2B5EF4-FFF2-40B4-BE49-F238E27FC236}">
                <a16:creationId xmlns:a16="http://schemas.microsoft.com/office/drawing/2014/main" id="{25FDD8A2-EC7F-4C02-A557-5A2AFE47CA8B}"/>
              </a:ext>
            </a:extLst>
          </p:cNvPr>
          <p:cNvSpPr txBox="1"/>
          <p:nvPr/>
        </p:nvSpPr>
        <p:spPr>
          <a:xfrm>
            <a:off x="9645986" y="4096840"/>
            <a:ext cx="1011367" cy="584775"/>
          </a:xfrm>
          <a:prstGeom prst="rect">
            <a:avLst/>
          </a:prstGeom>
          <a:noFill/>
        </p:spPr>
        <p:txBody>
          <a:bodyPr wrap="none" rtlCol="0">
            <a:spAutoFit/>
          </a:bodyPr>
          <a:lstStyle/>
          <a:p>
            <a:pPr algn="ctr"/>
            <a:r>
              <a:rPr lang="en-US" sz="1600"/>
              <a:t>ROS2 </a:t>
            </a:r>
          </a:p>
          <a:p>
            <a:pPr algn="ctr"/>
            <a:r>
              <a:rPr lang="en-US" sz="1600"/>
              <a:t>package 3</a:t>
            </a:r>
            <a:endParaRPr lang="en-SG" sz="1600"/>
          </a:p>
        </p:txBody>
      </p:sp>
      <p:pic>
        <p:nvPicPr>
          <p:cNvPr id="1028" name="Picture 4" descr="File Icons - Download Free Vector Icons | Noun Project">
            <a:extLst>
              <a:ext uri="{FF2B5EF4-FFF2-40B4-BE49-F238E27FC236}">
                <a16:creationId xmlns:a16="http://schemas.microsoft.com/office/drawing/2014/main" id="{142A9986-043B-4442-9FFC-CE3B61F86D8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93530" y="4804848"/>
            <a:ext cx="873629" cy="873629"/>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4" descr="File Icons - Download Free Vector Icons | Noun Project">
            <a:extLst>
              <a:ext uri="{FF2B5EF4-FFF2-40B4-BE49-F238E27FC236}">
                <a16:creationId xmlns:a16="http://schemas.microsoft.com/office/drawing/2014/main" id="{BBE65653-4883-4CEB-B1B8-AE45F973B0B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41638" y="4832302"/>
            <a:ext cx="873629" cy="873629"/>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4" descr="File Icons - Download Free Vector Icons | Noun Project">
            <a:extLst>
              <a:ext uri="{FF2B5EF4-FFF2-40B4-BE49-F238E27FC236}">
                <a16:creationId xmlns:a16="http://schemas.microsoft.com/office/drawing/2014/main" id="{4CCF18D9-DD00-4D9E-97A8-736E0A27346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73028" y="4832301"/>
            <a:ext cx="873629" cy="873629"/>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4" descr="File Icons - Download Free Vector Icons | Noun Project">
            <a:extLst>
              <a:ext uri="{FF2B5EF4-FFF2-40B4-BE49-F238E27FC236}">
                <a16:creationId xmlns:a16="http://schemas.microsoft.com/office/drawing/2014/main" id="{489861F0-D088-4FE7-955E-A915326136A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11295" y="4832302"/>
            <a:ext cx="873629" cy="873629"/>
          </a:xfrm>
          <a:prstGeom prst="rect">
            <a:avLst/>
          </a:prstGeom>
          <a:noFill/>
          <a:extLst>
            <a:ext uri="{909E8E84-426E-40DD-AFC4-6F175D3DCCD1}">
              <a14:hiddenFill xmlns:a14="http://schemas.microsoft.com/office/drawing/2010/main">
                <a:solidFill>
                  <a:srgbClr val="FFFFFF"/>
                </a:solidFill>
              </a14:hiddenFill>
            </a:ext>
          </a:extLst>
        </p:spPr>
      </p:pic>
      <p:sp>
        <p:nvSpPr>
          <p:cNvPr id="36" name="Arrow: Down 35">
            <a:extLst>
              <a:ext uri="{FF2B5EF4-FFF2-40B4-BE49-F238E27FC236}">
                <a16:creationId xmlns:a16="http://schemas.microsoft.com/office/drawing/2014/main" id="{54E650EE-CCE5-4D33-9ACC-3FB73D1EFA45}"/>
              </a:ext>
            </a:extLst>
          </p:cNvPr>
          <p:cNvSpPr/>
          <p:nvPr/>
        </p:nvSpPr>
        <p:spPr>
          <a:xfrm>
            <a:off x="6518498" y="3512390"/>
            <a:ext cx="152741" cy="245111"/>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0" name="TextBox 49">
            <a:extLst>
              <a:ext uri="{FF2B5EF4-FFF2-40B4-BE49-F238E27FC236}">
                <a16:creationId xmlns:a16="http://schemas.microsoft.com/office/drawing/2014/main" id="{F56A60E7-11CD-4A1A-A118-98FF95AF5BE7}"/>
              </a:ext>
            </a:extLst>
          </p:cNvPr>
          <p:cNvSpPr txBox="1"/>
          <p:nvPr/>
        </p:nvSpPr>
        <p:spPr>
          <a:xfrm>
            <a:off x="3643087" y="5705931"/>
            <a:ext cx="1388585" cy="338554"/>
          </a:xfrm>
          <a:prstGeom prst="rect">
            <a:avLst/>
          </a:prstGeom>
          <a:noFill/>
        </p:spPr>
        <p:txBody>
          <a:bodyPr wrap="none" rtlCol="0">
            <a:spAutoFit/>
          </a:bodyPr>
          <a:lstStyle/>
          <a:p>
            <a:pPr algn="ctr"/>
            <a:r>
              <a:rPr lang="en-US" sz="1600"/>
              <a:t>CMakeLists.txt</a:t>
            </a:r>
            <a:endParaRPr lang="en-SG" sz="1600"/>
          </a:p>
        </p:txBody>
      </p:sp>
      <p:sp>
        <p:nvSpPr>
          <p:cNvPr id="51" name="TextBox 50">
            <a:extLst>
              <a:ext uri="{FF2B5EF4-FFF2-40B4-BE49-F238E27FC236}">
                <a16:creationId xmlns:a16="http://schemas.microsoft.com/office/drawing/2014/main" id="{5628B6DB-AFD2-4EC9-8489-06D1BF9E4141}"/>
              </a:ext>
            </a:extLst>
          </p:cNvPr>
          <p:cNvSpPr txBox="1"/>
          <p:nvPr/>
        </p:nvSpPr>
        <p:spPr>
          <a:xfrm>
            <a:off x="5031672" y="5705931"/>
            <a:ext cx="1204112" cy="338554"/>
          </a:xfrm>
          <a:prstGeom prst="rect">
            <a:avLst/>
          </a:prstGeom>
          <a:noFill/>
        </p:spPr>
        <p:txBody>
          <a:bodyPr wrap="none" rtlCol="0">
            <a:spAutoFit/>
          </a:bodyPr>
          <a:lstStyle/>
          <a:p>
            <a:pPr algn="ctr"/>
            <a:r>
              <a:rPr lang="en-US" sz="1600"/>
              <a:t>Package.xml</a:t>
            </a:r>
            <a:endParaRPr lang="en-SG" sz="1600"/>
          </a:p>
        </p:txBody>
      </p:sp>
      <p:sp>
        <p:nvSpPr>
          <p:cNvPr id="52" name="TextBox 51">
            <a:extLst>
              <a:ext uri="{FF2B5EF4-FFF2-40B4-BE49-F238E27FC236}">
                <a16:creationId xmlns:a16="http://schemas.microsoft.com/office/drawing/2014/main" id="{5BE757BF-5F32-4415-AC22-651D162BDBF4}"/>
              </a:ext>
            </a:extLst>
          </p:cNvPr>
          <p:cNvSpPr txBox="1"/>
          <p:nvPr/>
        </p:nvSpPr>
        <p:spPr>
          <a:xfrm>
            <a:off x="6609430" y="5705931"/>
            <a:ext cx="915122" cy="338554"/>
          </a:xfrm>
          <a:prstGeom prst="rect">
            <a:avLst/>
          </a:prstGeom>
          <a:noFill/>
        </p:spPr>
        <p:txBody>
          <a:bodyPr wrap="none" rtlCol="0">
            <a:spAutoFit/>
          </a:bodyPr>
          <a:lstStyle/>
          <a:p>
            <a:pPr algn="ctr"/>
            <a:r>
              <a:rPr lang="en-US" sz="1600"/>
              <a:t>Setup.py</a:t>
            </a:r>
            <a:endParaRPr lang="en-SG" sz="1600"/>
          </a:p>
        </p:txBody>
      </p:sp>
      <p:sp>
        <p:nvSpPr>
          <p:cNvPr id="53" name="TextBox 52">
            <a:extLst>
              <a:ext uri="{FF2B5EF4-FFF2-40B4-BE49-F238E27FC236}">
                <a16:creationId xmlns:a16="http://schemas.microsoft.com/office/drawing/2014/main" id="{4CE03FBF-20B1-4CD1-BADE-0C9648D0F910}"/>
              </a:ext>
            </a:extLst>
          </p:cNvPr>
          <p:cNvSpPr txBox="1"/>
          <p:nvPr/>
        </p:nvSpPr>
        <p:spPr>
          <a:xfrm>
            <a:off x="7761282" y="5705931"/>
            <a:ext cx="1204112" cy="338554"/>
          </a:xfrm>
          <a:prstGeom prst="rect">
            <a:avLst/>
          </a:prstGeom>
          <a:noFill/>
        </p:spPr>
        <p:txBody>
          <a:bodyPr wrap="none" rtlCol="0">
            <a:spAutoFit/>
          </a:bodyPr>
          <a:lstStyle/>
          <a:p>
            <a:pPr algn="ctr"/>
            <a:r>
              <a:rPr lang="en-US" sz="1600"/>
              <a:t>Package.xml</a:t>
            </a:r>
            <a:endParaRPr lang="en-SG" sz="1600"/>
          </a:p>
        </p:txBody>
      </p:sp>
      <p:pic>
        <p:nvPicPr>
          <p:cNvPr id="64" name="Picture 4" descr="File Icons - Download Free Vector Icons | Noun Project">
            <a:extLst>
              <a:ext uri="{FF2B5EF4-FFF2-40B4-BE49-F238E27FC236}">
                <a16:creationId xmlns:a16="http://schemas.microsoft.com/office/drawing/2014/main" id="{040C729F-7711-4056-B1C6-E47785EC19F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324074" y="4858255"/>
            <a:ext cx="873629" cy="873629"/>
          </a:xfrm>
          <a:prstGeom prst="rect">
            <a:avLst/>
          </a:prstGeom>
          <a:noFill/>
          <a:extLst>
            <a:ext uri="{909E8E84-426E-40DD-AFC4-6F175D3DCCD1}">
              <a14:hiddenFill xmlns:a14="http://schemas.microsoft.com/office/drawing/2010/main">
                <a:solidFill>
                  <a:srgbClr val="FFFFFF"/>
                </a:solidFill>
              </a14:hiddenFill>
            </a:ext>
          </a:extLst>
        </p:spPr>
      </p:pic>
      <p:pic>
        <p:nvPicPr>
          <p:cNvPr id="65" name="Picture 4" descr="File Icons - Download Free Vector Icons | Noun Project">
            <a:extLst>
              <a:ext uri="{FF2B5EF4-FFF2-40B4-BE49-F238E27FC236}">
                <a16:creationId xmlns:a16="http://schemas.microsoft.com/office/drawing/2014/main" id="{5DADF178-91F5-408B-9B39-01BA9791ADA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72182" y="4885709"/>
            <a:ext cx="873629" cy="873629"/>
          </a:xfrm>
          <a:prstGeom prst="rect">
            <a:avLst/>
          </a:prstGeom>
          <a:noFill/>
          <a:extLst>
            <a:ext uri="{909E8E84-426E-40DD-AFC4-6F175D3DCCD1}">
              <a14:hiddenFill xmlns:a14="http://schemas.microsoft.com/office/drawing/2010/main">
                <a:solidFill>
                  <a:srgbClr val="FFFFFF"/>
                </a:solidFill>
              </a14:hiddenFill>
            </a:ext>
          </a:extLst>
        </p:spPr>
      </p:pic>
      <p:sp>
        <p:nvSpPr>
          <p:cNvPr id="66" name="TextBox 65">
            <a:extLst>
              <a:ext uri="{FF2B5EF4-FFF2-40B4-BE49-F238E27FC236}">
                <a16:creationId xmlns:a16="http://schemas.microsoft.com/office/drawing/2014/main" id="{5A882400-757C-45B3-86CF-D2BAF31222B0}"/>
              </a:ext>
            </a:extLst>
          </p:cNvPr>
          <p:cNvSpPr txBox="1"/>
          <p:nvPr/>
        </p:nvSpPr>
        <p:spPr>
          <a:xfrm>
            <a:off x="8973631" y="5759338"/>
            <a:ext cx="1388585" cy="338554"/>
          </a:xfrm>
          <a:prstGeom prst="rect">
            <a:avLst/>
          </a:prstGeom>
          <a:noFill/>
        </p:spPr>
        <p:txBody>
          <a:bodyPr wrap="none" rtlCol="0">
            <a:spAutoFit/>
          </a:bodyPr>
          <a:lstStyle/>
          <a:p>
            <a:pPr algn="ctr"/>
            <a:r>
              <a:rPr lang="en-US" sz="1600"/>
              <a:t>CMakeLists.txt</a:t>
            </a:r>
            <a:endParaRPr lang="en-SG" sz="1600"/>
          </a:p>
        </p:txBody>
      </p:sp>
      <p:sp>
        <p:nvSpPr>
          <p:cNvPr id="67" name="TextBox 66">
            <a:extLst>
              <a:ext uri="{FF2B5EF4-FFF2-40B4-BE49-F238E27FC236}">
                <a16:creationId xmlns:a16="http://schemas.microsoft.com/office/drawing/2014/main" id="{430AFC2B-B479-4538-AFB8-92150B2DDCBD}"/>
              </a:ext>
            </a:extLst>
          </p:cNvPr>
          <p:cNvSpPr txBox="1"/>
          <p:nvPr/>
        </p:nvSpPr>
        <p:spPr>
          <a:xfrm>
            <a:off x="10362216" y="5759338"/>
            <a:ext cx="1204112" cy="338554"/>
          </a:xfrm>
          <a:prstGeom prst="rect">
            <a:avLst/>
          </a:prstGeom>
          <a:noFill/>
        </p:spPr>
        <p:txBody>
          <a:bodyPr wrap="none" rtlCol="0">
            <a:spAutoFit/>
          </a:bodyPr>
          <a:lstStyle/>
          <a:p>
            <a:pPr algn="ctr"/>
            <a:r>
              <a:rPr lang="en-US" sz="1600"/>
              <a:t>Package.xml</a:t>
            </a:r>
            <a:endParaRPr lang="en-SG" sz="1600"/>
          </a:p>
        </p:txBody>
      </p:sp>
      <p:pic>
        <p:nvPicPr>
          <p:cNvPr id="69" name="Picture 2" descr="File Folders - Letter, Manila S-19528 - Uline">
            <a:extLst>
              <a:ext uri="{FF2B5EF4-FFF2-40B4-BE49-F238E27FC236}">
                <a16:creationId xmlns:a16="http://schemas.microsoft.com/office/drawing/2014/main" id="{400B36CF-7794-4F24-8BF7-E551A7748681}"/>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5000" b="90000" l="3745" r="89888">
                        <a14:foregroundMark x1="16292" y1="15500" x2="31273" y2="24750"/>
                        <a14:foregroundMark x1="28464" y1="10000" x2="3745" y2="5000"/>
                      </a14:backgroundRemoval>
                    </a14:imgEffect>
                    <a14:imgEffect>
                      <a14:colorTemperature colorTemp="11200"/>
                    </a14:imgEffect>
                  </a14:imgLayer>
                </a14:imgProps>
              </a:ext>
              <a:ext uri="{28A0092B-C50C-407E-A947-70E740481C1C}">
                <a14:useLocalDpi xmlns:a14="http://schemas.microsoft.com/office/drawing/2010/main" val="0"/>
              </a:ext>
            </a:extLst>
          </a:blip>
          <a:srcRect l="1572" r="8291" b="7882"/>
          <a:stretch/>
        </p:blipFill>
        <p:spPr bwMode="auto">
          <a:xfrm>
            <a:off x="1957663" y="2882087"/>
            <a:ext cx="1033843" cy="791429"/>
          </a:xfrm>
          <a:prstGeom prst="rect">
            <a:avLst/>
          </a:prstGeom>
          <a:noFill/>
          <a:extLst>
            <a:ext uri="{909E8E84-426E-40DD-AFC4-6F175D3DCCD1}">
              <a14:hiddenFill xmlns:a14="http://schemas.microsoft.com/office/drawing/2010/main">
                <a:solidFill>
                  <a:srgbClr val="FFFFFF"/>
                </a:solidFill>
              </a14:hiddenFill>
            </a:ext>
          </a:extLst>
        </p:spPr>
      </p:pic>
      <p:sp>
        <p:nvSpPr>
          <p:cNvPr id="70" name="TextBox 69">
            <a:extLst>
              <a:ext uri="{FF2B5EF4-FFF2-40B4-BE49-F238E27FC236}">
                <a16:creationId xmlns:a16="http://schemas.microsoft.com/office/drawing/2014/main" id="{E9A3FAA4-A45D-4C7F-B8CC-AB3A7BE8FB83}"/>
              </a:ext>
            </a:extLst>
          </p:cNvPr>
          <p:cNvSpPr txBox="1"/>
          <p:nvPr/>
        </p:nvSpPr>
        <p:spPr>
          <a:xfrm>
            <a:off x="2217230" y="3156098"/>
            <a:ext cx="558940" cy="338554"/>
          </a:xfrm>
          <a:prstGeom prst="rect">
            <a:avLst/>
          </a:prstGeom>
          <a:noFill/>
        </p:spPr>
        <p:txBody>
          <a:bodyPr wrap="square" rtlCol="0">
            <a:spAutoFit/>
          </a:bodyPr>
          <a:lstStyle/>
          <a:p>
            <a:pPr algn="ctr"/>
            <a:r>
              <a:rPr lang="en-US" sz="1600" err="1"/>
              <a:t>src</a:t>
            </a:r>
            <a:endParaRPr lang="en-SG" sz="1600"/>
          </a:p>
        </p:txBody>
      </p:sp>
      <p:pic>
        <p:nvPicPr>
          <p:cNvPr id="71" name="Picture 2" descr="File Folders - Letter, Manila S-19528 - Uline">
            <a:extLst>
              <a:ext uri="{FF2B5EF4-FFF2-40B4-BE49-F238E27FC236}">
                <a16:creationId xmlns:a16="http://schemas.microsoft.com/office/drawing/2014/main" id="{2651F4EC-E416-4DC1-AC87-95500B9C8580}"/>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5000" b="90000" l="3745" r="89888">
                        <a14:foregroundMark x1="16292" y1="15500" x2="31273" y2="24750"/>
                        <a14:foregroundMark x1="28464" y1="10000" x2="3745" y2="5000"/>
                      </a14:backgroundRemoval>
                    </a14:imgEffect>
                    <a14:imgEffect>
                      <a14:colorTemperature colorTemp="11200"/>
                    </a14:imgEffect>
                  </a14:imgLayer>
                </a14:imgProps>
              </a:ext>
              <a:ext uri="{28A0092B-C50C-407E-A947-70E740481C1C}">
                <a14:useLocalDpi xmlns:a14="http://schemas.microsoft.com/office/drawing/2010/main" val="0"/>
              </a:ext>
            </a:extLst>
          </a:blip>
          <a:srcRect l="1572" r="8291" b="7882"/>
          <a:stretch/>
        </p:blipFill>
        <p:spPr bwMode="auto">
          <a:xfrm>
            <a:off x="1978207" y="3709807"/>
            <a:ext cx="1033843" cy="791429"/>
          </a:xfrm>
          <a:prstGeom prst="rect">
            <a:avLst/>
          </a:prstGeom>
          <a:noFill/>
          <a:extLst>
            <a:ext uri="{909E8E84-426E-40DD-AFC4-6F175D3DCCD1}">
              <a14:hiddenFill xmlns:a14="http://schemas.microsoft.com/office/drawing/2010/main">
                <a:solidFill>
                  <a:srgbClr val="FFFFFF"/>
                </a:solidFill>
              </a14:hiddenFill>
            </a:ext>
          </a:extLst>
        </p:spPr>
      </p:pic>
      <p:sp>
        <p:nvSpPr>
          <p:cNvPr id="72" name="TextBox 71">
            <a:extLst>
              <a:ext uri="{FF2B5EF4-FFF2-40B4-BE49-F238E27FC236}">
                <a16:creationId xmlns:a16="http://schemas.microsoft.com/office/drawing/2014/main" id="{03E646D7-8F29-4AAE-BF70-8E916AD54D75}"/>
              </a:ext>
            </a:extLst>
          </p:cNvPr>
          <p:cNvSpPr txBox="1"/>
          <p:nvPr/>
        </p:nvSpPr>
        <p:spPr>
          <a:xfrm>
            <a:off x="1978207" y="3922795"/>
            <a:ext cx="1033843" cy="338554"/>
          </a:xfrm>
          <a:prstGeom prst="rect">
            <a:avLst/>
          </a:prstGeom>
          <a:noFill/>
        </p:spPr>
        <p:txBody>
          <a:bodyPr wrap="square" rtlCol="0">
            <a:spAutoFit/>
          </a:bodyPr>
          <a:lstStyle/>
          <a:p>
            <a:pPr algn="ctr"/>
            <a:r>
              <a:rPr lang="en-US" sz="1600"/>
              <a:t>Launch</a:t>
            </a:r>
            <a:endParaRPr lang="en-SG" sz="1600"/>
          </a:p>
        </p:txBody>
      </p:sp>
      <p:pic>
        <p:nvPicPr>
          <p:cNvPr id="73" name="Picture 2" descr="File Folders - Letter, Manila S-19528 - Uline">
            <a:extLst>
              <a:ext uri="{FF2B5EF4-FFF2-40B4-BE49-F238E27FC236}">
                <a16:creationId xmlns:a16="http://schemas.microsoft.com/office/drawing/2014/main" id="{E6F2AF71-C245-4D45-9455-F1C8FDCD6FC7}"/>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5000" b="90000" l="3745" r="89888">
                        <a14:foregroundMark x1="16292" y1="15500" x2="31273" y2="24750"/>
                        <a14:foregroundMark x1="28464" y1="10000" x2="3745" y2="5000"/>
                      </a14:backgroundRemoval>
                    </a14:imgEffect>
                    <a14:imgEffect>
                      <a14:colorTemperature colorTemp="11200"/>
                    </a14:imgEffect>
                  </a14:imgLayer>
                </a14:imgProps>
              </a:ext>
              <a:ext uri="{28A0092B-C50C-407E-A947-70E740481C1C}">
                <a14:useLocalDpi xmlns:a14="http://schemas.microsoft.com/office/drawing/2010/main" val="0"/>
              </a:ext>
            </a:extLst>
          </a:blip>
          <a:srcRect l="1572" r="8291" b="7882"/>
          <a:stretch/>
        </p:blipFill>
        <p:spPr bwMode="auto">
          <a:xfrm>
            <a:off x="1978207" y="4613967"/>
            <a:ext cx="1033843" cy="791429"/>
          </a:xfrm>
          <a:prstGeom prst="rect">
            <a:avLst/>
          </a:prstGeom>
          <a:noFill/>
          <a:extLst>
            <a:ext uri="{909E8E84-426E-40DD-AFC4-6F175D3DCCD1}">
              <a14:hiddenFill xmlns:a14="http://schemas.microsoft.com/office/drawing/2010/main">
                <a:solidFill>
                  <a:srgbClr val="FFFFFF"/>
                </a:solidFill>
              </a14:hiddenFill>
            </a:ext>
          </a:extLst>
        </p:spPr>
      </p:pic>
      <p:sp>
        <p:nvSpPr>
          <p:cNvPr id="74" name="TextBox 73">
            <a:extLst>
              <a:ext uri="{FF2B5EF4-FFF2-40B4-BE49-F238E27FC236}">
                <a16:creationId xmlns:a16="http://schemas.microsoft.com/office/drawing/2014/main" id="{79D08D7C-E83C-4C58-BA58-D7409B30F1B1}"/>
              </a:ext>
            </a:extLst>
          </p:cNvPr>
          <p:cNvSpPr txBox="1"/>
          <p:nvPr/>
        </p:nvSpPr>
        <p:spPr>
          <a:xfrm>
            <a:off x="2022162" y="4833042"/>
            <a:ext cx="916992" cy="338554"/>
          </a:xfrm>
          <a:prstGeom prst="rect">
            <a:avLst/>
          </a:prstGeom>
          <a:noFill/>
        </p:spPr>
        <p:txBody>
          <a:bodyPr wrap="square" rtlCol="0">
            <a:spAutoFit/>
          </a:bodyPr>
          <a:lstStyle/>
          <a:p>
            <a:pPr algn="ctr"/>
            <a:r>
              <a:rPr lang="en-US" sz="1600"/>
              <a:t>config</a:t>
            </a:r>
            <a:endParaRPr lang="en-SG" sz="1600"/>
          </a:p>
        </p:txBody>
      </p:sp>
      <p:cxnSp>
        <p:nvCxnSpPr>
          <p:cNvPr id="49" name="Straight Arrow Connector 48">
            <a:extLst>
              <a:ext uri="{FF2B5EF4-FFF2-40B4-BE49-F238E27FC236}">
                <a16:creationId xmlns:a16="http://schemas.microsoft.com/office/drawing/2014/main" id="{FE59CF3C-089C-4934-B26C-8C71869BE3F0}"/>
              </a:ext>
            </a:extLst>
          </p:cNvPr>
          <p:cNvCxnSpPr>
            <a:stCxn id="19" idx="1"/>
          </p:cNvCxnSpPr>
          <p:nvPr/>
        </p:nvCxnSpPr>
        <p:spPr>
          <a:xfrm flipH="1" flipV="1">
            <a:off x="3012050" y="3448862"/>
            <a:ext cx="1418295" cy="90372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58573F03-EC38-4C50-BEB6-5FFB4CD7F50E}"/>
              </a:ext>
            </a:extLst>
          </p:cNvPr>
          <p:cNvCxnSpPr>
            <a:cxnSpLocks/>
          </p:cNvCxnSpPr>
          <p:nvPr/>
        </p:nvCxnSpPr>
        <p:spPr>
          <a:xfrm flipH="1" flipV="1">
            <a:off x="3005205" y="4096568"/>
            <a:ext cx="1387198" cy="35751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E38F8D34-46D2-4813-B493-68D22FE97BF2}"/>
              </a:ext>
            </a:extLst>
          </p:cNvPr>
          <p:cNvCxnSpPr>
            <a:cxnSpLocks/>
          </p:cNvCxnSpPr>
          <p:nvPr/>
        </p:nvCxnSpPr>
        <p:spPr>
          <a:xfrm flipH="1">
            <a:off x="2983215" y="4562650"/>
            <a:ext cx="1435623" cy="5425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1" name="Arrow: Left-Right 80">
            <a:extLst>
              <a:ext uri="{FF2B5EF4-FFF2-40B4-BE49-F238E27FC236}">
                <a16:creationId xmlns:a16="http://schemas.microsoft.com/office/drawing/2014/main" id="{293FBAB3-0E73-4712-B26A-8E66AB7230F2}"/>
              </a:ext>
            </a:extLst>
          </p:cNvPr>
          <p:cNvSpPr/>
          <p:nvPr/>
        </p:nvSpPr>
        <p:spPr>
          <a:xfrm rot="21358092">
            <a:off x="3054982" y="3052971"/>
            <a:ext cx="2931154" cy="194216"/>
          </a:xfrm>
          <a:prstGeom prst="lef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82" name="Cross 81">
            <a:extLst>
              <a:ext uri="{FF2B5EF4-FFF2-40B4-BE49-F238E27FC236}">
                <a16:creationId xmlns:a16="http://schemas.microsoft.com/office/drawing/2014/main" id="{2BBAA7DD-9304-4CFA-834B-347191CAF7A2}"/>
              </a:ext>
            </a:extLst>
          </p:cNvPr>
          <p:cNvSpPr/>
          <p:nvPr/>
        </p:nvSpPr>
        <p:spPr>
          <a:xfrm rot="2324737">
            <a:off x="4125092" y="2683509"/>
            <a:ext cx="914400" cy="914400"/>
          </a:xfrm>
          <a:prstGeom prst="plus">
            <a:avLst>
              <a:gd name="adj" fmla="val 39286"/>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83" name="Rectangle 82">
            <a:extLst>
              <a:ext uri="{FF2B5EF4-FFF2-40B4-BE49-F238E27FC236}">
                <a16:creationId xmlns:a16="http://schemas.microsoft.com/office/drawing/2014/main" id="{D46C6B1F-592E-42BE-94DB-770CF69D391A}"/>
              </a:ext>
            </a:extLst>
          </p:cNvPr>
          <p:cNvSpPr/>
          <p:nvPr/>
        </p:nvSpPr>
        <p:spPr>
          <a:xfrm>
            <a:off x="3219855" y="2313239"/>
            <a:ext cx="2088072" cy="369332"/>
          </a:xfrm>
          <a:prstGeom prst="rect">
            <a:avLst/>
          </a:prstGeom>
        </p:spPr>
        <p:txBody>
          <a:bodyPr wrap="none">
            <a:spAutoFit/>
          </a:bodyPr>
          <a:lstStyle/>
          <a:p>
            <a:pPr marL="393700">
              <a:lnSpc>
                <a:spcPct val="100000"/>
              </a:lnSpc>
            </a:pPr>
            <a:r>
              <a:rPr lang="en-SG" b="1" u="sng" spc="85">
                <a:cs typeface="Cambria"/>
              </a:rPr>
              <a:t>Not the same!</a:t>
            </a:r>
            <a:endParaRPr lang="en-SG" b="1" u="sng">
              <a:cs typeface="Cambria"/>
            </a:endParaRPr>
          </a:p>
        </p:txBody>
      </p:sp>
      <p:sp>
        <p:nvSpPr>
          <p:cNvPr id="84" name="Left Brace 83">
            <a:extLst>
              <a:ext uri="{FF2B5EF4-FFF2-40B4-BE49-F238E27FC236}">
                <a16:creationId xmlns:a16="http://schemas.microsoft.com/office/drawing/2014/main" id="{6376B892-7A10-476B-80E8-13EBA9608375}"/>
              </a:ext>
            </a:extLst>
          </p:cNvPr>
          <p:cNvSpPr/>
          <p:nvPr/>
        </p:nvSpPr>
        <p:spPr>
          <a:xfrm>
            <a:off x="1527859" y="2882087"/>
            <a:ext cx="413013" cy="2523309"/>
          </a:xfrm>
          <a:prstGeom prst="leftBrace">
            <a:avLst>
              <a:gd name="adj1" fmla="val 8333"/>
              <a:gd name="adj2" fmla="val 47124"/>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85" name="TextBox 84">
            <a:extLst>
              <a:ext uri="{FF2B5EF4-FFF2-40B4-BE49-F238E27FC236}">
                <a16:creationId xmlns:a16="http://schemas.microsoft.com/office/drawing/2014/main" id="{523B726E-C1CB-40C3-A3AF-6CDDE8C848CE}"/>
              </a:ext>
            </a:extLst>
          </p:cNvPr>
          <p:cNvSpPr txBox="1"/>
          <p:nvPr/>
        </p:nvSpPr>
        <p:spPr>
          <a:xfrm>
            <a:off x="558371" y="3647760"/>
            <a:ext cx="1091458" cy="646331"/>
          </a:xfrm>
          <a:prstGeom prst="rect">
            <a:avLst/>
          </a:prstGeom>
          <a:noFill/>
        </p:spPr>
        <p:txBody>
          <a:bodyPr wrap="square" rtlCol="0">
            <a:spAutoFit/>
          </a:bodyPr>
          <a:lstStyle/>
          <a:p>
            <a:r>
              <a:rPr lang="en-US" b="1" u="sng"/>
              <a:t>Package</a:t>
            </a:r>
            <a:r>
              <a:rPr lang="en-US"/>
              <a:t> folders</a:t>
            </a:r>
            <a:endParaRPr lang="en-SG"/>
          </a:p>
        </p:txBody>
      </p:sp>
      <p:sp>
        <p:nvSpPr>
          <p:cNvPr id="2" name="TextBox 1">
            <a:extLst>
              <a:ext uri="{FF2B5EF4-FFF2-40B4-BE49-F238E27FC236}">
                <a16:creationId xmlns:a16="http://schemas.microsoft.com/office/drawing/2014/main" id="{5D6DADC2-E467-4D8C-A217-66A83F9C8864}"/>
              </a:ext>
            </a:extLst>
          </p:cNvPr>
          <p:cNvSpPr txBox="1"/>
          <p:nvPr/>
        </p:nvSpPr>
        <p:spPr>
          <a:xfrm>
            <a:off x="2020277" y="2360930"/>
            <a:ext cx="949579" cy="461665"/>
          </a:xfrm>
          <a:prstGeom prst="rect">
            <a:avLst/>
          </a:prstGeom>
          <a:noFill/>
        </p:spPr>
        <p:txBody>
          <a:bodyPr wrap="square" rtlCol="0">
            <a:spAutoFit/>
          </a:bodyPr>
          <a:lstStyle/>
          <a:p>
            <a:r>
              <a:rPr lang="en-US" sz="1200" dirty="0"/>
              <a:t>Contains </a:t>
            </a:r>
            <a:r>
              <a:rPr lang="en-US" sz="1200" b="1" dirty="0"/>
              <a:t>source files</a:t>
            </a:r>
            <a:endParaRPr lang="en-SG" sz="1200" b="1" dirty="0"/>
          </a:p>
        </p:txBody>
      </p:sp>
      <p:sp>
        <p:nvSpPr>
          <p:cNvPr id="58" name="TextBox 57">
            <a:extLst>
              <a:ext uri="{FF2B5EF4-FFF2-40B4-BE49-F238E27FC236}">
                <a16:creationId xmlns:a16="http://schemas.microsoft.com/office/drawing/2014/main" id="{9AFEF35F-48A5-4FCF-AE41-0C82A95898DE}"/>
              </a:ext>
            </a:extLst>
          </p:cNvPr>
          <p:cNvSpPr txBox="1"/>
          <p:nvPr/>
        </p:nvSpPr>
        <p:spPr>
          <a:xfrm>
            <a:off x="5698288" y="2196473"/>
            <a:ext cx="949579" cy="461665"/>
          </a:xfrm>
          <a:prstGeom prst="rect">
            <a:avLst/>
          </a:prstGeom>
          <a:noFill/>
        </p:spPr>
        <p:txBody>
          <a:bodyPr wrap="square" rtlCol="0">
            <a:spAutoFit/>
          </a:bodyPr>
          <a:lstStyle/>
          <a:p>
            <a:r>
              <a:rPr lang="en-US" sz="1200" dirty="0"/>
              <a:t>Contains </a:t>
            </a:r>
            <a:r>
              <a:rPr lang="en-US" sz="1200" b="1" dirty="0"/>
              <a:t>packages</a:t>
            </a:r>
            <a:endParaRPr lang="en-SG" sz="1200" b="1" dirty="0"/>
          </a:p>
        </p:txBody>
      </p:sp>
      <p:sp>
        <p:nvSpPr>
          <p:cNvPr id="5" name="Arrow: Right 4">
            <a:extLst>
              <a:ext uri="{FF2B5EF4-FFF2-40B4-BE49-F238E27FC236}">
                <a16:creationId xmlns:a16="http://schemas.microsoft.com/office/drawing/2014/main" id="{B5C21839-4C17-4417-B468-B272000A13BA}"/>
              </a:ext>
            </a:extLst>
          </p:cNvPr>
          <p:cNvSpPr/>
          <p:nvPr/>
        </p:nvSpPr>
        <p:spPr>
          <a:xfrm rot="10800000">
            <a:off x="11317756" y="2125135"/>
            <a:ext cx="519592"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8" name="TextBox 7">
            <a:extLst>
              <a:ext uri="{FF2B5EF4-FFF2-40B4-BE49-F238E27FC236}">
                <a16:creationId xmlns:a16="http://schemas.microsoft.com/office/drawing/2014/main" id="{C819F460-C7E8-41B0-98B4-4AAC98796765}"/>
              </a:ext>
            </a:extLst>
          </p:cNvPr>
          <p:cNvSpPr txBox="1"/>
          <p:nvPr/>
        </p:nvSpPr>
        <p:spPr>
          <a:xfrm>
            <a:off x="10685995" y="1409949"/>
            <a:ext cx="1545620" cy="646331"/>
          </a:xfrm>
          <a:prstGeom prst="rect">
            <a:avLst/>
          </a:prstGeom>
          <a:noFill/>
        </p:spPr>
        <p:txBody>
          <a:bodyPr wrap="square" rtlCol="0">
            <a:spAutoFit/>
          </a:bodyPr>
          <a:lstStyle/>
          <a:p>
            <a:r>
              <a:rPr lang="en-US" dirty="0"/>
              <a:t>Colcon build at this level</a:t>
            </a:r>
            <a:endParaRPr lang="en-SG" dirty="0"/>
          </a:p>
        </p:txBody>
      </p:sp>
    </p:spTree>
    <p:extLst>
      <p:ext uri="{BB962C8B-B14F-4D97-AF65-F5344CB8AC3E}">
        <p14:creationId xmlns:p14="http://schemas.microsoft.com/office/powerpoint/2010/main" val="250891318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E95ECD3-9A39-441C-8347-13F705355C26}"/>
              </a:ext>
            </a:extLst>
          </p:cNvPr>
          <p:cNvSpPr>
            <a:spLocks noGrp="1"/>
          </p:cNvSpPr>
          <p:nvPr>
            <p:ph type="sldNum" sz="quarter" idx="12"/>
          </p:nvPr>
        </p:nvSpPr>
        <p:spPr/>
        <p:txBody>
          <a:bodyPr/>
          <a:lstStyle/>
          <a:p>
            <a:fld id="{DB585DB3-991F-418E-AAD4-DC1A839C24E0}" type="slidenum">
              <a:rPr lang="en-US" smtClean="0"/>
              <a:pPr/>
              <a:t>35</a:t>
            </a:fld>
            <a:endParaRPr lang="en-US"/>
          </a:p>
        </p:txBody>
      </p:sp>
      <p:sp>
        <p:nvSpPr>
          <p:cNvPr id="9" name="Title 1">
            <a:extLst>
              <a:ext uri="{FF2B5EF4-FFF2-40B4-BE49-F238E27FC236}">
                <a16:creationId xmlns:a16="http://schemas.microsoft.com/office/drawing/2014/main" id="{9942C83C-2B30-47E6-ACFA-FAC8A16123F6}"/>
              </a:ext>
            </a:extLst>
          </p:cNvPr>
          <p:cNvSpPr>
            <a:spLocks noGrp="1"/>
          </p:cNvSpPr>
          <p:nvPr>
            <p:ph type="title"/>
          </p:nvPr>
        </p:nvSpPr>
        <p:spPr>
          <a:xfrm>
            <a:off x="609600" y="155104"/>
            <a:ext cx="9347200" cy="609600"/>
          </a:xfrm>
        </p:spPr>
        <p:txBody>
          <a:bodyPr/>
          <a:lstStyle/>
          <a:p>
            <a:r>
              <a:rPr lang="en-US"/>
              <a:t>ROS2 Workspaces</a:t>
            </a:r>
            <a:endParaRPr lang="en-SG"/>
          </a:p>
        </p:txBody>
      </p:sp>
      <p:sp>
        <p:nvSpPr>
          <p:cNvPr id="10" name="object 5">
            <a:extLst>
              <a:ext uri="{FF2B5EF4-FFF2-40B4-BE49-F238E27FC236}">
                <a16:creationId xmlns:a16="http://schemas.microsoft.com/office/drawing/2014/main" id="{28D7C854-AEEF-4392-8222-41AD2C565074}"/>
              </a:ext>
            </a:extLst>
          </p:cNvPr>
          <p:cNvSpPr txBox="1"/>
          <p:nvPr/>
        </p:nvSpPr>
        <p:spPr>
          <a:xfrm>
            <a:off x="609599" y="1122977"/>
            <a:ext cx="9347199" cy="5480988"/>
          </a:xfrm>
          <a:prstGeom prst="rect">
            <a:avLst/>
          </a:prstGeom>
        </p:spPr>
        <p:txBody>
          <a:bodyPr vert="horz" wrap="square" lIns="0" tIns="12700" rIns="0" bIns="0" rtlCol="0">
            <a:spAutoFit/>
          </a:bodyPr>
          <a:lstStyle/>
          <a:p>
            <a:pPr>
              <a:lnSpc>
                <a:spcPct val="100000"/>
              </a:lnSpc>
              <a:spcBef>
                <a:spcPts val="15"/>
              </a:spcBef>
            </a:pPr>
            <a:endParaRPr sz="2400" dirty="0">
              <a:cs typeface="Cambria"/>
            </a:endParaRPr>
          </a:p>
          <a:p>
            <a:pPr marL="393700">
              <a:lnSpc>
                <a:spcPct val="100000"/>
              </a:lnSpc>
            </a:pPr>
            <a:r>
              <a:rPr sz="2000" spc="85" dirty="0">
                <a:cs typeface="Cambria"/>
              </a:rPr>
              <a:t>Source</a:t>
            </a:r>
            <a:r>
              <a:rPr sz="2000" spc="45" dirty="0">
                <a:cs typeface="Cambria"/>
              </a:rPr>
              <a:t> </a:t>
            </a:r>
            <a:r>
              <a:rPr sz="2000" spc="75" dirty="0">
                <a:cs typeface="Cambria"/>
              </a:rPr>
              <a:t>Space</a:t>
            </a:r>
            <a:r>
              <a:rPr sz="2000" spc="45" dirty="0">
                <a:cs typeface="Cambria"/>
              </a:rPr>
              <a:t> </a:t>
            </a:r>
            <a:r>
              <a:rPr sz="2000" spc="-10" dirty="0">
                <a:cs typeface="Cambria"/>
              </a:rPr>
              <a:t>(</a:t>
            </a:r>
            <a:r>
              <a:rPr sz="2000" spc="-10" dirty="0" err="1">
                <a:cs typeface="SimSun"/>
              </a:rPr>
              <a:t>src</a:t>
            </a:r>
            <a:r>
              <a:rPr sz="2000" spc="-10" dirty="0">
                <a:cs typeface="SimSun"/>
              </a:rPr>
              <a:t>/</a:t>
            </a:r>
            <a:r>
              <a:rPr sz="2000" spc="-10" dirty="0">
                <a:cs typeface="Cambria"/>
              </a:rPr>
              <a:t>):</a:t>
            </a:r>
            <a:endParaRPr sz="2000" dirty="0">
              <a:cs typeface="Cambria"/>
            </a:endParaRPr>
          </a:p>
          <a:p>
            <a:pPr marL="393700">
              <a:lnSpc>
                <a:spcPct val="100000"/>
              </a:lnSpc>
              <a:spcBef>
                <a:spcPts val="1425"/>
              </a:spcBef>
            </a:pPr>
            <a:r>
              <a:rPr dirty="0">
                <a:cs typeface="SimSun"/>
              </a:rPr>
              <a:t>Contains</a:t>
            </a:r>
            <a:r>
              <a:rPr spc="-20" dirty="0">
                <a:cs typeface="SimSun"/>
              </a:rPr>
              <a:t> </a:t>
            </a:r>
            <a:r>
              <a:rPr dirty="0">
                <a:cs typeface="SimSun"/>
              </a:rPr>
              <a:t>the</a:t>
            </a:r>
            <a:r>
              <a:rPr spc="-20" dirty="0">
                <a:cs typeface="SimSun"/>
              </a:rPr>
              <a:t> </a:t>
            </a:r>
            <a:r>
              <a:rPr dirty="0">
                <a:cs typeface="SimSun"/>
              </a:rPr>
              <a:t>source</a:t>
            </a:r>
            <a:r>
              <a:rPr spc="-15" dirty="0">
                <a:cs typeface="SimSun"/>
              </a:rPr>
              <a:t> </a:t>
            </a:r>
            <a:r>
              <a:rPr dirty="0">
                <a:cs typeface="SimSun"/>
              </a:rPr>
              <a:t>version</a:t>
            </a:r>
            <a:r>
              <a:rPr spc="-20" dirty="0">
                <a:cs typeface="SimSun"/>
              </a:rPr>
              <a:t> </a:t>
            </a:r>
            <a:r>
              <a:rPr dirty="0">
                <a:cs typeface="SimSun"/>
              </a:rPr>
              <a:t>of</a:t>
            </a:r>
            <a:r>
              <a:rPr spc="-15" dirty="0">
                <a:cs typeface="SimSun"/>
              </a:rPr>
              <a:t> </a:t>
            </a:r>
            <a:r>
              <a:rPr dirty="0">
                <a:cs typeface="SimSun"/>
              </a:rPr>
              <a:t>packages</a:t>
            </a:r>
          </a:p>
          <a:p>
            <a:pPr>
              <a:lnSpc>
                <a:spcPct val="100000"/>
              </a:lnSpc>
              <a:spcBef>
                <a:spcPts val="35"/>
              </a:spcBef>
            </a:pPr>
            <a:endParaRPr sz="1400" dirty="0">
              <a:cs typeface="SimSun"/>
            </a:endParaRPr>
          </a:p>
          <a:p>
            <a:pPr marL="393700">
              <a:lnSpc>
                <a:spcPct val="100000"/>
              </a:lnSpc>
            </a:pPr>
            <a:r>
              <a:rPr sz="2000" spc="70" dirty="0">
                <a:cs typeface="Cambria"/>
              </a:rPr>
              <a:t>Build</a:t>
            </a:r>
            <a:r>
              <a:rPr sz="2000" spc="5" dirty="0">
                <a:cs typeface="Cambria"/>
              </a:rPr>
              <a:t> </a:t>
            </a:r>
            <a:r>
              <a:rPr sz="2000" spc="75" dirty="0">
                <a:cs typeface="Cambria"/>
              </a:rPr>
              <a:t>Space</a:t>
            </a:r>
            <a:r>
              <a:rPr sz="2000" spc="45" dirty="0">
                <a:cs typeface="Cambria"/>
              </a:rPr>
              <a:t> </a:t>
            </a:r>
            <a:r>
              <a:rPr sz="2000" spc="-10" dirty="0">
                <a:cs typeface="Cambria"/>
              </a:rPr>
              <a:t>(</a:t>
            </a:r>
            <a:r>
              <a:rPr sz="2000" spc="-10" dirty="0">
                <a:cs typeface="SimSun"/>
              </a:rPr>
              <a:t>build/</a:t>
            </a:r>
            <a:r>
              <a:rPr sz="2000" spc="-10" dirty="0">
                <a:cs typeface="Cambria"/>
              </a:rPr>
              <a:t>):</a:t>
            </a:r>
            <a:endParaRPr sz="2000" dirty="0">
              <a:cs typeface="Cambria"/>
            </a:endParaRPr>
          </a:p>
          <a:p>
            <a:pPr marL="393700">
              <a:lnSpc>
                <a:spcPct val="100000"/>
              </a:lnSpc>
              <a:spcBef>
                <a:spcPts val="1430"/>
              </a:spcBef>
            </a:pPr>
            <a:r>
              <a:rPr lang="en-US" dirty="0">
                <a:cs typeface="SimSun"/>
              </a:rPr>
              <a:t>Where intermediate files are stored</a:t>
            </a:r>
          </a:p>
          <a:p>
            <a:pPr marL="393700">
              <a:lnSpc>
                <a:spcPct val="100000"/>
              </a:lnSpc>
              <a:spcBef>
                <a:spcPts val="1430"/>
              </a:spcBef>
            </a:pPr>
            <a:endParaRPr lang="en-US" dirty="0">
              <a:cs typeface="SimSun"/>
            </a:endParaRPr>
          </a:p>
          <a:p>
            <a:pPr marL="393700" lvl="0"/>
            <a:r>
              <a:rPr lang="en-US" sz="2000" spc="55" dirty="0">
                <a:solidFill>
                  <a:prstClr val="black"/>
                </a:solidFill>
                <a:cs typeface="Cambria"/>
              </a:rPr>
              <a:t>Install</a:t>
            </a:r>
            <a:r>
              <a:rPr lang="en-US" sz="2000" spc="15" dirty="0">
                <a:solidFill>
                  <a:prstClr val="black"/>
                </a:solidFill>
                <a:cs typeface="Cambria"/>
              </a:rPr>
              <a:t> </a:t>
            </a:r>
            <a:r>
              <a:rPr lang="en-US" sz="2000" spc="75" dirty="0">
                <a:solidFill>
                  <a:prstClr val="black"/>
                </a:solidFill>
                <a:cs typeface="Cambria"/>
              </a:rPr>
              <a:t>Space</a:t>
            </a:r>
            <a:r>
              <a:rPr lang="en-US" sz="2000" spc="60" dirty="0">
                <a:solidFill>
                  <a:prstClr val="black"/>
                </a:solidFill>
                <a:cs typeface="Cambria"/>
              </a:rPr>
              <a:t> </a:t>
            </a:r>
            <a:r>
              <a:rPr lang="en-US" sz="2000" spc="-10" dirty="0">
                <a:solidFill>
                  <a:prstClr val="black"/>
                </a:solidFill>
                <a:cs typeface="Cambria"/>
              </a:rPr>
              <a:t>(</a:t>
            </a:r>
            <a:r>
              <a:rPr lang="en-US" sz="2000" spc="-10" dirty="0">
                <a:solidFill>
                  <a:prstClr val="black"/>
                </a:solidFill>
                <a:cs typeface="SimSun"/>
              </a:rPr>
              <a:t>install/</a:t>
            </a:r>
            <a:r>
              <a:rPr lang="en-US" sz="2000" spc="-10" dirty="0">
                <a:solidFill>
                  <a:prstClr val="black"/>
                </a:solidFill>
                <a:cs typeface="Cambria"/>
              </a:rPr>
              <a:t>):</a:t>
            </a:r>
            <a:endParaRPr lang="en-US" sz="2000" dirty="0">
              <a:solidFill>
                <a:prstClr val="black"/>
              </a:solidFill>
              <a:cs typeface="Cambria"/>
            </a:endParaRPr>
          </a:p>
          <a:p>
            <a:pPr marL="393700" lvl="0">
              <a:spcBef>
                <a:spcPts val="1425"/>
              </a:spcBef>
            </a:pPr>
            <a:r>
              <a:rPr lang="en-US" dirty="0">
                <a:solidFill>
                  <a:prstClr val="black"/>
                </a:solidFill>
                <a:cs typeface="SimSun"/>
              </a:rPr>
              <a:t>Where each package will be installed to</a:t>
            </a:r>
          </a:p>
          <a:p>
            <a:pPr marL="393700" lvl="0">
              <a:spcBef>
                <a:spcPts val="1425"/>
              </a:spcBef>
            </a:pPr>
            <a:endParaRPr lang="en-US" dirty="0">
              <a:solidFill>
                <a:prstClr val="black"/>
              </a:solidFill>
              <a:cs typeface="SimSun"/>
            </a:endParaRPr>
          </a:p>
          <a:p>
            <a:pPr marL="393700" lvl="0"/>
            <a:r>
              <a:rPr lang="en-US" sz="2000" spc="55" dirty="0">
                <a:solidFill>
                  <a:prstClr val="black"/>
                </a:solidFill>
                <a:cs typeface="Cambria"/>
              </a:rPr>
              <a:t>Log </a:t>
            </a:r>
            <a:r>
              <a:rPr lang="en-US" sz="2000" spc="75" dirty="0">
                <a:solidFill>
                  <a:prstClr val="black"/>
                </a:solidFill>
                <a:cs typeface="Cambria"/>
              </a:rPr>
              <a:t>Space</a:t>
            </a:r>
            <a:r>
              <a:rPr lang="en-US" sz="2000" spc="60" dirty="0">
                <a:solidFill>
                  <a:prstClr val="black"/>
                </a:solidFill>
                <a:cs typeface="Cambria"/>
              </a:rPr>
              <a:t> </a:t>
            </a:r>
            <a:r>
              <a:rPr lang="en-US" sz="2000" spc="-10" dirty="0">
                <a:solidFill>
                  <a:prstClr val="black"/>
                </a:solidFill>
                <a:cs typeface="Cambria"/>
              </a:rPr>
              <a:t>(log/):</a:t>
            </a:r>
            <a:endParaRPr lang="en-US" sz="2000" dirty="0">
              <a:solidFill>
                <a:prstClr val="black"/>
              </a:solidFill>
              <a:cs typeface="Cambria"/>
            </a:endParaRPr>
          </a:p>
          <a:p>
            <a:pPr marL="393700" lvl="0">
              <a:spcBef>
                <a:spcPts val="1425"/>
              </a:spcBef>
            </a:pPr>
            <a:r>
              <a:rPr lang="en-US" dirty="0">
                <a:solidFill>
                  <a:prstClr val="black"/>
                </a:solidFill>
                <a:cs typeface="SimSun"/>
              </a:rPr>
              <a:t>Contains various logging information about each </a:t>
            </a:r>
            <a:r>
              <a:rPr lang="en-US" dirty="0" err="1">
                <a:solidFill>
                  <a:prstClr val="black"/>
                </a:solidFill>
                <a:cs typeface="SimSun"/>
              </a:rPr>
              <a:t>colcon</a:t>
            </a:r>
            <a:r>
              <a:rPr lang="en-US" dirty="0">
                <a:solidFill>
                  <a:prstClr val="black"/>
                </a:solidFill>
                <a:cs typeface="SimSun"/>
              </a:rPr>
              <a:t> invocation</a:t>
            </a:r>
          </a:p>
          <a:p>
            <a:pPr marL="393700">
              <a:lnSpc>
                <a:spcPct val="100000"/>
              </a:lnSpc>
              <a:spcBef>
                <a:spcPts val="1430"/>
              </a:spcBef>
            </a:pPr>
            <a:endParaRPr lang="en-US" dirty="0">
              <a:cs typeface="SimSun"/>
            </a:endParaRPr>
          </a:p>
          <a:p>
            <a:pPr marL="393700">
              <a:lnSpc>
                <a:spcPct val="100000"/>
              </a:lnSpc>
              <a:spcBef>
                <a:spcPts val="1430"/>
              </a:spcBef>
            </a:pPr>
            <a:endParaRPr dirty="0">
              <a:cs typeface="SimSun"/>
            </a:endParaRPr>
          </a:p>
        </p:txBody>
      </p:sp>
    </p:spTree>
    <p:extLst>
      <p:ext uri="{BB962C8B-B14F-4D97-AF65-F5344CB8AC3E}">
        <p14:creationId xmlns:p14="http://schemas.microsoft.com/office/powerpoint/2010/main" val="202120137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E95ECD3-9A39-441C-8347-13F705355C26}"/>
              </a:ext>
            </a:extLst>
          </p:cNvPr>
          <p:cNvSpPr>
            <a:spLocks noGrp="1"/>
          </p:cNvSpPr>
          <p:nvPr>
            <p:ph type="sldNum" sz="quarter" idx="12"/>
          </p:nvPr>
        </p:nvSpPr>
        <p:spPr/>
        <p:txBody>
          <a:bodyPr/>
          <a:lstStyle/>
          <a:p>
            <a:fld id="{DB585DB3-991F-418E-AAD4-DC1A839C24E0}" type="slidenum">
              <a:rPr lang="en-US" smtClean="0"/>
              <a:pPr/>
              <a:t>36</a:t>
            </a:fld>
            <a:endParaRPr lang="en-US"/>
          </a:p>
        </p:txBody>
      </p:sp>
      <p:sp>
        <p:nvSpPr>
          <p:cNvPr id="9" name="Title 1">
            <a:extLst>
              <a:ext uri="{FF2B5EF4-FFF2-40B4-BE49-F238E27FC236}">
                <a16:creationId xmlns:a16="http://schemas.microsoft.com/office/drawing/2014/main" id="{9942C83C-2B30-47E6-ACFA-FAC8A16123F6}"/>
              </a:ext>
            </a:extLst>
          </p:cNvPr>
          <p:cNvSpPr>
            <a:spLocks noGrp="1"/>
          </p:cNvSpPr>
          <p:nvPr>
            <p:ph type="title"/>
          </p:nvPr>
        </p:nvSpPr>
        <p:spPr>
          <a:xfrm>
            <a:off x="609600" y="155104"/>
            <a:ext cx="9347200" cy="609600"/>
          </a:xfrm>
        </p:spPr>
        <p:txBody>
          <a:bodyPr/>
          <a:lstStyle/>
          <a:p>
            <a:r>
              <a:rPr lang="en-US"/>
              <a:t>ROS2 Setup scripts (Workspace setup file)</a:t>
            </a:r>
            <a:endParaRPr lang="en-SG"/>
          </a:p>
        </p:txBody>
      </p:sp>
      <p:sp>
        <p:nvSpPr>
          <p:cNvPr id="14" name="Rectangle 13">
            <a:extLst>
              <a:ext uri="{FF2B5EF4-FFF2-40B4-BE49-F238E27FC236}">
                <a16:creationId xmlns:a16="http://schemas.microsoft.com/office/drawing/2014/main" id="{CE2539DC-1F51-4B27-BB37-FE4E81132B10}"/>
              </a:ext>
            </a:extLst>
          </p:cNvPr>
          <p:cNvSpPr/>
          <p:nvPr/>
        </p:nvSpPr>
        <p:spPr>
          <a:xfrm>
            <a:off x="609600" y="1481614"/>
            <a:ext cx="11252200" cy="923330"/>
          </a:xfrm>
          <a:prstGeom prst="rect">
            <a:avLst/>
          </a:prstGeom>
        </p:spPr>
        <p:txBody>
          <a:bodyPr wrap="square">
            <a:spAutoFit/>
          </a:bodyPr>
          <a:lstStyle/>
          <a:p>
            <a:r>
              <a:rPr lang="en-SG" spc="80">
                <a:cs typeface="Cambria"/>
              </a:rPr>
              <a:t>Workspace installation setup scripts</a:t>
            </a:r>
          </a:p>
          <a:p>
            <a:pPr marL="285750" indent="-285750">
              <a:buFont typeface="Arial" panose="020B0604020202020204" pitchFamily="34" charset="0"/>
              <a:buChar char="•"/>
            </a:pPr>
            <a:r>
              <a:rPr lang="en-SG" spc="80">
                <a:cs typeface="Cambria"/>
              </a:rPr>
              <a:t>Generated during the installation of your packages. (When you invoke build tool </a:t>
            </a:r>
            <a:r>
              <a:rPr lang="en-SG" spc="80" err="1">
                <a:cs typeface="Cambria"/>
              </a:rPr>
              <a:t>e.g</a:t>
            </a:r>
            <a:r>
              <a:rPr lang="en-SG" spc="80">
                <a:cs typeface="Cambria"/>
              </a:rPr>
              <a:t> </a:t>
            </a:r>
            <a:r>
              <a:rPr lang="en-SG" spc="80" err="1">
                <a:cs typeface="Cambria"/>
              </a:rPr>
              <a:t>colcon</a:t>
            </a:r>
            <a:r>
              <a:rPr lang="en-SG" spc="80">
                <a:cs typeface="Cambria"/>
              </a:rPr>
              <a:t> build)</a:t>
            </a:r>
          </a:p>
          <a:p>
            <a:pPr marL="285750" indent="-285750">
              <a:buFont typeface="Arial" panose="020B0604020202020204" pitchFamily="34" charset="0"/>
              <a:buChar char="•"/>
            </a:pPr>
            <a:r>
              <a:rPr lang="en-US" spc="80"/>
              <a:t>For each </a:t>
            </a:r>
            <a:r>
              <a:rPr lang="en-US" b="1" u="sng" spc="80"/>
              <a:t>new terminal</a:t>
            </a:r>
            <a:r>
              <a:rPr lang="en-US" spc="80"/>
              <a:t>, you need to </a:t>
            </a:r>
            <a:r>
              <a:rPr lang="en-US" b="1" u="sng" spc="80"/>
              <a:t>source</a:t>
            </a:r>
            <a:r>
              <a:rPr lang="en-US" spc="80"/>
              <a:t> the setup file </a:t>
            </a:r>
            <a:r>
              <a:rPr lang="en-US" b="1" u="sng" spc="80"/>
              <a:t>before</a:t>
            </a:r>
            <a:r>
              <a:rPr lang="en-US" spc="80"/>
              <a:t> running your packages in the workspace</a:t>
            </a:r>
            <a:endParaRPr lang="en-SG"/>
          </a:p>
        </p:txBody>
      </p:sp>
      <p:sp>
        <p:nvSpPr>
          <p:cNvPr id="15" name="Rectangle 14">
            <a:extLst>
              <a:ext uri="{FF2B5EF4-FFF2-40B4-BE49-F238E27FC236}">
                <a16:creationId xmlns:a16="http://schemas.microsoft.com/office/drawing/2014/main" id="{8824BB61-95E9-46E1-9A6A-811D24821AE7}"/>
              </a:ext>
            </a:extLst>
          </p:cNvPr>
          <p:cNvSpPr/>
          <p:nvPr/>
        </p:nvSpPr>
        <p:spPr>
          <a:xfrm>
            <a:off x="742666" y="2664458"/>
            <a:ext cx="5930900" cy="369332"/>
          </a:xfrm>
          <a:prstGeom prst="rect">
            <a:avLst/>
          </a:prstGeom>
          <a:solidFill>
            <a:schemeClr val="tx1"/>
          </a:solidFill>
        </p:spPr>
        <p:txBody>
          <a:bodyPr wrap="square">
            <a:spAutoFit/>
          </a:bodyPr>
          <a:lstStyle/>
          <a:p>
            <a:pPr marL="393700">
              <a:lnSpc>
                <a:spcPct val="100000"/>
              </a:lnSpc>
              <a:spcBef>
                <a:spcPts val="1500"/>
              </a:spcBef>
            </a:pPr>
            <a:r>
              <a:rPr lang="en-US" b="1">
                <a:solidFill>
                  <a:schemeClr val="bg1"/>
                </a:solidFill>
                <a:latin typeface="SimSun" panose="02010600030101010101" pitchFamily="2" charset="-122"/>
                <a:ea typeface="SimSun" panose="02010600030101010101" pitchFamily="2" charset="-122"/>
                <a:cs typeface="SimSun"/>
              </a:rPr>
              <a:t>$</a:t>
            </a:r>
            <a:r>
              <a:rPr lang="en-US" b="1" spc="-40">
                <a:solidFill>
                  <a:schemeClr val="bg1"/>
                </a:solidFill>
                <a:latin typeface="SimSun" panose="02010600030101010101" pitchFamily="2" charset="-122"/>
                <a:ea typeface="SimSun" panose="02010600030101010101" pitchFamily="2" charset="-122"/>
                <a:cs typeface="SimSun"/>
              </a:rPr>
              <a:t> </a:t>
            </a:r>
            <a:r>
              <a:rPr lang="en-US" b="1">
                <a:solidFill>
                  <a:schemeClr val="bg1"/>
                </a:solidFill>
                <a:latin typeface="SimSun" panose="02010600030101010101" pitchFamily="2" charset="-122"/>
                <a:ea typeface="SimSun" panose="02010600030101010101" pitchFamily="2" charset="-122"/>
                <a:cs typeface="SimSun"/>
              </a:rPr>
              <a:t>source</a:t>
            </a:r>
            <a:r>
              <a:rPr lang="en-US" b="1" spc="-35">
                <a:solidFill>
                  <a:schemeClr val="bg1"/>
                </a:solidFill>
                <a:latin typeface="SimSun" panose="02010600030101010101" pitchFamily="2" charset="-122"/>
                <a:ea typeface="SimSun" panose="02010600030101010101" pitchFamily="2" charset="-122"/>
                <a:cs typeface="SimSun"/>
              </a:rPr>
              <a:t> </a:t>
            </a:r>
            <a:r>
              <a:rPr lang="en-US" b="1">
                <a:solidFill>
                  <a:schemeClr val="bg1"/>
                </a:solidFill>
                <a:latin typeface="SimSun" panose="02010600030101010101" pitchFamily="2" charset="-122"/>
                <a:ea typeface="SimSun" panose="02010600030101010101" pitchFamily="2" charset="-122"/>
                <a:cs typeface="SimSun"/>
              </a:rPr>
              <a:t>&lt;</a:t>
            </a:r>
            <a:r>
              <a:rPr lang="en-US" b="1" err="1">
                <a:solidFill>
                  <a:schemeClr val="bg1"/>
                </a:solidFill>
                <a:latin typeface="SimSun" panose="02010600030101010101" pitchFamily="2" charset="-122"/>
                <a:ea typeface="SimSun" panose="02010600030101010101" pitchFamily="2" charset="-122"/>
                <a:cs typeface="SimSun"/>
              </a:rPr>
              <a:t>workspace_path</a:t>
            </a:r>
            <a:r>
              <a:rPr lang="en-US" b="1">
                <a:solidFill>
                  <a:schemeClr val="bg1"/>
                </a:solidFill>
                <a:latin typeface="SimSun" panose="02010600030101010101" pitchFamily="2" charset="-122"/>
                <a:ea typeface="SimSun" panose="02010600030101010101" pitchFamily="2" charset="-122"/>
                <a:cs typeface="SimSun"/>
              </a:rPr>
              <a:t>&gt;/install/</a:t>
            </a:r>
            <a:r>
              <a:rPr lang="en-US" b="1" err="1">
                <a:solidFill>
                  <a:schemeClr val="bg1"/>
                </a:solidFill>
                <a:latin typeface="SimSun" panose="02010600030101010101" pitchFamily="2" charset="-122"/>
                <a:ea typeface="SimSun" panose="02010600030101010101" pitchFamily="2" charset="-122"/>
                <a:cs typeface="SimSun"/>
              </a:rPr>
              <a:t>setup.bash</a:t>
            </a:r>
            <a:endParaRPr lang="en-US" b="1">
              <a:solidFill>
                <a:schemeClr val="bg1"/>
              </a:solidFill>
              <a:latin typeface="SimSun" panose="02010600030101010101" pitchFamily="2" charset="-122"/>
              <a:ea typeface="SimSun" panose="02010600030101010101" pitchFamily="2" charset="-122"/>
              <a:cs typeface="SimSun"/>
            </a:endParaRPr>
          </a:p>
        </p:txBody>
      </p:sp>
      <p:sp>
        <p:nvSpPr>
          <p:cNvPr id="5" name="TextBox 4">
            <a:extLst>
              <a:ext uri="{FF2B5EF4-FFF2-40B4-BE49-F238E27FC236}">
                <a16:creationId xmlns:a16="http://schemas.microsoft.com/office/drawing/2014/main" id="{F8CBA81F-F329-401B-B0AD-FF28DEEE2FFF}"/>
              </a:ext>
            </a:extLst>
          </p:cNvPr>
          <p:cNvSpPr txBox="1"/>
          <p:nvPr/>
        </p:nvSpPr>
        <p:spPr>
          <a:xfrm>
            <a:off x="609600" y="3373187"/>
            <a:ext cx="2752741" cy="646331"/>
          </a:xfrm>
          <a:prstGeom prst="rect">
            <a:avLst/>
          </a:prstGeom>
          <a:noFill/>
        </p:spPr>
        <p:txBody>
          <a:bodyPr wrap="none" rtlCol="0">
            <a:spAutoFit/>
          </a:bodyPr>
          <a:lstStyle/>
          <a:p>
            <a:r>
              <a:rPr lang="en-US" sz="3600" b="1">
                <a:solidFill>
                  <a:srgbClr val="FF0000"/>
                </a:solidFill>
              </a:rPr>
              <a:t>TAKE NOTE!!!</a:t>
            </a:r>
            <a:endParaRPr lang="en-SG" sz="3600" b="1">
              <a:solidFill>
                <a:srgbClr val="FF0000"/>
              </a:solidFill>
            </a:endParaRPr>
          </a:p>
        </p:txBody>
      </p:sp>
      <p:sp>
        <p:nvSpPr>
          <p:cNvPr id="8" name="Rectangle 7">
            <a:extLst>
              <a:ext uri="{FF2B5EF4-FFF2-40B4-BE49-F238E27FC236}">
                <a16:creationId xmlns:a16="http://schemas.microsoft.com/office/drawing/2014/main" id="{953AC845-6379-418F-8338-A7E08E42D71E}"/>
              </a:ext>
            </a:extLst>
          </p:cNvPr>
          <p:cNvSpPr/>
          <p:nvPr/>
        </p:nvSpPr>
        <p:spPr>
          <a:xfrm>
            <a:off x="3535783" y="3552819"/>
            <a:ext cx="5930900" cy="923330"/>
          </a:xfrm>
          <a:prstGeom prst="rect">
            <a:avLst/>
          </a:prstGeom>
        </p:spPr>
        <p:txBody>
          <a:bodyPr wrap="square">
            <a:spAutoFit/>
          </a:bodyPr>
          <a:lstStyle/>
          <a:p>
            <a:r>
              <a:rPr lang="en-US">
                <a:solidFill>
                  <a:srgbClr val="404040"/>
                </a:solidFill>
                <a:latin typeface="Lato"/>
              </a:rPr>
              <a:t>Without sourcing the workspace setup files, you </a:t>
            </a:r>
            <a:r>
              <a:rPr lang="en-US" b="1" u="sng">
                <a:solidFill>
                  <a:srgbClr val="404040"/>
                </a:solidFill>
                <a:latin typeface="Lato"/>
              </a:rPr>
              <a:t>won’t be able to access, find or use any of your packages in your workspace.</a:t>
            </a:r>
            <a:endParaRPr lang="en-SG" b="1" u="sng"/>
          </a:p>
        </p:txBody>
      </p:sp>
    </p:spTree>
    <p:extLst>
      <p:ext uri="{BB962C8B-B14F-4D97-AF65-F5344CB8AC3E}">
        <p14:creationId xmlns:p14="http://schemas.microsoft.com/office/powerpoint/2010/main" val="312857270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1B8FC3-E8F2-49DE-8327-7F58FEB1009B}"/>
              </a:ext>
            </a:extLst>
          </p:cNvPr>
          <p:cNvSpPr>
            <a:spLocks noGrp="1"/>
          </p:cNvSpPr>
          <p:nvPr>
            <p:ph type="title"/>
          </p:nvPr>
        </p:nvSpPr>
        <p:spPr/>
        <p:txBody>
          <a:bodyPr/>
          <a:lstStyle/>
          <a:p>
            <a:r>
              <a:rPr lang="en-US">
                <a:cs typeface="Calibri"/>
              </a:rPr>
              <a:t>Exercise Time</a:t>
            </a:r>
          </a:p>
        </p:txBody>
      </p:sp>
      <p:sp>
        <p:nvSpPr>
          <p:cNvPr id="4" name="Slide Number Placeholder 3">
            <a:extLst>
              <a:ext uri="{FF2B5EF4-FFF2-40B4-BE49-F238E27FC236}">
                <a16:creationId xmlns:a16="http://schemas.microsoft.com/office/drawing/2014/main" id="{EBDB266A-61E0-401B-BCB4-5CF93523E5B1}"/>
              </a:ext>
            </a:extLst>
          </p:cNvPr>
          <p:cNvSpPr>
            <a:spLocks noGrp="1"/>
          </p:cNvSpPr>
          <p:nvPr>
            <p:ph type="sldNum" sz="quarter" idx="12"/>
          </p:nvPr>
        </p:nvSpPr>
        <p:spPr/>
        <p:txBody>
          <a:bodyPr/>
          <a:lstStyle/>
          <a:p>
            <a:fld id="{DB585DB3-991F-418E-AAD4-DC1A839C24E0}" type="slidenum">
              <a:rPr lang="en-US" smtClean="0"/>
              <a:pPr/>
              <a:t>37</a:t>
            </a:fld>
            <a:endParaRPr lang="en-US"/>
          </a:p>
        </p:txBody>
      </p:sp>
      <p:sp>
        <p:nvSpPr>
          <p:cNvPr id="5" name="TextBox 4">
            <a:extLst>
              <a:ext uri="{FF2B5EF4-FFF2-40B4-BE49-F238E27FC236}">
                <a16:creationId xmlns:a16="http://schemas.microsoft.com/office/drawing/2014/main" id="{E75557C8-4738-4E7B-9332-E29F7AA1DE35}"/>
              </a:ext>
            </a:extLst>
          </p:cNvPr>
          <p:cNvSpPr txBox="1"/>
          <p:nvPr/>
        </p:nvSpPr>
        <p:spPr>
          <a:xfrm>
            <a:off x="702526" y="1712558"/>
            <a:ext cx="7387086"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AutoNum type="arabicPeriod"/>
            </a:pPr>
            <a:r>
              <a:rPr lang="en-US"/>
              <a:t>Create a workspace named </a:t>
            </a:r>
            <a:r>
              <a:rPr lang="en-US" err="1">
                <a:latin typeface="SimSun"/>
                <a:ea typeface="SimSun"/>
              </a:rPr>
              <a:t>dev_ws</a:t>
            </a:r>
            <a:endParaRPr lang="en-US">
              <a:latin typeface="SimSun"/>
              <a:ea typeface="SimSun"/>
            </a:endParaRPr>
          </a:p>
          <a:p>
            <a:pPr marL="342900" indent="-342900">
              <a:buAutoNum type="arabicPeriod"/>
            </a:pPr>
            <a:r>
              <a:rPr lang="en-US">
                <a:cs typeface="Calibri"/>
              </a:rPr>
              <a:t>Create a ros2 package within the </a:t>
            </a:r>
            <a:r>
              <a:rPr lang="en-US" err="1">
                <a:latin typeface="SimSun"/>
                <a:ea typeface="SimSun"/>
                <a:cs typeface="Calibri"/>
              </a:rPr>
              <a:t>src</a:t>
            </a:r>
            <a:r>
              <a:rPr lang="en-US">
                <a:latin typeface="SimSun"/>
                <a:ea typeface="SimSun"/>
                <a:cs typeface="Calibri"/>
              </a:rPr>
              <a:t> </a:t>
            </a:r>
            <a:r>
              <a:rPr lang="en-US">
                <a:cs typeface="Calibri"/>
              </a:rPr>
              <a:t>folder of the workspace</a:t>
            </a:r>
          </a:p>
          <a:p>
            <a:pPr marL="742950" lvl="1" indent="-285750">
              <a:buFont typeface="Arial,Sans-Serif"/>
              <a:buChar char="•"/>
            </a:pPr>
            <a:r>
              <a:rPr lang="en-US">
                <a:ea typeface="+mn-lt"/>
                <a:cs typeface="+mn-lt"/>
              </a:rPr>
              <a:t>It should be a python package</a:t>
            </a:r>
          </a:p>
          <a:p>
            <a:pPr marL="742950" lvl="1" indent="-285750">
              <a:buFont typeface="Arial,Sans-Serif"/>
              <a:buChar char="•"/>
            </a:pPr>
            <a:r>
              <a:rPr lang="en-US">
                <a:ea typeface="+mn-lt"/>
                <a:cs typeface="+mn-lt"/>
              </a:rPr>
              <a:t>It should have a package name </a:t>
            </a:r>
            <a:r>
              <a:rPr lang="en-US" err="1">
                <a:latin typeface="SimSun"/>
                <a:ea typeface="+mn-lt"/>
                <a:cs typeface="+mn-lt"/>
              </a:rPr>
              <a:t>my_package</a:t>
            </a:r>
            <a:endParaRPr lang="en-US">
              <a:latin typeface="SimSun"/>
              <a:ea typeface="+mn-lt"/>
              <a:cs typeface="+mn-lt"/>
            </a:endParaRPr>
          </a:p>
          <a:p>
            <a:pPr marL="742950" lvl="1" indent="-285750">
              <a:buFont typeface="Arial,Sans-Serif"/>
              <a:buChar char="•"/>
            </a:pPr>
            <a:r>
              <a:rPr lang="en-US">
                <a:ea typeface="+mn-lt"/>
                <a:cs typeface="+mn-lt"/>
              </a:rPr>
              <a:t>It should contain a node </a:t>
            </a:r>
            <a:r>
              <a:rPr lang="en-US" err="1">
                <a:latin typeface="SimSun"/>
                <a:ea typeface="+mn-lt"/>
                <a:cs typeface="+mn-lt"/>
              </a:rPr>
              <a:t>my_node</a:t>
            </a:r>
            <a:endParaRPr lang="en-US">
              <a:latin typeface="SimSun"/>
              <a:ea typeface="+mn-lt"/>
              <a:cs typeface="+mn-lt"/>
            </a:endParaRPr>
          </a:p>
          <a:p>
            <a:pPr marL="342900" indent="-342900">
              <a:buFontTx/>
              <a:buAutoNum type="arabicPeriod"/>
            </a:pPr>
            <a:r>
              <a:rPr lang="en-US">
                <a:cs typeface="Calibri"/>
              </a:rPr>
              <a:t>Build the package</a:t>
            </a:r>
          </a:p>
          <a:p>
            <a:pPr marL="342900" indent="-342900">
              <a:buFontTx/>
              <a:buAutoNum type="arabicPeriod"/>
            </a:pPr>
            <a:r>
              <a:rPr lang="en-US">
                <a:cs typeface="Calibri"/>
              </a:rPr>
              <a:t>Source the workspace</a:t>
            </a:r>
          </a:p>
          <a:p>
            <a:pPr marL="342900" indent="-342900">
              <a:buFontTx/>
              <a:buAutoNum type="arabicPeriod"/>
            </a:pPr>
            <a:r>
              <a:rPr lang="en-US">
                <a:cs typeface="Calibri"/>
              </a:rPr>
              <a:t>Run the node executable </a:t>
            </a:r>
            <a:r>
              <a:rPr lang="en-US" err="1">
                <a:latin typeface="SimSun"/>
                <a:ea typeface="SimSun"/>
                <a:cs typeface="Calibri"/>
              </a:rPr>
              <a:t>my_node</a:t>
            </a:r>
          </a:p>
        </p:txBody>
      </p:sp>
      <p:sp>
        <p:nvSpPr>
          <p:cNvPr id="6" name="TextBox 5">
            <a:extLst>
              <a:ext uri="{FF2B5EF4-FFF2-40B4-BE49-F238E27FC236}">
                <a16:creationId xmlns:a16="http://schemas.microsoft.com/office/drawing/2014/main" id="{026F70CB-F260-4EC0-9894-929817F527C4}"/>
              </a:ext>
            </a:extLst>
          </p:cNvPr>
          <p:cNvSpPr txBox="1"/>
          <p:nvPr/>
        </p:nvSpPr>
        <p:spPr>
          <a:xfrm>
            <a:off x="702526" y="1302880"/>
            <a:ext cx="738708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rgbClr val="FF0000"/>
                </a:solidFill>
                <a:latin typeface="Calibri"/>
                <a:ea typeface="SimSun"/>
                <a:cs typeface="Calibri"/>
              </a:rPr>
              <a:t>Remember to source your ROS distro in every new terminal!</a:t>
            </a:r>
          </a:p>
        </p:txBody>
      </p:sp>
      <p:sp>
        <p:nvSpPr>
          <p:cNvPr id="7" name="TextBox 6">
            <a:extLst>
              <a:ext uri="{FF2B5EF4-FFF2-40B4-BE49-F238E27FC236}">
                <a16:creationId xmlns:a16="http://schemas.microsoft.com/office/drawing/2014/main" id="{D942375F-3431-46DF-A2F8-9167EC671185}"/>
              </a:ext>
            </a:extLst>
          </p:cNvPr>
          <p:cNvSpPr txBox="1"/>
          <p:nvPr/>
        </p:nvSpPr>
        <p:spPr>
          <a:xfrm>
            <a:off x="701368" y="5232400"/>
            <a:ext cx="3587136" cy="307777"/>
          </a:xfrm>
          <a:prstGeom prst="rect">
            <a:avLst/>
          </a:prstGeom>
          <a:solidFill>
            <a:schemeClr val="tx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kern="150">
                <a:solidFill>
                  <a:srgbClr val="FFFFFF"/>
                </a:solidFill>
                <a:latin typeface="SimSun"/>
                <a:ea typeface="SimSun"/>
              </a:rPr>
              <a:t>hello world </a:t>
            </a:r>
            <a:r>
              <a:rPr lang="en-US" sz="1400" kern="150" err="1">
                <a:solidFill>
                  <a:srgbClr val="FFFFFF"/>
                </a:solidFill>
                <a:latin typeface="SimSun"/>
                <a:ea typeface="SimSun"/>
              </a:rPr>
              <a:t>my_package</a:t>
            </a:r>
            <a:r>
              <a:rPr lang="en-US" sz="1400" kern="150">
                <a:solidFill>
                  <a:srgbClr val="FFFFFF"/>
                </a:solidFill>
                <a:latin typeface="SimSun"/>
                <a:ea typeface="SimSun"/>
              </a:rPr>
              <a:t> package</a:t>
            </a:r>
            <a:endParaRPr lang="en-US" sz="2400">
              <a:solidFill>
                <a:srgbClr val="FFFFFF"/>
              </a:solidFill>
              <a:latin typeface="SimSun"/>
              <a:ea typeface="SimSun"/>
            </a:endParaRPr>
          </a:p>
        </p:txBody>
      </p:sp>
      <p:sp>
        <p:nvSpPr>
          <p:cNvPr id="8" name="TextBox 7">
            <a:extLst>
              <a:ext uri="{FF2B5EF4-FFF2-40B4-BE49-F238E27FC236}">
                <a16:creationId xmlns:a16="http://schemas.microsoft.com/office/drawing/2014/main" id="{827F757C-A79E-43A3-8506-748624984954}"/>
              </a:ext>
            </a:extLst>
          </p:cNvPr>
          <p:cNvSpPr txBox="1"/>
          <p:nvPr/>
        </p:nvSpPr>
        <p:spPr>
          <a:xfrm>
            <a:off x="611239" y="4773561"/>
            <a:ext cx="207952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kern="150">
                <a:solidFill>
                  <a:srgbClr val="000000"/>
                </a:solidFill>
                <a:latin typeface="Calibri"/>
                <a:ea typeface="SimSun"/>
                <a:cs typeface="Calibri"/>
              </a:rPr>
              <a:t>Expected output:</a:t>
            </a:r>
          </a:p>
        </p:txBody>
      </p:sp>
      <p:sp>
        <p:nvSpPr>
          <p:cNvPr id="9" name="TextBox 8">
            <a:extLst>
              <a:ext uri="{FF2B5EF4-FFF2-40B4-BE49-F238E27FC236}">
                <a16:creationId xmlns:a16="http://schemas.microsoft.com/office/drawing/2014/main" id="{E71094E2-525F-4A09-AFD8-DD31A092D961}"/>
              </a:ext>
            </a:extLst>
          </p:cNvPr>
          <p:cNvSpPr txBox="1"/>
          <p:nvPr/>
        </p:nvSpPr>
        <p:spPr>
          <a:xfrm>
            <a:off x="6961239" y="4224593"/>
            <a:ext cx="2702232"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kern="150">
                <a:solidFill>
                  <a:srgbClr val="000000"/>
                </a:solidFill>
                <a:latin typeface="Calibri"/>
                <a:ea typeface="SimSun"/>
                <a:cs typeface="Calibri"/>
              </a:rPr>
              <a:t>Refer to the previous slides and the cheat sheet for clues!</a:t>
            </a:r>
          </a:p>
        </p:txBody>
      </p:sp>
    </p:spTree>
    <p:extLst>
      <p:ext uri="{BB962C8B-B14F-4D97-AF65-F5344CB8AC3E}">
        <p14:creationId xmlns:p14="http://schemas.microsoft.com/office/powerpoint/2010/main" val="334276237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1B8FC3-E8F2-49DE-8327-7F58FEB1009B}"/>
              </a:ext>
            </a:extLst>
          </p:cNvPr>
          <p:cNvSpPr>
            <a:spLocks noGrp="1"/>
          </p:cNvSpPr>
          <p:nvPr>
            <p:ph type="title"/>
          </p:nvPr>
        </p:nvSpPr>
        <p:spPr/>
        <p:txBody>
          <a:bodyPr/>
          <a:lstStyle/>
          <a:p>
            <a:r>
              <a:rPr lang="en-US">
                <a:cs typeface="Calibri"/>
              </a:rPr>
              <a:t>Exercise Time - Solutions</a:t>
            </a:r>
          </a:p>
        </p:txBody>
      </p:sp>
      <p:sp>
        <p:nvSpPr>
          <p:cNvPr id="4" name="Slide Number Placeholder 3">
            <a:extLst>
              <a:ext uri="{FF2B5EF4-FFF2-40B4-BE49-F238E27FC236}">
                <a16:creationId xmlns:a16="http://schemas.microsoft.com/office/drawing/2014/main" id="{EBDB266A-61E0-401B-BCB4-5CF93523E5B1}"/>
              </a:ext>
            </a:extLst>
          </p:cNvPr>
          <p:cNvSpPr>
            <a:spLocks noGrp="1"/>
          </p:cNvSpPr>
          <p:nvPr>
            <p:ph type="sldNum" sz="quarter" idx="12"/>
          </p:nvPr>
        </p:nvSpPr>
        <p:spPr/>
        <p:txBody>
          <a:bodyPr/>
          <a:lstStyle/>
          <a:p>
            <a:fld id="{DB585DB3-991F-418E-AAD4-DC1A839C24E0}" type="slidenum">
              <a:rPr lang="en-US" smtClean="0"/>
              <a:pPr/>
              <a:t>38</a:t>
            </a:fld>
            <a:endParaRPr lang="en-US"/>
          </a:p>
        </p:txBody>
      </p:sp>
      <p:sp>
        <p:nvSpPr>
          <p:cNvPr id="19" name="TextBox 18">
            <a:extLst>
              <a:ext uri="{FF2B5EF4-FFF2-40B4-BE49-F238E27FC236}">
                <a16:creationId xmlns:a16="http://schemas.microsoft.com/office/drawing/2014/main" id="{E731FA01-D03A-406A-ACF9-51BD6BFC945B}"/>
              </a:ext>
            </a:extLst>
          </p:cNvPr>
          <p:cNvSpPr txBox="1"/>
          <p:nvPr/>
        </p:nvSpPr>
        <p:spPr>
          <a:xfrm>
            <a:off x="787840" y="4137458"/>
            <a:ext cx="5477631" cy="369332"/>
          </a:xfrm>
          <a:prstGeom prst="rect">
            <a:avLst/>
          </a:prstGeom>
          <a:solidFill>
            <a:schemeClr val="tx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kern="150">
                <a:solidFill>
                  <a:schemeClr val="bg1"/>
                </a:solidFill>
                <a:latin typeface="SimSun" panose="02010600030101010101" pitchFamily="2" charset="-122"/>
                <a:ea typeface="SimSun" panose="02010600030101010101" pitchFamily="2" charset="-122"/>
              </a:rPr>
              <a:t>source install/</a:t>
            </a:r>
            <a:r>
              <a:rPr lang="en-US" kern="150" err="1">
                <a:solidFill>
                  <a:schemeClr val="bg1"/>
                </a:solidFill>
                <a:latin typeface="SimSun" panose="02010600030101010101" pitchFamily="2" charset="-122"/>
                <a:ea typeface="SimSun" panose="02010600030101010101" pitchFamily="2" charset="-122"/>
              </a:rPr>
              <a:t>setup.bash</a:t>
            </a:r>
            <a:endParaRPr lang="en-US" sz="3200">
              <a:solidFill>
                <a:schemeClr val="bg1"/>
              </a:solidFill>
              <a:latin typeface="SimSun" panose="02010600030101010101" pitchFamily="2" charset="-122"/>
              <a:ea typeface="SimSun" panose="02010600030101010101" pitchFamily="2" charset="-122"/>
            </a:endParaRPr>
          </a:p>
        </p:txBody>
      </p:sp>
      <p:sp>
        <p:nvSpPr>
          <p:cNvPr id="13" name="TextBox 12">
            <a:extLst>
              <a:ext uri="{FF2B5EF4-FFF2-40B4-BE49-F238E27FC236}">
                <a16:creationId xmlns:a16="http://schemas.microsoft.com/office/drawing/2014/main" id="{AB75C4F3-1C5F-40B2-8DAF-2D0783AE653D}"/>
              </a:ext>
            </a:extLst>
          </p:cNvPr>
          <p:cNvSpPr txBox="1"/>
          <p:nvPr/>
        </p:nvSpPr>
        <p:spPr>
          <a:xfrm>
            <a:off x="769255" y="1417998"/>
            <a:ext cx="5477631" cy="369332"/>
          </a:xfrm>
          <a:prstGeom prst="rect">
            <a:avLst/>
          </a:prstGeom>
          <a:solidFill>
            <a:schemeClr val="tx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kern="150">
                <a:solidFill>
                  <a:schemeClr val="bg1"/>
                </a:solidFill>
                <a:latin typeface="SimSun" panose="02010600030101010101" pitchFamily="2" charset="-122"/>
                <a:ea typeface="SimSun" panose="02010600030101010101" pitchFamily="2" charset="-122"/>
              </a:rPr>
              <a:t>source /opt/</a:t>
            </a:r>
            <a:r>
              <a:rPr lang="en-US" kern="150" err="1">
                <a:solidFill>
                  <a:schemeClr val="bg1"/>
                </a:solidFill>
                <a:latin typeface="SimSun" panose="02010600030101010101" pitchFamily="2" charset="-122"/>
                <a:ea typeface="SimSun" panose="02010600030101010101" pitchFamily="2" charset="-122"/>
              </a:rPr>
              <a:t>ros</a:t>
            </a:r>
            <a:r>
              <a:rPr lang="en-US" kern="150">
                <a:solidFill>
                  <a:schemeClr val="bg1"/>
                </a:solidFill>
                <a:latin typeface="SimSun" panose="02010600030101010101" pitchFamily="2" charset="-122"/>
                <a:ea typeface="SimSun" panose="02010600030101010101" pitchFamily="2" charset="-122"/>
              </a:rPr>
              <a:t>/foxy/</a:t>
            </a:r>
            <a:r>
              <a:rPr lang="en-US" kern="150" err="1">
                <a:solidFill>
                  <a:schemeClr val="bg1"/>
                </a:solidFill>
                <a:latin typeface="SimSun" panose="02010600030101010101" pitchFamily="2" charset="-122"/>
                <a:ea typeface="SimSun" panose="02010600030101010101" pitchFamily="2" charset="-122"/>
              </a:rPr>
              <a:t>setup.bash</a:t>
            </a:r>
            <a:endParaRPr lang="en-US" sz="3200">
              <a:solidFill>
                <a:schemeClr val="bg1"/>
              </a:solidFill>
              <a:latin typeface="SimSun" panose="02010600030101010101" pitchFamily="2" charset="-122"/>
              <a:ea typeface="SimSun" panose="02010600030101010101" pitchFamily="2" charset="-122"/>
            </a:endParaRPr>
          </a:p>
        </p:txBody>
      </p:sp>
      <p:sp>
        <p:nvSpPr>
          <p:cNvPr id="15" name="TextBox 14">
            <a:extLst>
              <a:ext uri="{FF2B5EF4-FFF2-40B4-BE49-F238E27FC236}">
                <a16:creationId xmlns:a16="http://schemas.microsoft.com/office/drawing/2014/main" id="{E977500B-38A0-46EB-8514-2339603F14BD}"/>
              </a:ext>
            </a:extLst>
          </p:cNvPr>
          <p:cNvSpPr txBox="1"/>
          <p:nvPr/>
        </p:nvSpPr>
        <p:spPr>
          <a:xfrm>
            <a:off x="769255" y="1922130"/>
            <a:ext cx="5477631" cy="369332"/>
          </a:xfrm>
          <a:prstGeom prst="rect">
            <a:avLst/>
          </a:prstGeom>
          <a:solidFill>
            <a:schemeClr val="tx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kern="150" dirty="0" err="1">
                <a:solidFill>
                  <a:schemeClr val="bg1"/>
                </a:solidFill>
                <a:latin typeface="SimSun" panose="02010600030101010101" pitchFamily="2" charset="-122"/>
                <a:ea typeface="SimSun" panose="02010600030101010101" pitchFamily="2" charset="-122"/>
              </a:rPr>
              <a:t>mkdir</a:t>
            </a:r>
            <a:r>
              <a:rPr lang="en-US" kern="150" dirty="0">
                <a:solidFill>
                  <a:schemeClr val="bg1"/>
                </a:solidFill>
                <a:latin typeface="SimSun" panose="02010600030101010101" pitchFamily="2" charset="-122"/>
                <a:ea typeface="SimSun" panose="02010600030101010101" pitchFamily="2" charset="-122"/>
              </a:rPr>
              <a:t> –p ~/</a:t>
            </a:r>
            <a:r>
              <a:rPr lang="en-US" kern="150" dirty="0" err="1">
                <a:solidFill>
                  <a:schemeClr val="bg1"/>
                </a:solidFill>
                <a:latin typeface="SimSun" panose="02010600030101010101" pitchFamily="2" charset="-122"/>
                <a:ea typeface="SimSun" panose="02010600030101010101" pitchFamily="2" charset="-122"/>
              </a:rPr>
              <a:t>dev_ws</a:t>
            </a:r>
            <a:r>
              <a:rPr lang="en-US" kern="150" dirty="0">
                <a:solidFill>
                  <a:schemeClr val="bg1"/>
                </a:solidFill>
                <a:latin typeface="SimSun" panose="02010600030101010101" pitchFamily="2" charset="-122"/>
                <a:ea typeface="SimSun" panose="02010600030101010101" pitchFamily="2" charset="-122"/>
              </a:rPr>
              <a:t>/</a:t>
            </a:r>
            <a:r>
              <a:rPr lang="en-US" kern="150" dirty="0" err="1">
                <a:solidFill>
                  <a:schemeClr val="bg1"/>
                </a:solidFill>
                <a:latin typeface="SimSun" panose="02010600030101010101" pitchFamily="2" charset="-122"/>
                <a:ea typeface="SimSun" panose="02010600030101010101" pitchFamily="2" charset="-122"/>
              </a:rPr>
              <a:t>src</a:t>
            </a:r>
            <a:endParaRPr lang="en-US" sz="3200" dirty="0">
              <a:solidFill>
                <a:schemeClr val="bg1"/>
              </a:solidFill>
              <a:latin typeface="SimSun" panose="02010600030101010101" pitchFamily="2" charset="-122"/>
              <a:ea typeface="SimSun" panose="02010600030101010101" pitchFamily="2" charset="-122"/>
            </a:endParaRPr>
          </a:p>
        </p:txBody>
      </p:sp>
      <p:sp>
        <p:nvSpPr>
          <p:cNvPr id="17" name="TextBox 16">
            <a:extLst>
              <a:ext uri="{FF2B5EF4-FFF2-40B4-BE49-F238E27FC236}">
                <a16:creationId xmlns:a16="http://schemas.microsoft.com/office/drawing/2014/main" id="{96DB862F-9EB6-4F63-85CD-AF919D9B3E44}"/>
              </a:ext>
            </a:extLst>
          </p:cNvPr>
          <p:cNvSpPr txBox="1"/>
          <p:nvPr/>
        </p:nvSpPr>
        <p:spPr>
          <a:xfrm>
            <a:off x="769254" y="2371983"/>
            <a:ext cx="5477631" cy="369332"/>
          </a:xfrm>
          <a:prstGeom prst="rect">
            <a:avLst/>
          </a:prstGeom>
          <a:solidFill>
            <a:schemeClr val="tx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kern="150">
                <a:solidFill>
                  <a:schemeClr val="bg1"/>
                </a:solidFill>
                <a:latin typeface="SimSun" panose="02010600030101010101" pitchFamily="2" charset="-122"/>
                <a:ea typeface="SimSun" panose="02010600030101010101" pitchFamily="2" charset="-122"/>
              </a:rPr>
              <a:t>cd ~/</a:t>
            </a:r>
            <a:r>
              <a:rPr lang="en-US" kern="150" err="1">
                <a:solidFill>
                  <a:schemeClr val="bg1"/>
                </a:solidFill>
                <a:latin typeface="SimSun" panose="02010600030101010101" pitchFamily="2" charset="-122"/>
                <a:ea typeface="SimSun" panose="02010600030101010101" pitchFamily="2" charset="-122"/>
              </a:rPr>
              <a:t>dev_ws</a:t>
            </a:r>
            <a:r>
              <a:rPr lang="en-US" kern="150">
                <a:solidFill>
                  <a:schemeClr val="bg1"/>
                </a:solidFill>
                <a:latin typeface="SimSun" panose="02010600030101010101" pitchFamily="2" charset="-122"/>
                <a:ea typeface="SimSun" panose="02010600030101010101" pitchFamily="2" charset="-122"/>
              </a:rPr>
              <a:t>/</a:t>
            </a:r>
            <a:r>
              <a:rPr lang="en-US" kern="150" err="1">
                <a:solidFill>
                  <a:schemeClr val="bg1"/>
                </a:solidFill>
                <a:latin typeface="SimSun" panose="02010600030101010101" pitchFamily="2" charset="-122"/>
                <a:ea typeface="SimSun" panose="02010600030101010101" pitchFamily="2" charset="-122"/>
              </a:rPr>
              <a:t>src</a:t>
            </a:r>
            <a:endParaRPr lang="en-US" sz="3200">
              <a:solidFill>
                <a:schemeClr val="bg1"/>
              </a:solidFill>
              <a:latin typeface="SimSun" panose="02010600030101010101" pitchFamily="2" charset="-122"/>
              <a:ea typeface="SimSun" panose="02010600030101010101" pitchFamily="2" charset="-122"/>
            </a:endParaRPr>
          </a:p>
        </p:txBody>
      </p:sp>
      <p:sp>
        <p:nvSpPr>
          <p:cNvPr id="20" name="TextBox 19">
            <a:extLst>
              <a:ext uri="{FF2B5EF4-FFF2-40B4-BE49-F238E27FC236}">
                <a16:creationId xmlns:a16="http://schemas.microsoft.com/office/drawing/2014/main" id="{4B9D3A60-63C5-4DDC-BD85-AB2D044ED05F}"/>
              </a:ext>
            </a:extLst>
          </p:cNvPr>
          <p:cNvSpPr txBox="1"/>
          <p:nvPr/>
        </p:nvSpPr>
        <p:spPr>
          <a:xfrm>
            <a:off x="769254" y="2792500"/>
            <a:ext cx="8443243" cy="369332"/>
          </a:xfrm>
          <a:prstGeom prst="rect">
            <a:avLst/>
          </a:prstGeom>
          <a:solidFill>
            <a:schemeClr val="tx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chemeClr val="bg1"/>
                </a:solidFill>
                <a:latin typeface="SimSun" panose="02010600030101010101" pitchFamily="2" charset="-122"/>
                <a:ea typeface="SimSun" panose="02010600030101010101" pitchFamily="2" charset="-122"/>
              </a:rPr>
              <a:t>ros2 pkg create --build-type </a:t>
            </a:r>
            <a:r>
              <a:rPr lang="en-US" dirty="0" err="1">
                <a:solidFill>
                  <a:schemeClr val="bg1"/>
                </a:solidFill>
                <a:latin typeface="SimSun" panose="02010600030101010101" pitchFamily="2" charset="-122"/>
                <a:ea typeface="SimSun" panose="02010600030101010101" pitchFamily="2" charset="-122"/>
              </a:rPr>
              <a:t>ament_python</a:t>
            </a:r>
            <a:r>
              <a:rPr lang="en-US" dirty="0">
                <a:solidFill>
                  <a:schemeClr val="bg1"/>
                </a:solidFill>
                <a:latin typeface="SimSun" panose="02010600030101010101" pitchFamily="2" charset="-122"/>
                <a:ea typeface="SimSun" panose="02010600030101010101" pitchFamily="2" charset="-122"/>
              </a:rPr>
              <a:t> --node-name </a:t>
            </a:r>
            <a:r>
              <a:rPr lang="en-US" dirty="0" err="1">
                <a:solidFill>
                  <a:schemeClr val="bg1"/>
                </a:solidFill>
                <a:latin typeface="SimSun" panose="02010600030101010101" pitchFamily="2" charset="-122"/>
                <a:ea typeface="SimSun" panose="02010600030101010101" pitchFamily="2" charset="-122"/>
              </a:rPr>
              <a:t>my_node</a:t>
            </a:r>
            <a:r>
              <a:rPr lang="en-US" dirty="0">
                <a:solidFill>
                  <a:schemeClr val="bg1"/>
                </a:solidFill>
                <a:latin typeface="SimSun" panose="02010600030101010101" pitchFamily="2" charset="-122"/>
                <a:ea typeface="SimSun" panose="02010600030101010101" pitchFamily="2" charset="-122"/>
              </a:rPr>
              <a:t> </a:t>
            </a:r>
            <a:r>
              <a:rPr lang="en-US" dirty="0" err="1">
                <a:solidFill>
                  <a:schemeClr val="bg1"/>
                </a:solidFill>
                <a:latin typeface="SimSun" panose="02010600030101010101" pitchFamily="2" charset="-122"/>
                <a:ea typeface="SimSun" panose="02010600030101010101" pitchFamily="2" charset="-122"/>
              </a:rPr>
              <a:t>my_package</a:t>
            </a:r>
            <a:endParaRPr lang="en-US" dirty="0">
              <a:solidFill>
                <a:schemeClr val="bg1"/>
              </a:solidFill>
              <a:latin typeface="SimSun" panose="02010600030101010101" pitchFamily="2" charset="-122"/>
              <a:ea typeface="SimSun" panose="02010600030101010101" pitchFamily="2" charset="-122"/>
            </a:endParaRPr>
          </a:p>
        </p:txBody>
      </p:sp>
      <p:sp>
        <p:nvSpPr>
          <p:cNvPr id="22" name="TextBox 21">
            <a:extLst>
              <a:ext uri="{FF2B5EF4-FFF2-40B4-BE49-F238E27FC236}">
                <a16:creationId xmlns:a16="http://schemas.microsoft.com/office/drawing/2014/main" id="{79A7B346-2DC0-463B-8E2D-D6BACDE285F6}"/>
              </a:ext>
            </a:extLst>
          </p:cNvPr>
          <p:cNvSpPr txBox="1"/>
          <p:nvPr/>
        </p:nvSpPr>
        <p:spPr>
          <a:xfrm>
            <a:off x="769254" y="3208008"/>
            <a:ext cx="5477631" cy="369332"/>
          </a:xfrm>
          <a:prstGeom prst="rect">
            <a:avLst/>
          </a:prstGeom>
          <a:solidFill>
            <a:schemeClr val="tx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kern="150">
                <a:solidFill>
                  <a:schemeClr val="bg1"/>
                </a:solidFill>
                <a:latin typeface="SimSun" panose="02010600030101010101" pitchFamily="2" charset="-122"/>
                <a:ea typeface="SimSun" panose="02010600030101010101" pitchFamily="2" charset="-122"/>
              </a:rPr>
              <a:t>cd ~/</a:t>
            </a:r>
            <a:r>
              <a:rPr lang="en-US" kern="150" err="1">
                <a:solidFill>
                  <a:schemeClr val="bg1"/>
                </a:solidFill>
                <a:latin typeface="SimSun" panose="02010600030101010101" pitchFamily="2" charset="-122"/>
                <a:ea typeface="SimSun" panose="02010600030101010101" pitchFamily="2" charset="-122"/>
              </a:rPr>
              <a:t>dev_ws</a:t>
            </a:r>
            <a:endParaRPr lang="en-US" sz="3200">
              <a:solidFill>
                <a:schemeClr val="bg1"/>
              </a:solidFill>
              <a:latin typeface="SimSun" panose="02010600030101010101" pitchFamily="2" charset="-122"/>
              <a:ea typeface="SimSun" panose="02010600030101010101" pitchFamily="2" charset="-122"/>
            </a:endParaRPr>
          </a:p>
        </p:txBody>
      </p:sp>
      <p:sp>
        <p:nvSpPr>
          <p:cNvPr id="23" name="TextBox 22">
            <a:extLst>
              <a:ext uri="{FF2B5EF4-FFF2-40B4-BE49-F238E27FC236}">
                <a16:creationId xmlns:a16="http://schemas.microsoft.com/office/drawing/2014/main" id="{DD74F475-09A9-4BF1-8B9C-33C92266A614}"/>
              </a:ext>
            </a:extLst>
          </p:cNvPr>
          <p:cNvSpPr txBox="1"/>
          <p:nvPr/>
        </p:nvSpPr>
        <p:spPr>
          <a:xfrm>
            <a:off x="769254" y="3665755"/>
            <a:ext cx="5477631" cy="369332"/>
          </a:xfrm>
          <a:prstGeom prst="rect">
            <a:avLst/>
          </a:prstGeom>
          <a:solidFill>
            <a:schemeClr val="tx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kern="150" err="1">
                <a:solidFill>
                  <a:schemeClr val="bg1"/>
                </a:solidFill>
                <a:latin typeface="SimSun" panose="02010600030101010101" pitchFamily="2" charset="-122"/>
                <a:ea typeface="SimSun" panose="02010600030101010101" pitchFamily="2" charset="-122"/>
              </a:rPr>
              <a:t>colcon</a:t>
            </a:r>
            <a:r>
              <a:rPr lang="en-US" kern="150">
                <a:solidFill>
                  <a:schemeClr val="bg1"/>
                </a:solidFill>
                <a:latin typeface="SimSun" panose="02010600030101010101" pitchFamily="2" charset="-122"/>
                <a:ea typeface="SimSun" panose="02010600030101010101" pitchFamily="2" charset="-122"/>
              </a:rPr>
              <a:t> build</a:t>
            </a:r>
            <a:endParaRPr lang="en-US" sz="3200">
              <a:solidFill>
                <a:schemeClr val="bg1"/>
              </a:solidFill>
              <a:latin typeface="SimSun" panose="02010600030101010101" pitchFamily="2" charset="-122"/>
              <a:ea typeface="SimSun" panose="02010600030101010101" pitchFamily="2" charset="-122"/>
            </a:endParaRPr>
          </a:p>
        </p:txBody>
      </p:sp>
      <p:sp>
        <p:nvSpPr>
          <p:cNvPr id="24" name="TextBox 23">
            <a:extLst>
              <a:ext uri="{FF2B5EF4-FFF2-40B4-BE49-F238E27FC236}">
                <a16:creationId xmlns:a16="http://schemas.microsoft.com/office/drawing/2014/main" id="{234B22AA-D0A7-4EED-8DE8-97A2E9F7BC3E}"/>
              </a:ext>
            </a:extLst>
          </p:cNvPr>
          <p:cNvSpPr txBox="1"/>
          <p:nvPr/>
        </p:nvSpPr>
        <p:spPr>
          <a:xfrm>
            <a:off x="793585" y="4602956"/>
            <a:ext cx="5477631" cy="369332"/>
          </a:xfrm>
          <a:prstGeom prst="rect">
            <a:avLst/>
          </a:prstGeom>
          <a:solidFill>
            <a:schemeClr val="tx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kern="150">
                <a:solidFill>
                  <a:schemeClr val="bg1"/>
                </a:solidFill>
                <a:latin typeface="SimSun" panose="02010600030101010101" pitchFamily="2" charset="-122"/>
                <a:ea typeface="SimSun" panose="02010600030101010101" pitchFamily="2" charset="-122"/>
              </a:rPr>
              <a:t>ros2 run </a:t>
            </a:r>
            <a:r>
              <a:rPr lang="en-US" kern="150" err="1">
                <a:solidFill>
                  <a:schemeClr val="bg1"/>
                </a:solidFill>
                <a:latin typeface="SimSun" panose="02010600030101010101" pitchFamily="2" charset="-122"/>
                <a:ea typeface="SimSun" panose="02010600030101010101" pitchFamily="2" charset="-122"/>
              </a:rPr>
              <a:t>my_package</a:t>
            </a:r>
            <a:r>
              <a:rPr lang="en-US" kern="150">
                <a:solidFill>
                  <a:schemeClr val="bg1"/>
                </a:solidFill>
                <a:latin typeface="SimSun" panose="02010600030101010101" pitchFamily="2" charset="-122"/>
                <a:ea typeface="SimSun" panose="02010600030101010101" pitchFamily="2" charset="-122"/>
              </a:rPr>
              <a:t> </a:t>
            </a:r>
            <a:r>
              <a:rPr lang="en-US" kern="150" err="1">
                <a:solidFill>
                  <a:schemeClr val="bg1"/>
                </a:solidFill>
                <a:latin typeface="SimSun" panose="02010600030101010101" pitchFamily="2" charset="-122"/>
                <a:ea typeface="SimSun" panose="02010600030101010101" pitchFamily="2" charset="-122"/>
              </a:rPr>
              <a:t>my_node</a:t>
            </a:r>
            <a:endParaRPr lang="en-US" sz="3200">
              <a:solidFill>
                <a:schemeClr val="bg1"/>
              </a:solidFill>
              <a:latin typeface="SimSun" panose="02010600030101010101" pitchFamily="2" charset="-122"/>
              <a:ea typeface="SimSun" panose="02010600030101010101" pitchFamily="2" charset="-122"/>
            </a:endParaRPr>
          </a:p>
        </p:txBody>
      </p:sp>
      <p:sp>
        <p:nvSpPr>
          <p:cNvPr id="3" name="TextBox 2">
            <a:extLst>
              <a:ext uri="{FF2B5EF4-FFF2-40B4-BE49-F238E27FC236}">
                <a16:creationId xmlns:a16="http://schemas.microsoft.com/office/drawing/2014/main" id="{BD592EDE-EAC2-4DF8-B1FF-EA8C2C31F536}"/>
              </a:ext>
            </a:extLst>
          </p:cNvPr>
          <p:cNvSpPr txBox="1"/>
          <p:nvPr/>
        </p:nvSpPr>
        <p:spPr>
          <a:xfrm>
            <a:off x="6386284" y="1397993"/>
            <a:ext cx="2826213" cy="369332"/>
          </a:xfrm>
          <a:prstGeom prst="rect">
            <a:avLst/>
          </a:prstGeom>
          <a:noFill/>
        </p:spPr>
        <p:txBody>
          <a:bodyPr wrap="square" rtlCol="0">
            <a:spAutoFit/>
          </a:bodyPr>
          <a:lstStyle/>
          <a:p>
            <a:r>
              <a:rPr lang="en-US"/>
              <a:t>Source ROS2 version</a:t>
            </a:r>
            <a:endParaRPr lang="en-SG"/>
          </a:p>
        </p:txBody>
      </p:sp>
      <p:sp>
        <p:nvSpPr>
          <p:cNvPr id="25" name="TextBox 24">
            <a:extLst>
              <a:ext uri="{FF2B5EF4-FFF2-40B4-BE49-F238E27FC236}">
                <a16:creationId xmlns:a16="http://schemas.microsoft.com/office/drawing/2014/main" id="{66146062-865F-4E73-A09B-2329819B73A0}"/>
              </a:ext>
            </a:extLst>
          </p:cNvPr>
          <p:cNvSpPr txBox="1"/>
          <p:nvPr/>
        </p:nvSpPr>
        <p:spPr>
          <a:xfrm>
            <a:off x="6386284" y="1935962"/>
            <a:ext cx="5007428" cy="369332"/>
          </a:xfrm>
          <a:prstGeom prst="rect">
            <a:avLst/>
          </a:prstGeom>
          <a:noFill/>
        </p:spPr>
        <p:txBody>
          <a:bodyPr wrap="square" rtlCol="0">
            <a:spAutoFit/>
          </a:bodyPr>
          <a:lstStyle/>
          <a:p>
            <a:r>
              <a:rPr lang="en-US"/>
              <a:t>Make the workspace directory with an </a:t>
            </a:r>
            <a:r>
              <a:rPr lang="en-US" err="1"/>
              <a:t>src</a:t>
            </a:r>
            <a:r>
              <a:rPr lang="en-US"/>
              <a:t> folder </a:t>
            </a:r>
            <a:endParaRPr lang="en-SG"/>
          </a:p>
        </p:txBody>
      </p:sp>
      <p:sp>
        <p:nvSpPr>
          <p:cNvPr id="26" name="TextBox 25">
            <a:extLst>
              <a:ext uri="{FF2B5EF4-FFF2-40B4-BE49-F238E27FC236}">
                <a16:creationId xmlns:a16="http://schemas.microsoft.com/office/drawing/2014/main" id="{FEA1C142-C975-4484-A1FA-94C9BAF99780}"/>
              </a:ext>
            </a:extLst>
          </p:cNvPr>
          <p:cNvSpPr txBox="1"/>
          <p:nvPr/>
        </p:nvSpPr>
        <p:spPr>
          <a:xfrm>
            <a:off x="6386284" y="2364231"/>
            <a:ext cx="5007428" cy="369332"/>
          </a:xfrm>
          <a:prstGeom prst="rect">
            <a:avLst/>
          </a:prstGeom>
          <a:noFill/>
        </p:spPr>
        <p:txBody>
          <a:bodyPr wrap="square" rtlCol="0">
            <a:spAutoFit/>
          </a:bodyPr>
          <a:lstStyle/>
          <a:p>
            <a:r>
              <a:rPr lang="en-US"/>
              <a:t>Navigate into the </a:t>
            </a:r>
            <a:r>
              <a:rPr lang="en-US" err="1"/>
              <a:t>src</a:t>
            </a:r>
            <a:r>
              <a:rPr lang="en-US"/>
              <a:t> folder</a:t>
            </a:r>
            <a:endParaRPr lang="en-SG"/>
          </a:p>
        </p:txBody>
      </p:sp>
      <p:sp>
        <p:nvSpPr>
          <p:cNvPr id="27" name="TextBox 26">
            <a:extLst>
              <a:ext uri="{FF2B5EF4-FFF2-40B4-BE49-F238E27FC236}">
                <a16:creationId xmlns:a16="http://schemas.microsoft.com/office/drawing/2014/main" id="{0E7992BE-639C-45CD-A5F1-9D664514796B}"/>
              </a:ext>
            </a:extLst>
          </p:cNvPr>
          <p:cNvSpPr txBox="1"/>
          <p:nvPr/>
        </p:nvSpPr>
        <p:spPr>
          <a:xfrm>
            <a:off x="9382103" y="2798745"/>
            <a:ext cx="2826213" cy="369332"/>
          </a:xfrm>
          <a:prstGeom prst="rect">
            <a:avLst/>
          </a:prstGeom>
          <a:noFill/>
        </p:spPr>
        <p:txBody>
          <a:bodyPr wrap="square" rtlCol="0">
            <a:spAutoFit/>
          </a:bodyPr>
          <a:lstStyle/>
          <a:p>
            <a:r>
              <a:rPr lang="en-US"/>
              <a:t>Make the node</a:t>
            </a:r>
            <a:endParaRPr lang="en-SG"/>
          </a:p>
        </p:txBody>
      </p:sp>
      <p:sp>
        <p:nvSpPr>
          <p:cNvPr id="28" name="TextBox 27">
            <a:extLst>
              <a:ext uri="{FF2B5EF4-FFF2-40B4-BE49-F238E27FC236}">
                <a16:creationId xmlns:a16="http://schemas.microsoft.com/office/drawing/2014/main" id="{2D3F13C8-86D1-47CF-A618-EA28A203839B}"/>
              </a:ext>
            </a:extLst>
          </p:cNvPr>
          <p:cNvSpPr txBox="1"/>
          <p:nvPr/>
        </p:nvSpPr>
        <p:spPr>
          <a:xfrm>
            <a:off x="6386284" y="3271694"/>
            <a:ext cx="5007428" cy="369332"/>
          </a:xfrm>
          <a:prstGeom prst="rect">
            <a:avLst/>
          </a:prstGeom>
          <a:noFill/>
        </p:spPr>
        <p:txBody>
          <a:bodyPr wrap="square" rtlCol="0">
            <a:spAutoFit/>
          </a:bodyPr>
          <a:lstStyle/>
          <a:p>
            <a:r>
              <a:rPr lang="en-US"/>
              <a:t>Navigate to the workspace root directory</a:t>
            </a:r>
            <a:endParaRPr lang="en-SG"/>
          </a:p>
        </p:txBody>
      </p:sp>
      <p:sp>
        <p:nvSpPr>
          <p:cNvPr id="29" name="TextBox 28">
            <a:extLst>
              <a:ext uri="{FF2B5EF4-FFF2-40B4-BE49-F238E27FC236}">
                <a16:creationId xmlns:a16="http://schemas.microsoft.com/office/drawing/2014/main" id="{1185FC5C-CDF8-4FBB-B2FF-224521992160}"/>
              </a:ext>
            </a:extLst>
          </p:cNvPr>
          <p:cNvSpPr txBox="1"/>
          <p:nvPr/>
        </p:nvSpPr>
        <p:spPr>
          <a:xfrm>
            <a:off x="6386284" y="3700256"/>
            <a:ext cx="5007428" cy="369332"/>
          </a:xfrm>
          <a:prstGeom prst="rect">
            <a:avLst/>
          </a:prstGeom>
          <a:noFill/>
        </p:spPr>
        <p:txBody>
          <a:bodyPr wrap="square" rtlCol="0">
            <a:spAutoFit/>
          </a:bodyPr>
          <a:lstStyle/>
          <a:p>
            <a:r>
              <a:rPr lang="en-US"/>
              <a:t>Build the workspace</a:t>
            </a:r>
            <a:endParaRPr lang="en-SG"/>
          </a:p>
        </p:txBody>
      </p:sp>
      <p:sp>
        <p:nvSpPr>
          <p:cNvPr id="30" name="TextBox 29">
            <a:extLst>
              <a:ext uri="{FF2B5EF4-FFF2-40B4-BE49-F238E27FC236}">
                <a16:creationId xmlns:a16="http://schemas.microsoft.com/office/drawing/2014/main" id="{D69148A4-4A86-454E-9A43-0DCD05FC522D}"/>
              </a:ext>
            </a:extLst>
          </p:cNvPr>
          <p:cNvSpPr txBox="1"/>
          <p:nvPr/>
        </p:nvSpPr>
        <p:spPr>
          <a:xfrm>
            <a:off x="6386284" y="4142507"/>
            <a:ext cx="5007428" cy="369332"/>
          </a:xfrm>
          <a:prstGeom prst="rect">
            <a:avLst/>
          </a:prstGeom>
          <a:noFill/>
        </p:spPr>
        <p:txBody>
          <a:bodyPr wrap="square" rtlCol="0">
            <a:spAutoFit/>
          </a:bodyPr>
          <a:lstStyle/>
          <a:p>
            <a:r>
              <a:rPr lang="en-US"/>
              <a:t>Source the setup file for the workspace</a:t>
            </a:r>
            <a:endParaRPr lang="en-SG"/>
          </a:p>
        </p:txBody>
      </p:sp>
      <p:sp>
        <p:nvSpPr>
          <p:cNvPr id="31" name="TextBox 30">
            <a:extLst>
              <a:ext uri="{FF2B5EF4-FFF2-40B4-BE49-F238E27FC236}">
                <a16:creationId xmlns:a16="http://schemas.microsoft.com/office/drawing/2014/main" id="{B6F3332C-F9E2-4E6B-84DB-8D69AF354390}"/>
              </a:ext>
            </a:extLst>
          </p:cNvPr>
          <p:cNvSpPr txBox="1"/>
          <p:nvPr/>
        </p:nvSpPr>
        <p:spPr>
          <a:xfrm>
            <a:off x="6386284" y="4575855"/>
            <a:ext cx="5007428" cy="369332"/>
          </a:xfrm>
          <a:prstGeom prst="rect">
            <a:avLst/>
          </a:prstGeom>
          <a:noFill/>
        </p:spPr>
        <p:txBody>
          <a:bodyPr wrap="square" rtlCol="0">
            <a:spAutoFit/>
          </a:bodyPr>
          <a:lstStyle/>
          <a:p>
            <a:r>
              <a:rPr lang="en-US"/>
              <a:t>Run the node from the package created</a:t>
            </a:r>
            <a:endParaRPr lang="en-SG"/>
          </a:p>
        </p:txBody>
      </p:sp>
    </p:spTree>
    <p:extLst>
      <p:ext uri="{BB962C8B-B14F-4D97-AF65-F5344CB8AC3E}">
        <p14:creationId xmlns:p14="http://schemas.microsoft.com/office/powerpoint/2010/main" val="55945379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343472" y="3939133"/>
            <a:ext cx="9982812" cy="1362075"/>
          </a:xfrm>
        </p:spPr>
        <p:txBody>
          <a:bodyPr>
            <a:normAutofit/>
          </a:bodyPr>
          <a:lstStyle/>
          <a:p>
            <a:r>
              <a:rPr lang="en-US"/>
              <a:t>Ros2 nodes</a:t>
            </a:r>
            <a:endParaRPr lang="en-SG"/>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A03AF2-F585-4479-8A3F-D36D104B4D5E}" type="slidenum">
              <a:rPr kumimoji="0" lang="en-SG"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SG"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3681478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Linux Refresher</a:t>
            </a:r>
            <a:endParaRPr lang="en-US" dirty="0">
              <a:cs typeface="Calibri"/>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A03AF2-F585-4479-8A3F-D36D104B4D5E}" type="slidenum">
              <a:rPr kumimoji="0" lang="en-SG"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SG"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15" name="Text Placeholder 5">
            <a:extLst>
              <a:ext uri="{FF2B5EF4-FFF2-40B4-BE49-F238E27FC236}">
                <a16:creationId xmlns:a16="http://schemas.microsoft.com/office/drawing/2014/main" id="{9018A2B5-6E07-40BD-8004-B90193660BF2}"/>
              </a:ext>
            </a:extLst>
          </p:cNvPr>
          <p:cNvSpPr txBox="1">
            <a:spLocks/>
          </p:cNvSpPr>
          <p:nvPr/>
        </p:nvSpPr>
        <p:spPr>
          <a:xfrm>
            <a:off x="649458" y="1744979"/>
            <a:ext cx="9128586" cy="2148842"/>
          </a:xfrm>
          <a:prstGeom prst="rect">
            <a:avLst/>
          </a:prstGeom>
        </p:spPr>
        <p:txBody>
          <a:bodyPr vert="horz" lIns="91440" tIns="45720" rIns="91440" bIns="45720" rtlCol="0" anchor="t">
            <a:normAutofit/>
          </a:bodyPr>
          <a:lstStyle>
            <a:lvl1pPr marL="342900" indent="-342900" algn="l" defTabSz="914400" rtl="0" eaLnBrk="1" latinLnBrk="0" hangingPunct="1">
              <a:spcBef>
                <a:spcPct val="20000"/>
              </a:spcBef>
              <a:buFont typeface="Arial" pitchFamily="34" charset="0"/>
              <a:buChar char="•"/>
              <a:defRPr sz="2400" kern="1200">
                <a:solidFill>
                  <a:schemeClr val="tx2"/>
                </a:solidFill>
                <a:latin typeface="+mn-lt"/>
                <a:ea typeface="+mn-ea"/>
                <a:cs typeface="+mn-cs"/>
              </a:defRPr>
            </a:lvl1pPr>
            <a:lvl2pPr marL="742950" indent="-285750" algn="l" defTabSz="914400" rtl="0" eaLnBrk="1" latinLnBrk="0" hangingPunct="1">
              <a:spcBef>
                <a:spcPct val="20000"/>
              </a:spcBef>
              <a:buFont typeface="Arial" pitchFamily="34" charset="0"/>
              <a:buChar char="–"/>
              <a:defRPr sz="2000" kern="1200">
                <a:solidFill>
                  <a:schemeClr val="tx2"/>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2"/>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2"/>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a:solidFill>
                  <a:schemeClr val="tx1"/>
                </a:solidFill>
                <a:cs typeface="Calibri"/>
              </a:rPr>
              <a:t>Use </a:t>
            </a:r>
            <a:r>
              <a:rPr lang="en-US" dirty="0">
                <a:solidFill>
                  <a:schemeClr val="tx1"/>
                </a:solidFill>
                <a:latin typeface="SimSun" panose="02010600030101010101" pitchFamily="2" charset="-122"/>
                <a:ea typeface="SimSun" panose="02010600030101010101" pitchFamily="2" charset="-122"/>
                <a:cs typeface="Calibri"/>
              </a:rPr>
              <a:t>Ctrl + Shift + T </a:t>
            </a:r>
            <a:r>
              <a:rPr lang="en-US" dirty="0">
                <a:solidFill>
                  <a:schemeClr val="tx1"/>
                </a:solidFill>
                <a:cs typeface="Calibri"/>
              </a:rPr>
              <a:t>to open a new terminal</a:t>
            </a:r>
          </a:p>
          <a:p>
            <a:pPr marL="0" indent="0">
              <a:buNone/>
            </a:pPr>
            <a:r>
              <a:rPr lang="en-US" dirty="0">
                <a:solidFill>
                  <a:schemeClr val="tx1"/>
                </a:solidFill>
                <a:cs typeface="Calibri"/>
              </a:rPr>
              <a:t>Use the </a:t>
            </a:r>
            <a:r>
              <a:rPr lang="en-US" dirty="0">
                <a:solidFill>
                  <a:schemeClr val="tx1"/>
                </a:solidFill>
                <a:latin typeface="SimSun" panose="02010600030101010101" pitchFamily="2" charset="-122"/>
                <a:ea typeface="SimSun" panose="02010600030101010101" pitchFamily="2" charset="-122"/>
                <a:cs typeface="Calibri"/>
              </a:rPr>
              <a:t>Tab</a:t>
            </a:r>
            <a:r>
              <a:rPr lang="en-US" dirty="0">
                <a:solidFill>
                  <a:schemeClr val="tx1"/>
                </a:solidFill>
                <a:cs typeface="Calibri"/>
              </a:rPr>
              <a:t> key to auto complete a command, or to list the possible arguments for the command</a:t>
            </a:r>
          </a:p>
          <a:p>
            <a:pPr marL="0" indent="0">
              <a:buNone/>
            </a:pPr>
            <a:r>
              <a:rPr lang="en-US" dirty="0">
                <a:solidFill>
                  <a:schemeClr val="tx1"/>
                </a:solidFill>
                <a:cs typeface="Calibri"/>
              </a:rPr>
              <a:t>Stop a process using </a:t>
            </a:r>
            <a:r>
              <a:rPr lang="en-US" dirty="0">
                <a:solidFill>
                  <a:schemeClr val="tx1"/>
                </a:solidFill>
                <a:latin typeface="SimSun" panose="02010600030101010101" pitchFamily="2" charset="-122"/>
                <a:ea typeface="SimSun" panose="02010600030101010101" pitchFamily="2" charset="-122"/>
                <a:cs typeface="Calibri"/>
              </a:rPr>
              <a:t>Ctrl + C</a:t>
            </a:r>
          </a:p>
          <a:p>
            <a:pPr marL="0" indent="0">
              <a:buNone/>
            </a:pPr>
            <a:r>
              <a:rPr lang="en-US" dirty="0">
                <a:solidFill>
                  <a:schemeClr val="tx1"/>
                </a:solidFill>
                <a:cs typeface="Calibri"/>
              </a:rPr>
              <a:t>Force stop a process using </a:t>
            </a:r>
            <a:r>
              <a:rPr lang="en-US" dirty="0" err="1">
                <a:solidFill>
                  <a:schemeClr val="tx1"/>
                </a:solidFill>
                <a:latin typeface="SimSun" panose="02010600030101010101" pitchFamily="2" charset="-122"/>
                <a:ea typeface="SimSun" panose="02010600030101010101" pitchFamily="2" charset="-122"/>
                <a:cs typeface="Calibri"/>
              </a:rPr>
              <a:t>Ctrl+Z</a:t>
            </a:r>
            <a:r>
              <a:rPr lang="en-US" dirty="0">
                <a:solidFill>
                  <a:schemeClr val="tx1"/>
                </a:solidFill>
                <a:latin typeface="SimSun" panose="02010600030101010101" pitchFamily="2" charset="-122"/>
                <a:ea typeface="SimSun" panose="02010600030101010101" pitchFamily="2" charset="-122"/>
                <a:cs typeface="Calibri"/>
              </a:rPr>
              <a:t> </a:t>
            </a:r>
          </a:p>
        </p:txBody>
      </p:sp>
    </p:spTree>
    <p:extLst>
      <p:ext uri="{BB962C8B-B14F-4D97-AF65-F5344CB8AC3E}">
        <p14:creationId xmlns:p14="http://schemas.microsoft.com/office/powerpoint/2010/main" val="94827301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a:t>Overview</a:t>
            </a:r>
            <a:endParaRPr lang="en-SG"/>
          </a:p>
        </p:txBody>
      </p:sp>
      <p:sp>
        <p:nvSpPr>
          <p:cNvPr id="6" name="Text Placeholder 5"/>
          <p:cNvSpPr>
            <a:spLocks noGrp="1"/>
          </p:cNvSpPr>
          <p:nvPr>
            <p:ph idx="1"/>
          </p:nvPr>
        </p:nvSpPr>
        <p:spPr/>
        <p:txBody>
          <a:bodyPr vert="horz" lIns="91440" tIns="45720" rIns="91440" bIns="45720" rtlCol="0" anchor="t">
            <a:normAutofit/>
          </a:bodyPr>
          <a:lstStyle/>
          <a:p>
            <a:r>
              <a:rPr lang="en-US">
                <a:ea typeface="+mn-lt"/>
                <a:cs typeface="+mn-lt"/>
              </a:rPr>
              <a:t>Nodes</a:t>
            </a:r>
            <a:endParaRPr lang="en-US">
              <a:cs typeface="Calibri"/>
            </a:endParaRPr>
          </a:p>
          <a:p>
            <a:r>
              <a:rPr lang="en-US"/>
              <a:t>Inter/Intra Process communication</a:t>
            </a:r>
          </a:p>
          <a:p>
            <a:pPr lvl="1"/>
            <a:r>
              <a:rPr lang="en-US"/>
              <a:t>Topics Services Actions</a:t>
            </a:r>
          </a:p>
          <a:p>
            <a:r>
              <a:rPr lang="en-US"/>
              <a:t>Executor</a:t>
            </a:r>
          </a:p>
          <a:p>
            <a:r>
              <a:rPr lang="en-US"/>
              <a:t>Parameters</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A03AF2-F585-4479-8A3F-D36D104B4D5E}" type="slidenum">
              <a:rPr kumimoji="0" lang="en-SG"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SG"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3" name="Rectangle 2">
            <a:extLst>
              <a:ext uri="{FF2B5EF4-FFF2-40B4-BE49-F238E27FC236}">
                <a16:creationId xmlns:a16="http://schemas.microsoft.com/office/drawing/2014/main" id="{4A57B5A5-5904-4161-A2E8-45B17B8396A2}"/>
              </a:ext>
            </a:extLst>
          </p:cNvPr>
          <p:cNvSpPr/>
          <p:nvPr/>
        </p:nvSpPr>
        <p:spPr>
          <a:xfrm>
            <a:off x="649458" y="6386844"/>
            <a:ext cx="108930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lumMod val="65000"/>
                  </a:prstClr>
                </a:solidFill>
                <a:effectLst/>
                <a:uLnTx/>
                <a:uFillTx/>
                <a:latin typeface="Calibri" panose="020F0502020204030204" pitchFamily="34" charset="0"/>
                <a:ea typeface="+mn-ea"/>
                <a:cs typeface="+mn-cs"/>
              </a:rPr>
              <a:t>© 2021 Advanced Remanufacturing and Technology Centre / ROS-Industrial Consortium Asia Pacific</a:t>
            </a:r>
            <a:endParaRPr kumimoji="0" lang="en-SG" sz="1200" b="0" i="0" u="none" strike="noStrike" kern="1200" cap="none" spc="0" normalizeH="0" baseline="0" noProof="0">
              <a:ln>
                <a:noFill/>
              </a:ln>
              <a:solidFill>
                <a:prstClr val="white">
                  <a:lumMod val="65000"/>
                </a:prstClr>
              </a:solidFill>
              <a:effectLst/>
              <a:uLnTx/>
              <a:uFillTx/>
              <a:latin typeface="Calibri"/>
              <a:ea typeface="+mn-ea"/>
              <a:cs typeface="+mn-cs"/>
            </a:endParaRPr>
          </a:p>
        </p:txBody>
      </p:sp>
    </p:spTree>
    <p:extLst>
      <p:ext uri="{BB962C8B-B14F-4D97-AF65-F5344CB8AC3E}">
        <p14:creationId xmlns:p14="http://schemas.microsoft.com/office/powerpoint/2010/main" val="349351541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a:t>What is a node?</a:t>
            </a:r>
            <a:endParaRPr lang="en-SG"/>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A03AF2-F585-4479-8A3F-D36D104B4D5E}" type="slidenum">
              <a:rPr kumimoji="0" lang="en-SG"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SG"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3" name="Rectangle 2">
            <a:extLst>
              <a:ext uri="{FF2B5EF4-FFF2-40B4-BE49-F238E27FC236}">
                <a16:creationId xmlns:a16="http://schemas.microsoft.com/office/drawing/2014/main" id="{4A57B5A5-5904-4161-A2E8-45B17B8396A2}"/>
              </a:ext>
            </a:extLst>
          </p:cNvPr>
          <p:cNvSpPr/>
          <p:nvPr/>
        </p:nvSpPr>
        <p:spPr>
          <a:xfrm>
            <a:off x="649458" y="6386844"/>
            <a:ext cx="108930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lumMod val="65000"/>
                  </a:prstClr>
                </a:solidFill>
                <a:effectLst/>
                <a:uLnTx/>
                <a:uFillTx/>
                <a:latin typeface="Calibri" panose="020F0502020204030204" pitchFamily="34" charset="0"/>
                <a:ea typeface="+mn-ea"/>
                <a:cs typeface="+mn-cs"/>
              </a:rPr>
              <a:t>© 2021 Advanced Remanufacturing and Technology Centre / ROS-Industrial Consortium Asia Pacific</a:t>
            </a:r>
            <a:endParaRPr kumimoji="0" lang="en-SG" sz="1200" b="0" i="0" u="none" strike="noStrike" kern="1200" cap="none" spc="0" normalizeH="0" baseline="0" noProof="0">
              <a:ln>
                <a:noFill/>
              </a:ln>
              <a:solidFill>
                <a:prstClr val="white">
                  <a:lumMod val="65000"/>
                </a:prstClr>
              </a:solidFill>
              <a:effectLst/>
              <a:uLnTx/>
              <a:uFillTx/>
              <a:latin typeface="Calibri"/>
              <a:ea typeface="+mn-ea"/>
              <a:cs typeface="+mn-cs"/>
            </a:endParaRPr>
          </a:p>
        </p:txBody>
      </p:sp>
      <p:sp>
        <p:nvSpPr>
          <p:cNvPr id="15" name="Text Placeholder 5">
            <a:extLst>
              <a:ext uri="{FF2B5EF4-FFF2-40B4-BE49-F238E27FC236}">
                <a16:creationId xmlns:a16="http://schemas.microsoft.com/office/drawing/2014/main" id="{9018A2B5-6E07-40BD-8004-B90193660BF2}"/>
              </a:ext>
            </a:extLst>
          </p:cNvPr>
          <p:cNvSpPr txBox="1">
            <a:spLocks/>
          </p:cNvSpPr>
          <p:nvPr/>
        </p:nvSpPr>
        <p:spPr>
          <a:xfrm>
            <a:off x="609600" y="1138746"/>
            <a:ext cx="9700260" cy="2884614"/>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400" kern="1200">
                <a:solidFill>
                  <a:schemeClr val="tx2"/>
                </a:solidFill>
                <a:latin typeface="+mn-lt"/>
                <a:ea typeface="+mn-ea"/>
                <a:cs typeface="+mn-cs"/>
              </a:defRPr>
            </a:lvl1pPr>
            <a:lvl2pPr marL="742950" indent="-285750" algn="l" defTabSz="914400" rtl="0" eaLnBrk="1" latinLnBrk="0" hangingPunct="1">
              <a:spcBef>
                <a:spcPct val="20000"/>
              </a:spcBef>
              <a:buFont typeface="Arial" pitchFamily="34" charset="0"/>
              <a:buChar char="–"/>
              <a:defRPr sz="2000" kern="1200">
                <a:solidFill>
                  <a:schemeClr val="tx2"/>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2"/>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2"/>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An element that serves a single, modular purpose in a robotics system</a:t>
            </a:r>
          </a:p>
          <a:p>
            <a:pPr lvl="1"/>
            <a:r>
              <a:rPr lang="en-US" dirty="0"/>
              <a:t>Controlling wheel motors</a:t>
            </a:r>
          </a:p>
          <a:p>
            <a:pPr lvl="1"/>
            <a:r>
              <a:rPr lang="en-US" dirty="0"/>
              <a:t>Controlling laser range-finder</a:t>
            </a:r>
          </a:p>
          <a:p>
            <a:pPr lvl="1"/>
            <a:r>
              <a:rPr lang="en-US" dirty="0"/>
              <a:t>Controlling a perception system</a:t>
            </a:r>
          </a:p>
          <a:p>
            <a:r>
              <a:rPr lang="en-US" dirty="0"/>
              <a:t>ROS2 Client libraries</a:t>
            </a:r>
          </a:p>
          <a:p>
            <a:pPr lvl="1"/>
            <a:r>
              <a:rPr lang="en-US" dirty="0" err="1"/>
              <a:t>rclcpp</a:t>
            </a:r>
            <a:r>
              <a:rPr lang="en-US" dirty="0"/>
              <a:t>: Binaries of C++ files</a:t>
            </a:r>
          </a:p>
          <a:p>
            <a:pPr lvl="1"/>
            <a:r>
              <a:rPr lang="en-US" dirty="0" err="1"/>
              <a:t>rclpy</a:t>
            </a:r>
            <a:r>
              <a:rPr lang="en-US" dirty="0"/>
              <a:t>: Python Scripts</a:t>
            </a:r>
          </a:p>
        </p:txBody>
      </p:sp>
      <p:sp>
        <p:nvSpPr>
          <p:cNvPr id="10" name="Text Placeholder 5">
            <a:extLst>
              <a:ext uri="{FF2B5EF4-FFF2-40B4-BE49-F238E27FC236}">
                <a16:creationId xmlns:a16="http://schemas.microsoft.com/office/drawing/2014/main" id="{4FBED4B1-4FA4-47A1-AF2E-114FDAFB2AF8}"/>
              </a:ext>
            </a:extLst>
          </p:cNvPr>
          <p:cNvSpPr>
            <a:spLocks noGrp="1"/>
          </p:cNvSpPr>
          <p:nvPr>
            <p:ph idx="1"/>
          </p:nvPr>
        </p:nvSpPr>
        <p:spPr>
          <a:xfrm>
            <a:off x="649458" y="4723750"/>
            <a:ext cx="10972800" cy="481352"/>
          </a:xfrm>
        </p:spPr>
        <p:txBody>
          <a:bodyPr>
            <a:normAutofit/>
          </a:bodyPr>
          <a:lstStyle/>
          <a:p>
            <a:pPr marL="0" indent="0" algn="ctr">
              <a:buNone/>
            </a:pPr>
            <a:r>
              <a:rPr lang="en-US" sz="2000">
                <a:solidFill>
                  <a:schemeClr val="tx1"/>
                </a:solidFill>
                <a:highlight>
                  <a:srgbClr val="C0C0C0"/>
                </a:highlight>
                <a:latin typeface="Consolas" panose="020B0609020204030204" pitchFamily="49" charset="0"/>
              </a:rPr>
              <a:t>ros2 run &lt;</a:t>
            </a:r>
            <a:r>
              <a:rPr lang="en-US" sz="2000" err="1">
                <a:solidFill>
                  <a:schemeClr val="tx1"/>
                </a:solidFill>
                <a:highlight>
                  <a:srgbClr val="C0C0C0"/>
                </a:highlight>
                <a:latin typeface="Consolas" panose="020B0609020204030204" pitchFamily="49" charset="0"/>
              </a:rPr>
              <a:t>package_name</a:t>
            </a:r>
            <a:r>
              <a:rPr lang="en-US" sz="2000">
                <a:solidFill>
                  <a:schemeClr val="tx1"/>
                </a:solidFill>
                <a:highlight>
                  <a:srgbClr val="C0C0C0"/>
                </a:highlight>
                <a:latin typeface="Consolas" panose="020B0609020204030204" pitchFamily="49" charset="0"/>
              </a:rPr>
              <a:t>&gt; &lt;</a:t>
            </a:r>
            <a:r>
              <a:rPr lang="en-US" sz="2000" err="1">
                <a:solidFill>
                  <a:schemeClr val="tx1"/>
                </a:solidFill>
                <a:highlight>
                  <a:srgbClr val="C0C0C0"/>
                </a:highlight>
                <a:latin typeface="Consolas" panose="020B0609020204030204" pitchFamily="49" charset="0"/>
              </a:rPr>
              <a:t>executable_name</a:t>
            </a:r>
            <a:r>
              <a:rPr lang="en-US" sz="2000">
                <a:solidFill>
                  <a:schemeClr val="tx1"/>
                </a:solidFill>
                <a:highlight>
                  <a:srgbClr val="C0C0C0"/>
                </a:highlight>
                <a:latin typeface="Consolas" panose="020B0609020204030204" pitchFamily="49" charset="0"/>
              </a:rPr>
              <a:t>&gt; [arguments]</a:t>
            </a:r>
          </a:p>
        </p:txBody>
      </p:sp>
      <p:sp>
        <p:nvSpPr>
          <p:cNvPr id="11" name="Text Placeholder 5">
            <a:extLst>
              <a:ext uri="{FF2B5EF4-FFF2-40B4-BE49-F238E27FC236}">
                <a16:creationId xmlns:a16="http://schemas.microsoft.com/office/drawing/2014/main" id="{5A72D6D9-873A-447C-A7C5-715192217A60}"/>
              </a:ext>
            </a:extLst>
          </p:cNvPr>
          <p:cNvSpPr txBox="1">
            <a:spLocks/>
          </p:cNvSpPr>
          <p:nvPr/>
        </p:nvSpPr>
        <p:spPr>
          <a:xfrm>
            <a:off x="649458" y="4161860"/>
            <a:ext cx="10972800" cy="481352"/>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400" kern="1200">
                <a:solidFill>
                  <a:schemeClr val="tx2"/>
                </a:solidFill>
                <a:latin typeface="+mn-lt"/>
                <a:ea typeface="+mn-ea"/>
                <a:cs typeface="+mn-cs"/>
              </a:defRPr>
            </a:lvl1pPr>
            <a:lvl2pPr marL="742950" indent="-285750" algn="l" defTabSz="914400" rtl="0" eaLnBrk="1" latinLnBrk="0" hangingPunct="1">
              <a:spcBef>
                <a:spcPct val="20000"/>
              </a:spcBef>
              <a:buFont typeface="Arial" pitchFamily="34" charset="0"/>
              <a:buChar char="–"/>
              <a:defRPr sz="2000" kern="1200">
                <a:solidFill>
                  <a:schemeClr val="tx2"/>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2"/>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2"/>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t>Running a single node: </a:t>
            </a:r>
          </a:p>
        </p:txBody>
      </p:sp>
    </p:spTree>
    <p:extLst>
      <p:ext uri="{BB962C8B-B14F-4D97-AF65-F5344CB8AC3E}">
        <p14:creationId xmlns:p14="http://schemas.microsoft.com/office/powerpoint/2010/main" val="86926256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a:t>ROS1 vs ROS2 Node structure </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A03AF2-F585-4479-8A3F-D36D104B4D5E}" type="slidenum">
              <a:rPr kumimoji="0" lang="en-SG"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SG"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3" name="Rectangle 2">
            <a:extLst>
              <a:ext uri="{FF2B5EF4-FFF2-40B4-BE49-F238E27FC236}">
                <a16:creationId xmlns:a16="http://schemas.microsoft.com/office/drawing/2014/main" id="{4A57B5A5-5904-4161-A2E8-45B17B8396A2}"/>
              </a:ext>
            </a:extLst>
          </p:cNvPr>
          <p:cNvSpPr/>
          <p:nvPr/>
        </p:nvSpPr>
        <p:spPr>
          <a:xfrm>
            <a:off x="649458" y="6386844"/>
            <a:ext cx="108930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lumMod val="65000"/>
                  </a:prstClr>
                </a:solidFill>
                <a:effectLst/>
                <a:uLnTx/>
                <a:uFillTx/>
                <a:latin typeface="Calibri" panose="020F0502020204030204" pitchFamily="34" charset="0"/>
                <a:ea typeface="+mn-ea"/>
                <a:cs typeface="+mn-cs"/>
              </a:rPr>
              <a:t>© 2021 Advanced Remanufacturing and Technology Centre / ROS-Industrial Consortium Asia Pacific</a:t>
            </a:r>
            <a:endParaRPr kumimoji="0" lang="en-SG" sz="1200" b="0" i="0" u="none" strike="noStrike" kern="1200" cap="none" spc="0" normalizeH="0" baseline="0" noProof="0">
              <a:ln>
                <a:noFill/>
              </a:ln>
              <a:solidFill>
                <a:prstClr val="white">
                  <a:lumMod val="65000"/>
                </a:prstClr>
              </a:solidFill>
              <a:effectLst/>
              <a:uLnTx/>
              <a:uFillTx/>
              <a:latin typeface="Calibri"/>
              <a:ea typeface="+mn-ea"/>
              <a:cs typeface="+mn-cs"/>
            </a:endParaRPr>
          </a:p>
        </p:txBody>
      </p:sp>
      <p:pic>
        <p:nvPicPr>
          <p:cNvPr id="7" name="Picture 7" descr="Graphical user interface&#10;&#10;Description automatically generated">
            <a:extLst>
              <a:ext uri="{FF2B5EF4-FFF2-40B4-BE49-F238E27FC236}">
                <a16:creationId xmlns:a16="http://schemas.microsoft.com/office/drawing/2014/main" id="{C924D8C7-E052-45BB-AC7B-97D10FF101E4}"/>
              </a:ext>
            </a:extLst>
          </p:cNvPr>
          <p:cNvPicPr>
            <a:picLocks noChangeAspect="1"/>
          </p:cNvPicPr>
          <p:nvPr/>
        </p:nvPicPr>
        <p:blipFill>
          <a:blip r:embed="rId3"/>
          <a:stretch>
            <a:fillRect/>
          </a:stretch>
        </p:blipFill>
        <p:spPr>
          <a:xfrm>
            <a:off x="2206084" y="1890776"/>
            <a:ext cx="5623932" cy="3076446"/>
          </a:xfrm>
          <a:prstGeom prst="rect">
            <a:avLst/>
          </a:prstGeom>
        </p:spPr>
      </p:pic>
      <p:sp>
        <p:nvSpPr>
          <p:cNvPr id="8" name="Oval 7">
            <a:extLst>
              <a:ext uri="{FF2B5EF4-FFF2-40B4-BE49-F238E27FC236}">
                <a16:creationId xmlns:a16="http://schemas.microsoft.com/office/drawing/2014/main" id="{7591D46F-82CB-46A6-A1FE-C4519C49338D}"/>
              </a:ext>
            </a:extLst>
          </p:cNvPr>
          <p:cNvSpPr/>
          <p:nvPr/>
        </p:nvSpPr>
        <p:spPr>
          <a:xfrm>
            <a:off x="2969477" y="2449086"/>
            <a:ext cx="1077950" cy="371707"/>
          </a:xfrm>
          <a:prstGeom prst="ellipse">
            <a:avLst/>
          </a:prstGeom>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4" name="Oval 13">
            <a:extLst>
              <a:ext uri="{FF2B5EF4-FFF2-40B4-BE49-F238E27FC236}">
                <a16:creationId xmlns:a16="http://schemas.microsoft.com/office/drawing/2014/main" id="{7EC2697B-6C03-4E7F-9786-B6D5B726169A}"/>
              </a:ext>
            </a:extLst>
          </p:cNvPr>
          <p:cNvSpPr/>
          <p:nvPr/>
        </p:nvSpPr>
        <p:spPr>
          <a:xfrm>
            <a:off x="7643696" y="2309696"/>
            <a:ext cx="1077950" cy="371707"/>
          </a:xfrm>
          <a:prstGeom prst="ellipse">
            <a:avLst/>
          </a:prstGeom>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TextBox 8">
            <a:extLst>
              <a:ext uri="{FF2B5EF4-FFF2-40B4-BE49-F238E27FC236}">
                <a16:creationId xmlns:a16="http://schemas.microsoft.com/office/drawing/2014/main" id="{9A68510B-BA60-4EA7-87DE-04A530E30FF5}"/>
              </a:ext>
            </a:extLst>
          </p:cNvPr>
          <p:cNvSpPr txBox="1"/>
          <p:nvPr/>
        </p:nvSpPr>
        <p:spPr>
          <a:xfrm>
            <a:off x="7986132" y="2345473"/>
            <a:ext cx="28993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rgbClr val="1F497D"/>
                </a:solidFill>
              </a:rPr>
              <a:t>?</a:t>
            </a:r>
            <a:endParaRPr lang="en-US"/>
          </a:p>
        </p:txBody>
      </p:sp>
    </p:spTree>
    <p:extLst>
      <p:ext uri="{BB962C8B-B14F-4D97-AF65-F5344CB8AC3E}">
        <p14:creationId xmlns:p14="http://schemas.microsoft.com/office/powerpoint/2010/main" val="315446814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a:t>Automatic Discovery</a:t>
            </a:r>
            <a:endParaRPr lang="en-SG"/>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A03AF2-F585-4479-8A3F-D36D104B4D5E}" type="slidenum">
              <a:rPr kumimoji="0" lang="en-SG"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SG"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3" name="Rectangle 2">
            <a:extLst>
              <a:ext uri="{FF2B5EF4-FFF2-40B4-BE49-F238E27FC236}">
                <a16:creationId xmlns:a16="http://schemas.microsoft.com/office/drawing/2014/main" id="{4A57B5A5-5904-4161-A2E8-45B17B8396A2}"/>
              </a:ext>
            </a:extLst>
          </p:cNvPr>
          <p:cNvSpPr/>
          <p:nvPr/>
        </p:nvSpPr>
        <p:spPr>
          <a:xfrm>
            <a:off x="649458" y="6386844"/>
            <a:ext cx="108930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lumMod val="65000"/>
                  </a:prstClr>
                </a:solidFill>
                <a:effectLst/>
                <a:uLnTx/>
                <a:uFillTx/>
                <a:latin typeface="Calibri" panose="020F0502020204030204" pitchFamily="34" charset="0"/>
                <a:ea typeface="+mn-ea"/>
                <a:cs typeface="+mn-cs"/>
              </a:rPr>
              <a:t>© 2021 Advanced Remanufacturing and Technology Centre / ROS-Industrial Consortium Asia Pacific</a:t>
            </a:r>
            <a:endParaRPr kumimoji="0" lang="en-SG" sz="1200" b="0" i="0" u="none" strike="noStrike" kern="1200" cap="none" spc="0" normalizeH="0" baseline="0" noProof="0">
              <a:ln>
                <a:noFill/>
              </a:ln>
              <a:solidFill>
                <a:prstClr val="white">
                  <a:lumMod val="65000"/>
                </a:prstClr>
              </a:solidFill>
              <a:effectLst/>
              <a:uLnTx/>
              <a:uFillTx/>
              <a:latin typeface="Calibri"/>
              <a:ea typeface="+mn-ea"/>
              <a:cs typeface="+mn-cs"/>
            </a:endParaRPr>
          </a:p>
        </p:txBody>
      </p:sp>
      <p:pic>
        <p:nvPicPr>
          <p:cNvPr id="7" name="Picture 6">
            <a:extLst>
              <a:ext uri="{FF2B5EF4-FFF2-40B4-BE49-F238E27FC236}">
                <a16:creationId xmlns:a16="http://schemas.microsoft.com/office/drawing/2014/main" id="{89337B02-E810-4A3D-BC02-E9022D7A0761}"/>
              </a:ext>
            </a:extLst>
          </p:cNvPr>
          <p:cNvPicPr>
            <a:picLocks noChangeAspect="1"/>
          </p:cNvPicPr>
          <p:nvPr/>
        </p:nvPicPr>
        <p:blipFill rotWithShape="1">
          <a:blip r:embed="rId3"/>
          <a:srcRect l="305"/>
          <a:stretch/>
        </p:blipFill>
        <p:spPr>
          <a:xfrm>
            <a:off x="365173" y="3180949"/>
            <a:ext cx="4918027" cy="2392991"/>
          </a:xfrm>
          <a:prstGeom prst="rect">
            <a:avLst/>
          </a:prstGeom>
        </p:spPr>
      </p:pic>
      <p:sp>
        <p:nvSpPr>
          <p:cNvPr id="9" name="Text Placeholder 5">
            <a:extLst>
              <a:ext uri="{FF2B5EF4-FFF2-40B4-BE49-F238E27FC236}">
                <a16:creationId xmlns:a16="http://schemas.microsoft.com/office/drawing/2014/main" id="{76BD370E-B5FF-47CC-BF4D-5776B34704F1}"/>
              </a:ext>
            </a:extLst>
          </p:cNvPr>
          <p:cNvSpPr txBox="1">
            <a:spLocks/>
          </p:cNvSpPr>
          <p:nvPr/>
        </p:nvSpPr>
        <p:spPr>
          <a:xfrm>
            <a:off x="649458" y="903204"/>
            <a:ext cx="3887373" cy="481352"/>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400" kern="1200">
                <a:solidFill>
                  <a:schemeClr val="tx2"/>
                </a:solidFill>
                <a:latin typeface="+mn-lt"/>
                <a:ea typeface="+mn-ea"/>
                <a:cs typeface="+mn-cs"/>
              </a:defRPr>
            </a:lvl1pPr>
            <a:lvl2pPr marL="742950" indent="-285750" algn="l" defTabSz="914400" rtl="0" eaLnBrk="1" latinLnBrk="0" hangingPunct="1">
              <a:spcBef>
                <a:spcPct val="20000"/>
              </a:spcBef>
              <a:buFont typeface="Arial" pitchFamily="34" charset="0"/>
              <a:buChar char="–"/>
              <a:defRPr sz="2000" kern="1200">
                <a:solidFill>
                  <a:schemeClr val="tx2"/>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2"/>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2"/>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b="1" u="sng"/>
              <a:t>ROS1</a:t>
            </a:r>
            <a:r>
              <a:rPr lang="en-US"/>
              <a:t> Node communication </a:t>
            </a:r>
          </a:p>
        </p:txBody>
      </p:sp>
      <p:sp>
        <p:nvSpPr>
          <p:cNvPr id="8" name="Text Placeholder 5">
            <a:extLst>
              <a:ext uri="{FF2B5EF4-FFF2-40B4-BE49-F238E27FC236}">
                <a16:creationId xmlns:a16="http://schemas.microsoft.com/office/drawing/2014/main" id="{041BFC8F-C33B-4465-BB7E-360976057C5F}"/>
              </a:ext>
            </a:extLst>
          </p:cNvPr>
          <p:cNvSpPr txBox="1">
            <a:spLocks/>
          </p:cNvSpPr>
          <p:nvPr/>
        </p:nvSpPr>
        <p:spPr>
          <a:xfrm>
            <a:off x="1168791" y="1726804"/>
            <a:ext cx="3887373" cy="481352"/>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400" kern="1200">
                <a:solidFill>
                  <a:schemeClr val="tx2"/>
                </a:solidFill>
                <a:latin typeface="+mn-lt"/>
                <a:ea typeface="+mn-ea"/>
                <a:cs typeface="+mn-cs"/>
              </a:defRPr>
            </a:lvl1pPr>
            <a:lvl2pPr marL="742950" indent="-285750" algn="l" defTabSz="914400" rtl="0" eaLnBrk="1" latinLnBrk="0" hangingPunct="1">
              <a:spcBef>
                <a:spcPct val="20000"/>
              </a:spcBef>
              <a:buFont typeface="Arial" pitchFamily="34" charset="0"/>
              <a:buChar char="–"/>
              <a:defRPr sz="2000" kern="1200">
                <a:solidFill>
                  <a:schemeClr val="tx2"/>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2"/>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2"/>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b="1">
                <a:solidFill>
                  <a:srgbClr val="FF0000"/>
                </a:solidFill>
              </a:rPr>
              <a:t>Central point of failure!</a:t>
            </a:r>
          </a:p>
        </p:txBody>
      </p:sp>
      <p:pic>
        <p:nvPicPr>
          <p:cNvPr id="1026" name="Picture 2" descr="ROS graph concepts. (a) Core computation graph level, (b) messages publish and subscribe communication between nodes to topics, (c) service request and response communication between server and client, (d) action communication between server and client.">
            <a:extLst>
              <a:ext uri="{FF2B5EF4-FFF2-40B4-BE49-F238E27FC236}">
                <a16:creationId xmlns:a16="http://schemas.microsoft.com/office/drawing/2014/main" id="{1A207D60-845A-4777-96CC-AE003DF9B32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1985" t="24627" b="45086"/>
          <a:stretch/>
        </p:blipFill>
        <p:spPr bwMode="auto">
          <a:xfrm>
            <a:off x="5283200" y="3651606"/>
            <a:ext cx="4600091" cy="2392990"/>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Arrow Connector 9">
            <a:extLst>
              <a:ext uri="{FF2B5EF4-FFF2-40B4-BE49-F238E27FC236}">
                <a16:creationId xmlns:a16="http://schemas.microsoft.com/office/drawing/2014/main" id="{218CF65E-B04D-49A1-9163-A09F26AEE904}"/>
              </a:ext>
            </a:extLst>
          </p:cNvPr>
          <p:cNvCxnSpPr>
            <a:cxnSpLocks/>
          </p:cNvCxnSpPr>
          <p:nvPr/>
        </p:nvCxnSpPr>
        <p:spPr>
          <a:xfrm>
            <a:off x="2859353" y="2315475"/>
            <a:ext cx="0" cy="1443051"/>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13" name="Picture 2" descr="ROS graph concepts. (a) Core computation graph level, (b) messages publish and subscribe communication between nodes to topics, (c) service request and response communication between server and client, (d) action communication between server and client.">
            <a:extLst>
              <a:ext uri="{FF2B5EF4-FFF2-40B4-BE49-F238E27FC236}">
                <a16:creationId xmlns:a16="http://schemas.microsoft.com/office/drawing/2014/main" id="{CEF79332-F6C5-4919-B5C2-5413BB05C90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2225" t="59401" r="30418" b="7626"/>
          <a:stretch/>
        </p:blipFill>
        <p:spPr bwMode="auto">
          <a:xfrm>
            <a:off x="7268310" y="1214672"/>
            <a:ext cx="3024554" cy="2201606"/>
          </a:xfrm>
          <a:prstGeom prst="rect">
            <a:avLst/>
          </a:prstGeom>
          <a:noFill/>
          <a:extLst>
            <a:ext uri="{909E8E84-426E-40DD-AFC4-6F175D3DCCD1}">
              <a14:hiddenFill xmlns:a14="http://schemas.microsoft.com/office/drawing/2010/main">
                <a:solidFill>
                  <a:srgbClr val="FFFFFF"/>
                </a:solidFill>
              </a14:hiddenFill>
            </a:ext>
          </a:extLst>
        </p:spPr>
      </p:pic>
      <p:cxnSp>
        <p:nvCxnSpPr>
          <p:cNvPr id="15" name="Straight Arrow Connector 14">
            <a:extLst>
              <a:ext uri="{FF2B5EF4-FFF2-40B4-BE49-F238E27FC236}">
                <a16:creationId xmlns:a16="http://schemas.microsoft.com/office/drawing/2014/main" id="{1EEE2366-F66E-4B62-9620-FA6077736B5C}"/>
              </a:ext>
            </a:extLst>
          </p:cNvPr>
          <p:cNvCxnSpPr>
            <a:cxnSpLocks/>
          </p:cNvCxnSpPr>
          <p:nvPr/>
        </p:nvCxnSpPr>
        <p:spPr>
          <a:xfrm>
            <a:off x="4290645" y="2315475"/>
            <a:ext cx="2795955" cy="1443051"/>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DCA32C80-00BB-4281-8D86-83F4E871ED8A}"/>
              </a:ext>
            </a:extLst>
          </p:cNvPr>
          <p:cNvCxnSpPr>
            <a:cxnSpLocks/>
          </p:cNvCxnSpPr>
          <p:nvPr/>
        </p:nvCxnSpPr>
        <p:spPr>
          <a:xfrm flipV="1">
            <a:off x="4653868" y="1607437"/>
            <a:ext cx="3379961" cy="227040"/>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BBD50080-6714-4BD3-B636-5C00F8ED348D}"/>
              </a:ext>
            </a:extLst>
          </p:cNvPr>
          <p:cNvSpPr txBox="1"/>
          <p:nvPr/>
        </p:nvSpPr>
        <p:spPr>
          <a:xfrm>
            <a:off x="5151863" y="1899424"/>
            <a:ext cx="2241396"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b="1" dirty="0">
                <a:solidFill>
                  <a:srgbClr val="1F497D"/>
                </a:solidFill>
                <a:cs typeface="Calibri"/>
              </a:rPr>
              <a:t>Master Node tracks publishers, subscribers, node discovery, </a:t>
            </a:r>
            <a:r>
              <a:rPr lang="en-US" sz="1600" b="1" dirty="0" err="1">
                <a:solidFill>
                  <a:srgbClr val="1F497D"/>
                </a:solidFill>
                <a:cs typeface="Calibri"/>
              </a:rPr>
              <a:t>etc</a:t>
            </a:r>
            <a:endParaRPr lang="en-US" sz="1600" b="1" dirty="0">
              <a:solidFill>
                <a:srgbClr val="1F497D"/>
              </a:solidFill>
              <a:cs typeface="Calibri"/>
            </a:endParaRPr>
          </a:p>
        </p:txBody>
      </p:sp>
    </p:spTree>
    <p:extLst>
      <p:ext uri="{BB962C8B-B14F-4D97-AF65-F5344CB8AC3E}">
        <p14:creationId xmlns:p14="http://schemas.microsoft.com/office/powerpoint/2010/main" val="45851338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a:t>Automatic Discovery</a:t>
            </a:r>
            <a:endParaRPr lang="en-SG"/>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A03AF2-F585-4479-8A3F-D36D104B4D5E}" type="slidenum">
              <a:rPr kumimoji="0" lang="en-SG" sz="1200" b="0" i="0" u="none" strike="noStrike" kern="1200" cap="none" spc="0" normalizeH="0" baseline="0" noProof="0" dirty="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SG"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3" name="Rectangle 2">
            <a:extLst>
              <a:ext uri="{FF2B5EF4-FFF2-40B4-BE49-F238E27FC236}">
                <a16:creationId xmlns:a16="http://schemas.microsoft.com/office/drawing/2014/main" id="{4A57B5A5-5904-4161-A2E8-45B17B8396A2}"/>
              </a:ext>
            </a:extLst>
          </p:cNvPr>
          <p:cNvSpPr/>
          <p:nvPr/>
        </p:nvSpPr>
        <p:spPr>
          <a:xfrm>
            <a:off x="649458" y="6386844"/>
            <a:ext cx="108930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lumMod val="65000"/>
                  </a:prstClr>
                </a:solidFill>
                <a:effectLst/>
                <a:uLnTx/>
                <a:uFillTx/>
                <a:latin typeface="Calibri" panose="020F0502020204030204" pitchFamily="34" charset="0"/>
                <a:ea typeface="+mn-ea"/>
                <a:cs typeface="+mn-cs"/>
              </a:rPr>
              <a:t>© 2021 Advanced Remanufacturing and Technology Centre / ROS-Industrial Consortium Asia Pacific</a:t>
            </a:r>
            <a:endParaRPr kumimoji="0" lang="en-SG" sz="1200" b="0" i="0" u="none" strike="noStrike" kern="1200" cap="none" spc="0" normalizeH="0" baseline="0" noProof="0">
              <a:ln>
                <a:noFill/>
              </a:ln>
              <a:solidFill>
                <a:prstClr val="white">
                  <a:lumMod val="65000"/>
                </a:prstClr>
              </a:solidFill>
              <a:effectLst/>
              <a:uLnTx/>
              <a:uFillTx/>
              <a:latin typeface="Calibri"/>
              <a:ea typeface="+mn-ea"/>
              <a:cs typeface="+mn-cs"/>
            </a:endParaRPr>
          </a:p>
        </p:txBody>
      </p:sp>
      <p:sp>
        <p:nvSpPr>
          <p:cNvPr id="9" name="Text Placeholder 5">
            <a:extLst>
              <a:ext uri="{FF2B5EF4-FFF2-40B4-BE49-F238E27FC236}">
                <a16:creationId xmlns:a16="http://schemas.microsoft.com/office/drawing/2014/main" id="{76BD370E-B5FF-47CC-BF4D-5776B34704F1}"/>
              </a:ext>
            </a:extLst>
          </p:cNvPr>
          <p:cNvSpPr txBox="1">
            <a:spLocks/>
          </p:cNvSpPr>
          <p:nvPr/>
        </p:nvSpPr>
        <p:spPr>
          <a:xfrm>
            <a:off x="649458" y="903204"/>
            <a:ext cx="10972800" cy="481352"/>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400" kern="1200">
                <a:solidFill>
                  <a:schemeClr val="tx2"/>
                </a:solidFill>
                <a:latin typeface="+mn-lt"/>
                <a:ea typeface="+mn-ea"/>
                <a:cs typeface="+mn-cs"/>
              </a:defRPr>
            </a:lvl1pPr>
            <a:lvl2pPr marL="742950" indent="-285750" algn="l" defTabSz="914400" rtl="0" eaLnBrk="1" latinLnBrk="0" hangingPunct="1">
              <a:spcBef>
                <a:spcPct val="20000"/>
              </a:spcBef>
              <a:buFont typeface="Arial" pitchFamily="34" charset="0"/>
              <a:buChar char="–"/>
              <a:defRPr sz="2000" kern="1200">
                <a:solidFill>
                  <a:schemeClr val="tx2"/>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2"/>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2"/>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b="1" u="sng"/>
              <a:t>ROS2</a:t>
            </a:r>
            <a:r>
              <a:rPr lang="en-US"/>
              <a:t> Node communication </a:t>
            </a:r>
          </a:p>
        </p:txBody>
      </p:sp>
      <p:sp>
        <p:nvSpPr>
          <p:cNvPr id="2" name="Rectangle 1">
            <a:extLst>
              <a:ext uri="{FF2B5EF4-FFF2-40B4-BE49-F238E27FC236}">
                <a16:creationId xmlns:a16="http://schemas.microsoft.com/office/drawing/2014/main" id="{98A362B5-56C8-4D05-94C0-921002ADC9D7}"/>
              </a:ext>
            </a:extLst>
          </p:cNvPr>
          <p:cNvSpPr/>
          <p:nvPr/>
        </p:nvSpPr>
        <p:spPr>
          <a:xfrm>
            <a:off x="2051538" y="3282168"/>
            <a:ext cx="2223379" cy="8634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Node A</a:t>
            </a:r>
          </a:p>
          <a:p>
            <a:pPr algn="ctr"/>
            <a:r>
              <a:rPr lang="en-US"/>
              <a:t>ROS_DOMAIN_ID = 1</a:t>
            </a:r>
            <a:endParaRPr lang="en-SG"/>
          </a:p>
        </p:txBody>
      </p:sp>
      <p:sp>
        <p:nvSpPr>
          <p:cNvPr id="8" name="Rectangle 7">
            <a:extLst>
              <a:ext uri="{FF2B5EF4-FFF2-40B4-BE49-F238E27FC236}">
                <a16:creationId xmlns:a16="http://schemas.microsoft.com/office/drawing/2014/main" id="{DCE564D2-4356-42D6-9D7E-9E33B9EB888D}"/>
              </a:ext>
            </a:extLst>
          </p:cNvPr>
          <p:cNvSpPr/>
          <p:nvPr/>
        </p:nvSpPr>
        <p:spPr>
          <a:xfrm>
            <a:off x="4740128" y="4555350"/>
            <a:ext cx="2223379" cy="8634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Node B</a:t>
            </a:r>
          </a:p>
          <a:p>
            <a:pPr algn="ctr"/>
            <a:r>
              <a:rPr lang="en-US"/>
              <a:t>ROS_DOMAIN_ID = 1</a:t>
            </a:r>
            <a:endParaRPr lang="en-SG"/>
          </a:p>
        </p:txBody>
      </p:sp>
      <p:sp>
        <p:nvSpPr>
          <p:cNvPr id="10" name="Rectangle 9">
            <a:extLst>
              <a:ext uri="{FF2B5EF4-FFF2-40B4-BE49-F238E27FC236}">
                <a16:creationId xmlns:a16="http://schemas.microsoft.com/office/drawing/2014/main" id="{5C792C61-6C2D-4FB6-999F-5582BC5DF265}"/>
              </a:ext>
            </a:extLst>
          </p:cNvPr>
          <p:cNvSpPr/>
          <p:nvPr/>
        </p:nvSpPr>
        <p:spPr>
          <a:xfrm>
            <a:off x="7402536" y="3282168"/>
            <a:ext cx="2412609" cy="8634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Node C</a:t>
            </a:r>
          </a:p>
          <a:p>
            <a:pPr algn="ctr"/>
            <a:r>
              <a:rPr lang="en-US"/>
              <a:t>ROS_DOMAIN_ID = 1</a:t>
            </a:r>
            <a:endParaRPr lang="en-SG"/>
          </a:p>
        </p:txBody>
      </p:sp>
      <p:sp>
        <p:nvSpPr>
          <p:cNvPr id="11" name="Rectangle 10">
            <a:extLst>
              <a:ext uri="{FF2B5EF4-FFF2-40B4-BE49-F238E27FC236}">
                <a16:creationId xmlns:a16="http://schemas.microsoft.com/office/drawing/2014/main" id="{DDB35100-E377-46E8-8894-006A39E6D667}"/>
              </a:ext>
            </a:extLst>
          </p:cNvPr>
          <p:cNvSpPr/>
          <p:nvPr/>
        </p:nvSpPr>
        <p:spPr>
          <a:xfrm>
            <a:off x="4740128" y="1776397"/>
            <a:ext cx="2223379" cy="863448"/>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Node A</a:t>
            </a:r>
          </a:p>
          <a:p>
            <a:pPr algn="ctr"/>
            <a:r>
              <a:rPr lang="en-US"/>
              <a:t>ROS_DOMAIN_ID = 2</a:t>
            </a:r>
            <a:endParaRPr lang="en-SG"/>
          </a:p>
        </p:txBody>
      </p:sp>
      <p:sp>
        <p:nvSpPr>
          <p:cNvPr id="6" name="TextBox 5">
            <a:extLst>
              <a:ext uri="{FF2B5EF4-FFF2-40B4-BE49-F238E27FC236}">
                <a16:creationId xmlns:a16="http://schemas.microsoft.com/office/drawing/2014/main" id="{267CD674-8C06-4CB9-A741-D3F82051E448}"/>
              </a:ext>
            </a:extLst>
          </p:cNvPr>
          <p:cNvSpPr txBox="1"/>
          <p:nvPr/>
        </p:nvSpPr>
        <p:spPr>
          <a:xfrm>
            <a:off x="4883026" y="5585464"/>
            <a:ext cx="1937582" cy="369332"/>
          </a:xfrm>
          <a:prstGeom prst="rect">
            <a:avLst/>
          </a:prstGeom>
          <a:noFill/>
        </p:spPr>
        <p:txBody>
          <a:bodyPr wrap="none" rtlCol="0">
            <a:spAutoFit/>
          </a:bodyPr>
          <a:lstStyle/>
          <a:p>
            <a:r>
              <a:rPr lang="en-US">
                <a:solidFill>
                  <a:schemeClr val="tx2">
                    <a:lumMod val="75000"/>
                  </a:schemeClr>
                </a:solidFill>
              </a:rPr>
              <a:t>New Node created</a:t>
            </a:r>
            <a:endParaRPr lang="en-SG">
              <a:solidFill>
                <a:schemeClr val="tx2">
                  <a:lumMod val="75000"/>
                </a:schemeClr>
              </a:solidFill>
            </a:endParaRPr>
          </a:p>
        </p:txBody>
      </p:sp>
      <p:cxnSp>
        <p:nvCxnSpPr>
          <p:cNvPr id="13" name="Straight Arrow Connector 12">
            <a:extLst>
              <a:ext uri="{FF2B5EF4-FFF2-40B4-BE49-F238E27FC236}">
                <a16:creationId xmlns:a16="http://schemas.microsoft.com/office/drawing/2014/main" id="{58474689-F696-4801-821F-850B94AC08BD}"/>
              </a:ext>
            </a:extLst>
          </p:cNvPr>
          <p:cNvCxnSpPr/>
          <p:nvPr/>
        </p:nvCxnSpPr>
        <p:spPr>
          <a:xfrm flipH="1" flipV="1">
            <a:off x="3657600" y="4237915"/>
            <a:ext cx="949569" cy="749159"/>
          </a:xfrm>
          <a:prstGeom prst="straightConnector1">
            <a:avLst/>
          </a:prstGeom>
          <a:ln w="28575">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BB9F1C48-2C52-4C1D-9E3B-04903D3D8914}"/>
              </a:ext>
            </a:extLst>
          </p:cNvPr>
          <p:cNvCxnSpPr>
            <a:cxnSpLocks/>
          </p:cNvCxnSpPr>
          <p:nvPr/>
        </p:nvCxnSpPr>
        <p:spPr>
          <a:xfrm flipV="1">
            <a:off x="7054362" y="4206153"/>
            <a:ext cx="990601" cy="725981"/>
          </a:xfrm>
          <a:prstGeom prst="straightConnector1">
            <a:avLst/>
          </a:prstGeom>
          <a:ln w="28575">
            <a:prstDash val="sysDash"/>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91C78CCD-64DA-448E-8A94-691C2F1C3635}"/>
              </a:ext>
            </a:extLst>
          </p:cNvPr>
          <p:cNvSpPr txBox="1"/>
          <p:nvPr/>
        </p:nvSpPr>
        <p:spPr>
          <a:xfrm>
            <a:off x="4815149" y="3419316"/>
            <a:ext cx="2031232" cy="923330"/>
          </a:xfrm>
          <a:prstGeom prst="rect">
            <a:avLst/>
          </a:prstGeom>
          <a:noFill/>
        </p:spPr>
        <p:txBody>
          <a:bodyPr wrap="square" rtlCol="0">
            <a:spAutoFit/>
          </a:bodyPr>
          <a:lstStyle/>
          <a:p>
            <a:pPr algn="ctr"/>
            <a:r>
              <a:rPr lang="en-US">
                <a:solidFill>
                  <a:schemeClr val="tx2">
                    <a:lumMod val="75000"/>
                  </a:schemeClr>
                </a:solidFill>
              </a:rPr>
              <a:t>Node advertises its presence on a hidden topic</a:t>
            </a:r>
            <a:endParaRPr lang="en-SG">
              <a:solidFill>
                <a:schemeClr val="tx2">
                  <a:lumMod val="75000"/>
                </a:schemeClr>
              </a:solidFill>
            </a:endParaRPr>
          </a:p>
        </p:txBody>
      </p:sp>
      <p:sp>
        <p:nvSpPr>
          <p:cNvPr id="18" name="Text Placeholder 5">
            <a:extLst>
              <a:ext uri="{FF2B5EF4-FFF2-40B4-BE49-F238E27FC236}">
                <a16:creationId xmlns:a16="http://schemas.microsoft.com/office/drawing/2014/main" id="{C14FF651-7D16-4DA1-894D-B7C74F01BEE9}"/>
              </a:ext>
            </a:extLst>
          </p:cNvPr>
          <p:cNvSpPr txBox="1">
            <a:spLocks/>
          </p:cNvSpPr>
          <p:nvPr/>
        </p:nvSpPr>
        <p:spPr>
          <a:xfrm>
            <a:off x="768202" y="1901638"/>
            <a:ext cx="2566671" cy="863448"/>
          </a:xfrm>
          <a:prstGeom prst="rect">
            <a:avLst/>
          </a:prstGeom>
        </p:spPr>
        <p:txBody>
          <a:bodyPr vert="horz" lIns="91440" tIns="45720" rIns="91440" bIns="45720" rtlCol="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buNone/>
            </a:pPr>
            <a:r>
              <a:rPr lang="en-US" b="1">
                <a:solidFill>
                  <a:srgbClr val="00B050"/>
                </a:solidFill>
              </a:rPr>
              <a:t>No central point of failure!</a:t>
            </a:r>
          </a:p>
        </p:txBody>
      </p:sp>
    </p:spTree>
    <p:extLst>
      <p:ext uri="{BB962C8B-B14F-4D97-AF65-F5344CB8AC3E}">
        <p14:creationId xmlns:p14="http://schemas.microsoft.com/office/powerpoint/2010/main" val="18964384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a:t>Automatic Discovery</a:t>
            </a:r>
            <a:endParaRPr lang="en-SG"/>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A03AF2-F585-4479-8A3F-D36D104B4D5E}" type="slidenum">
              <a:rPr kumimoji="0" lang="en-SG"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SG"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3" name="Rectangle 2">
            <a:extLst>
              <a:ext uri="{FF2B5EF4-FFF2-40B4-BE49-F238E27FC236}">
                <a16:creationId xmlns:a16="http://schemas.microsoft.com/office/drawing/2014/main" id="{4A57B5A5-5904-4161-A2E8-45B17B8396A2}"/>
              </a:ext>
            </a:extLst>
          </p:cNvPr>
          <p:cNvSpPr/>
          <p:nvPr/>
        </p:nvSpPr>
        <p:spPr>
          <a:xfrm>
            <a:off x="649458" y="6386844"/>
            <a:ext cx="108930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lumMod val="65000"/>
                  </a:prstClr>
                </a:solidFill>
                <a:effectLst/>
                <a:uLnTx/>
                <a:uFillTx/>
                <a:latin typeface="Calibri" panose="020F0502020204030204" pitchFamily="34" charset="0"/>
                <a:ea typeface="+mn-ea"/>
                <a:cs typeface="+mn-cs"/>
              </a:rPr>
              <a:t>© 2021 Advanced Remanufacturing and Technology Centre / ROS-Industrial Consortium Asia Pacific</a:t>
            </a:r>
            <a:endParaRPr kumimoji="0" lang="en-SG" sz="1200" b="0" i="0" u="none" strike="noStrike" kern="1200" cap="none" spc="0" normalizeH="0" baseline="0" noProof="0">
              <a:ln>
                <a:noFill/>
              </a:ln>
              <a:solidFill>
                <a:prstClr val="white">
                  <a:lumMod val="65000"/>
                </a:prstClr>
              </a:solidFill>
              <a:effectLst/>
              <a:uLnTx/>
              <a:uFillTx/>
              <a:latin typeface="Calibri"/>
              <a:ea typeface="+mn-ea"/>
              <a:cs typeface="+mn-cs"/>
            </a:endParaRPr>
          </a:p>
        </p:txBody>
      </p:sp>
      <p:sp>
        <p:nvSpPr>
          <p:cNvPr id="9" name="Text Placeholder 5">
            <a:extLst>
              <a:ext uri="{FF2B5EF4-FFF2-40B4-BE49-F238E27FC236}">
                <a16:creationId xmlns:a16="http://schemas.microsoft.com/office/drawing/2014/main" id="{76BD370E-B5FF-47CC-BF4D-5776B34704F1}"/>
              </a:ext>
            </a:extLst>
          </p:cNvPr>
          <p:cNvSpPr txBox="1">
            <a:spLocks/>
          </p:cNvSpPr>
          <p:nvPr/>
        </p:nvSpPr>
        <p:spPr>
          <a:xfrm>
            <a:off x="649458" y="903204"/>
            <a:ext cx="10972800" cy="481352"/>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400" kern="1200">
                <a:solidFill>
                  <a:schemeClr val="tx2"/>
                </a:solidFill>
                <a:latin typeface="+mn-lt"/>
                <a:ea typeface="+mn-ea"/>
                <a:cs typeface="+mn-cs"/>
              </a:defRPr>
            </a:lvl1pPr>
            <a:lvl2pPr marL="742950" indent="-285750" algn="l" defTabSz="914400" rtl="0" eaLnBrk="1" latinLnBrk="0" hangingPunct="1">
              <a:spcBef>
                <a:spcPct val="20000"/>
              </a:spcBef>
              <a:buFont typeface="Arial" pitchFamily="34" charset="0"/>
              <a:buChar char="–"/>
              <a:defRPr sz="2000" kern="1200">
                <a:solidFill>
                  <a:schemeClr val="tx2"/>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2"/>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2"/>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b="1" u="sng"/>
              <a:t>ROS2</a:t>
            </a:r>
            <a:r>
              <a:rPr lang="en-US"/>
              <a:t> Node communication </a:t>
            </a:r>
          </a:p>
        </p:txBody>
      </p:sp>
      <p:sp>
        <p:nvSpPr>
          <p:cNvPr id="2" name="Rectangle 1">
            <a:extLst>
              <a:ext uri="{FF2B5EF4-FFF2-40B4-BE49-F238E27FC236}">
                <a16:creationId xmlns:a16="http://schemas.microsoft.com/office/drawing/2014/main" id="{98A362B5-56C8-4D05-94C0-921002ADC9D7}"/>
              </a:ext>
            </a:extLst>
          </p:cNvPr>
          <p:cNvSpPr/>
          <p:nvPr/>
        </p:nvSpPr>
        <p:spPr>
          <a:xfrm>
            <a:off x="2051538" y="3282168"/>
            <a:ext cx="2223379" cy="8634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Node A</a:t>
            </a:r>
          </a:p>
          <a:p>
            <a:pPr algn="ctr"/>
            <a:r>
              <a:rPr lang="en-US"/>
              <a:t>ROS_DOMAIN_ID = 1</a:t>
            </a:r>
            <a:endParaRPr lang="en-SG"/>
          </a:p>
        </p:txBody>
      </p:sp>
      <p:sp>
        <p:nvSpPr>
          <p:cNvPr id="8" name="Rectangle 7">
            <a:extLst>
              <a:ext uri="{FF2B5EF4-FFF2-40B4-BE49-F238E27FC236}">
                <a16:creationId xmlns:a16="http://schemas.microsoft.com/office/drawing/2014/main" id="{DCE564D2-4356-42D6-9D7E-9E33B9EB888D}"/>
              </a:ext>
            </a:extLst>
          </p:cNvPr>
          <p:cNvSpPr/>
          <p:nvPr/>
        </p:nvSpPr>
        <p:spPr>
          <a:xfrm>
            <a:off x="4740128" y="4555350"/>
            <a:ext cx="2223379" cy="8634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Node B</a:t>
            </a:r>
          </a:p>
          <a:p>
            <a:pPr algn="ctr"/>
            <a:r>
              <a:rPr lang="en-US"/>
              <a:t>ROS_DOMAIN_ID = 1</a:t>
            </a:r>
            <a:endParaRPr lang="en-SG"/>
          </a:p>
        </p:txBody>
      </p:sp>
      <p:sp>
        <p:nvSpPr>
          <p:cNvPr id="10" name="Rectangle 9">
            <a:extLst>
              <a:ext uri="{FF2B5EF4-FFF2-40B4-BE49-F238E27FC236}">
                <a16:creationId xmlns:a16="http://schemas.microsoft.com/office/drawing/2014/main" id="{5C792C61-6C2D-4FB6-999F-5582BC5DF265}"/>
              </a:ext>
            </a:extLst>
          </p:cNvPr>
          <p:cNvSpPr/>
          <p:nvPr/>
        </p:nvSpPr>
        <p:spPr>
          <a:xfrm>
            <a:off x="7402536" y="3282168"/>
            <a:ext cx="2412609" cy="8634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Node C</a:t>
            </a:r>
          </a:p>
          <a:p>
            <a:pPr algn="ctr"/>
            <a:r>
              <a:rPr lang="en-US"/>
              <a:t>ROS_DOMAIN_ID = 1</a:t>
            </a:r>
            <a:endParaRPr lang="en-SG"/>
          </a:p>
        </p:txBody>
      </p:sp>
      <p:sp>
        <p:nvSpPr>
          <p:cNvPr id="11" name="Rectangle 10">
            <a:extLst>
              <a:ext uri="{FF2B5EF4-FFF2-40B4-BE49-F238E27FC236}">
                <a16:creationId xmlns:a16="http://schemas.microsoft.com/office/drawing/2014/main" id="{DDB35100-E377-46E8-8894-006A39E6D667}"/>
              </a:ext>
            </a:extLst>
          </p:cNvPr>
          <p:cNvSpPr/>
          <p:nvPr/>
        </p:nvSpPr>
        <p:spPr>
          <a:xfrm>
            <a:off x="4740128" y="1776397"/>
            <a:ext cx="2223379" cy="863448"/>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Node A</a:t>
            </a:r>
          </a:p>
          <a:p>
            <a:pPr algn="ctr"/>
            <a:r>
              <a:rPr lang="en-US"/>
              <a:t>ROS_DOMAIN_ID = 2</a:t>
            </a:r>
            <a:endParaRPr lang="en-SG"/>
          </a:p>
        </p:txBody>
      </p:sp>
      <p:cxnSp>
        <p:nvCxnSpPr>
          <p:cNvPr id="14" name="Straight Arrow Connector 13">
            <a:extLst>
              <a:ext uri="{FF2B5EF4-FFF2-40B4-BE49-F238E27FC236}">
                <a16:creationId xmlns:a16="http://schemas.microsoft.com/office/drawing/2014/main" id="{BB9F1C48-2C52-4C1D-9E3B-04903D3D8914}"/>
              </a:ext>
            </a:extLst>
          </p:cNvPr>
          <p:cNvCxnSpPr>
            <a:cxnSpLocks/>
          </p:cNvCxnSpPr>
          <p:nvPr/>
        </p:nvCxnSpPr>
        <p:spPr>
          <a:xfrm flipH="1">
            <a:off x="6963507" y="4117481"/>
            <a:ext cx="1392117" cy="1014074"/>
          </a:xfrm>
          <a:prstGeom prst="straightConnector1">
            <a:avLst/>
          </a:prstGeom>
          <a:ln w="28575">
            <a:prstDash val="sysDash"/>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91C78CCD-64DA-448E-8A94-691C2F1C3635}"/>
              </a:ext>
            </a:extLst>
          </p:cNvPr>
          <p:cNvSpPr txBox="1"/>
          <p:nvPr/>
        </p:nvSpPr>
        <p:spPr>
          <a:xfrm>
            <a:off x="4836201" y="3713892"/>
            <a:ext cx="2031232" cy="646331"/>
          </a:xfrm>
          <a:prstGeom prst="rect">
            <a:avLst/>
          </a:prstGeom>
          <a:noFill/>
        </p:spPr>
        <p:txBody>
          <a:bodyPr wrap="square" rtlCol="0">
            <a:spAutoFit/>
          </a:bodyPr>
          <a:lstStyle/>
          <a:p>
            <a:pPr algn="ctr"/>
            <a:r>
              <a:rPr lang="en-US"/>
              <a:t>Node discovers other nodes</a:t>
            </a:r>
            <a:endParaRPr lang="en-SG"/>
          </a:p>
        </p:txBody>
      </p:sp>
      <p:cxnSp>
        <p:nvCxnSpPr>
          <p:cNvPr id="18" name="Straight Arrow Connector 17">
            <a:extLst>
              <a:ext uri="{FF2B5EF4-FFF2-40B4-BE49-F238E27FC236}">
                <a16:creationId xmlns:a16="http://schemas.microsoft.com/office/drawing/2014/main" id="{6B9BCA61-0ABA-433F-AE21-712B59918825}"/>
              </a:ext>
            </a:extLst>
          </p:cNvPr>
          <p:cNvCxnSpPr>
            <a:cxnSpLocks/>
          </p:cNvCxnSpPr>
          <p:nvPr/>
        </p:nvCxnSpPr>
        <p:spPr>
          <a:xfrm>
            <a:off x="3160009" y="4189883"/>
            <a:ext cx="1580119" cy="923779"/>
          </a:xfrm>
          <a:prstGeom prst="straightConnector1">
            <a:avLst/>
          </a:prstGeom>
          <a:ln w="28575">
            <a:prstDash val="sysDash"/>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21A71A30-0D1E-44C1-BD71-9D88A1C6D64C}"/>
              </a:ext>
            </a:extLst>
          </p:cNvPr>
          <p:cNvSpPr/>
          <p:nvPr/>
        </p:nvSpPr>
        <p:spPr>
          <a:xfrm>
            <a:off x="649457" y="1609638"/>
            <a:ext cx="3522785" cy="1200329"/>
          </a:xfrm>
          <a:prstGeom prst="rect">
            <a:avLst/>
          </a:prstGeom>
        </p:spPr>
        <p:txBody>
          <a:bodyPr wrap="square" lIns="91440" tIns="45720" rIns="91440" bIns="4572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chemeClr val="tx2">
                    <a:lumMod val="75000"/>
                  </a:schemeClr>
                </a:solidFill>
              </a:rPr>
              <a:t>ROS2 specifies a domain ID  </a:t>
            </a:r>
            <a:r>
              <a:rPr lang="en-US" b="1" u="sng">
                <a:solidFill>
                  <a:schemeClr val="tx2">
                    <a:lumMod val="75000"/>
                  </a:schemeClr>
                </a:solidFill>
              </a:rPr>
              <a:t>(ROS_DOMAIN_ID)  </a:t>
            </a:r>
            <a:r>
              <a:rPr lang="en-US">
                <a:solidFill>
                  <a:schemeClr val="tx2">
                    <a:lumMod val="75000"/>
                  </a:schemeClr>
                </a:solidFill>
              </a:rPr>
              <a:t>that is a logical barrier to segregate networks.</a:t>
            </a:r>
            <a:endParaRPr lang="en-SG">
              <a:solidFill>
                <a:schemeClr val="tx2">
                  <a:lumMod val="75000"/>
                </a:schemeClr>
              </a:solidFill>
            </a:endParaRPr>
          </a:p>
        </p:txBody>
      </p:sp>
      <p:sp>
        <p:nvSpPr>
          <p:cNvPr id="17" name="TextBox 2">
            <a:extLst>
              <a:ext uri="{FF2B5EF4-FFF2-40B4-BE49-F238E27FC236}">
                <a16:creationId xmlns:a16="http://schemas.microsoft.com/office/drawing/2014/main" id="{C4DCD990-8845-479A-9171-9A4A7A881264}"/>
              </a:ext>
            </a:extLst>
          </p:cNvPr>
          <p:cNvSpPr txBox="1"/>
          <p:nvPr/>
        </p:nvSpPr>
        <p:spPr>
          <a:xfrm>
            <a:off x="7606747" y="1568726"/>
            <a:ext cx="2991678" cy="923330"/>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Machines with different domain IDs will not talk, nor interfere, with each other.</a:t>
            </a:r>
            <a:r>
              <a:rPr lang="en-US">
                <a:cs typeface="Calibri"/>
              </a:rPr>
              <a:t>​</a:t>
            </a:r>
            <a:endParaRPr lang="en-US"/>
          </a:p>
        </p:txBody>
      </p:sp>
    </p:spTree>
    <p:extLst>
      <p:ext uri="{BB962C8B-B14F-4D97-AF65-F5344CB8AC3E}">
        <p14:creationId xmlns:p14="http://schemas.microsoft.com/office/powerpoint/2010/main" val="118222551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3248A2-4873-47EB-B7CD-E8F85DE7B2E8}"/>
              </a:ext>
            </a:extLst>
          </p:cNvPr>
          <p:cNvSpPr>
            <a:spLocks noGrp="1"/>
          </p:cNvSpPr>
          <p:nvPr>
            <p:ph type="title"/>
          </p:nvPr>
        </p:nvSpPr>
        <p:spPr/>
        <p:txBody>
          <a:bodyPr/>
          <a:lstStyle/>
          <a:p>
            <a:r>
              <a:rPr lang="en-US" dirty="0"/>
              <a:t>Activity 1.2: Configure your ROS Domain!</a:t>
            </a:r>
            <a:endParaRPr lang="en-SG" dirty="0"/>
          </a:p>
        </p:txBody>
      </p:sp>
      <p:sp>
        <p:nvSpPr>
          <p:cNvPr id="4" name="Slide Number Placeholder 3">
            <a:extLst>
              <a:ext uri="{FF2B5EF4-FFF2-40B4-BE49-F238E27FC236}">
                <a16:creationId xmlns:a16="http://schemas.microsoft.com/office/drawing/2014/main" id="{3B4146BA-79C2-4712-8A98-D72A907D7D96}"/>
              </a:ext>
            </a:extLst>
          </p:cNvPr>
          <p:cNvSpPr>
            <a:spLocks noGrp="1"/>
          </p:cNvSpPr>
          <p:nvPr>
            <p:ph type="sldNum" sz="quarter" idx="12"/>
          </p:nvPr>
        </p:nvSpPr>
        <p:spPr/>
        <p:txBody>
          <a:bodyPr/>
          <a:lstStyle/>
          <a:p>
            <a:fld id="{DB585DB3-991F-418E-AAD4-DC1A839C24E0}" type="slidenum">
              <a:rPr lang="en-US" smtClean="0"/>
              <a:pPr/>
              <a:t>46</a:t>
            </a:fld>
            <a:endParaRPr lang="en-US"/>
          </a:p>
        </p:txBody>
      </p:sp>
      <p:sp>
        <p:nvSpPr>
          <p:cNvPr id="11" name="Rectangle 10">
            <a:extLst>
              <a:ext uri="{FF2B5EF4-FFF2-40B4-BE49-F238E27FC236}">
                <a16:creationId xmlns:a16="http://schemas.microsoft.com/office/drawing/2014/main" id="{AB460BAF-01F9-4ED6-BD24-438A7EEC0FFC}"/>
              </a:ext>
            </a:extLst>
          </p:cNvPr>
          <p:cNvSpPr/>
          <p:nvPr/>
        </p:nvSpPr>
        <p:spPr>
          <a:xfrm>
            <a:off x="943113" y="1243428"/>
            <a:ext cx="9601200" cy="3970318"/>
          </a:xfrm>
          <a:prstGeom prst="rect">
            <a:avLst/>
          </a:prstGeom>
        </p:spPr>
        <p:txBody>
          <a:bodyPr wrap="square" lIns="91440" tIns="45720" rIns="91440" bIns="45720" anchor="t">
            <a:spAutoFit/>
          </a:bodyPr>
          <a:lstStyle/>
          <a:p>
            <a:pPr>
              <a:spcBef>
                <a:spcPct val="0"/>
              </a:spcBef>
            </a:pPr>
            <a:endParaRPr lang="en-US">
              <a:cs typeface="Calibri"/>
            </a:endParaRPr>
          </a:p>
          <a:p>
            <a:pPr>
              <a:spcBef>
                <a:spcPct val="0"/>
              </a:spcBef>
            </a:pPr>
            <a:endParaRPr lang="en-US">
              <a:cs typeface="Calibri"/>
            </a:endParaRPr>
          </a:p>
          <a:p>
            <a:pPr>
              <a:spcBef>
                <a:spcPct val="0"/>
              </a:spcBef>
            </a:pPr>
            <a:endParaRPr lang="en-US">
              <a:cs typeface="Calibri"/>
            </a:endParaRPr>
          </a:p>
          <a:p>
            <a:pPr>
              <a:spcBef>
                <a:spcPct val="0"/>
              </a:spcBef>
            </a:pPr>
            <a:endParaRPr lang="en-US">
              <a:cs typeface="Calibri"/>
            </a:endParaRPr>
          </a:p>
          <a:p>
            <a:pPr>
              <a:spcBef>
                <a:spcPct val="0"/>
              </a:spcBef>
            </a:pPr>
            <a:r>
              <a:rPr lang="en-US"/>
              <a:t>*input </a:t>
            </a:r>
            <a:r>
              <a:rPr lang="en-US" err="1"/>
              <a:t>your_domain_id</a:t>
            </a:r>
            <a:r>
              <a:rPr lang="en-US"/>
              <a:t> as the one given on the table</a:t>
            </a:r>
          </a:p>
          <a:p>
            <a:pPr>
              <a:spcBef>
                <a:spcPct val="0"/>
              </a:spcBef>
            </a:pPr>
            <a:endParaRPr lang="en-US"/>
          </a:p>
          <a:p>
            <a:pPr>
              <a:spcBef>
                <a:spcPct val="0"/>
              </a:spcBef>
            </a:pPr>
            <a:r>
              <a:rPr lang="en-US"/>
              <a:t>To </a:t>
            </a:r>
            <a:r>
              <a:rPr lang="en-US" b="1" u="sng"/>
              <a:t>maintain this setting between shell sessions</a:t>
            </a:r>
            <a:r>
              <a:rPr lang="en-US"/>
              <a:t>, you can add the command to your shell startup script:</a:t>
            </a:r>
          </a:p>
          <a:p>
            <a:pPr>
              <a:spcBef>
                <a:spcPct val="0"/>
              </a:spcBef>
            </a:pPr>
            <a:endParaRPr lang="en-US"/>
          </a:p>
          <a:p>
            <a:pPr>
              <a:spcBef>
                <a:spcPct val="0"/>
              </a:spcBef>
            </a:pPr>
            <a:endParaRPr lang="en-US"/>
          </a:p>
          <a:p>
            <a:pPr>
              <a:spcBef>
                <a:spcPct val="0"/>
              </a:spcBef>
            </a:pPr>
            <a:endParaRPr lang="en-US"/>
          </a:p>
          <a:p>
            <a:pPr>
              <a:spcBef>
                <a:spcPct val="0"/>
              </a:spcBef>
            </a:pPr>
            <a:r>
              <a:rPr lang="en-US"/>
              <a:t>The ROS 2 development environment needs to be correctly configured before use. This can be done in two ways: either sourcing the setup files in every new shell you open, or adding the source command to your startup script.</a:t>
            </a:r>
          </a:p>
        </p:txBody>
      </p:sp>
      <p:sp>
        <p:nvSpPr>
          <p:cNvPr id="3" name="TextBox 2">
            <a:extLst>
              <a:ext uri="{FF2B5EF4-FFF2-40B4-BE49-F238E27FC236}">
                <a16:creationId xmlns:a16="http://schemas.microsoft.com/office/drawing/2014/main" id="{D557D588-22DD-4A3D-BE01-98986DE7AE2F}"/>
              </a:ext>
            </a:extLst>
          </p:cNvPr>
          <p:cNvSpPr txBox="1"/>
          <p:nvPr/>
        </p:nvSpPr>
        <p:spPr>
          <a:xfrm>
            <a:off x="1080052" y="1717813"/>
            <a:ext cx="4565374" cy="369332"/>
          </a:xfrm>
          <a:prstGeom prst="rect">
            <a:avLst/>
          </a:prstGeom>
          <a:solidFill>
            <a:schemeClr val="bg1">
              <a:lumMod val="85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SimSun"/>
                <a:ea typeface="SimSun"/>
                <a:cs typeface="Segoe UI"/>
              </a:rPr>
              <a:t>​export ROS_DOMAIN_ID=&lt;</a:t>
            </a:r>
            <a:r>
              <a:rPr lang="en-US" err="1">
                <a:latin typeface="SimSun"/>
                <a:ea typeface="SimSun"/>
                <a:cs typeface="Segoe UI"/>
              </a:rPr>
              <a:t>your_domain_id</a:t>
            </a:r>
            <a:r>
              <a:rPr lang="en-US">
                <a:latin typeface="SimSun"/>
                <a:ea typeface="SimSun"/>
                <a:cs typeface="Segoe UI"/>
              </a:rPr>
              <a:t>&gt;​</a:t>
            </a:r>
            <a:endParaRPr lang="en-US">
              <a:latin typeface="SimSun"/>
              <a:ea typeface="SimSun"/>
            </a:endParaRPr>
          </a:p>
        </p:txBody>
      </p:sp>
      <p:sp>
        <p:nvSpPr>
          <p:cNvPr id="5" name="TextBox 4">
            <a:extLst>
              <a:ext uri="{FF2B5EF4-FFF2-40B4-BE49-F238E27FC236}">
                <a16:creationId xmlns:a16="http://schemas.microsoft.com/office/drawing/2014/main" id="{9A8D7464-903B-498C-84CC-D64F7B3BB221}"/>
              </a:ext>
            </a:extLst>
          </p:cNvPr>
          <p:cNvSpPr txBox="1"/>
          <p:nvPr/>
        </p:nvSpPr>
        <p:spPr>
          <a:xfrm>
            <a:off x="1005509" y="3713921"/>
            <a:ext cx="6834808" cy="369332"/>
          </a:xfrm>
          <a:prstGeom prst="rect">
            <a:avLst/>
          </a:prstGeom>
          <a:solidFill>
            <a:schemeClr val="bg1">
              <a:lumMod val="85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SimSun"/>
                <a:ea typeface="SimSun"/>
              </a:rPr>
              <a:t>echo "export ROS_DOMAIN_ID=&lt;your_domain_id&gt;" &gt;&gt; ~/.bashrc</a:t>
            </a:r>
            <a:r>
              <a:rPr lang="en-US">
                <a:latin typeface="SimSun"/>
                <a:ea typeface="SimSun"/>
                <a:cs typeface="Calibri"/>
              </a:rPr>
              <a:t>​</a:t>
            </a:r>
            <a:endParaRPr lang="en-US">
              <a:latin typeface="SimSun"/>
              <a:ea typeface="SimSun"/>
            </a:endParaRPr>
          </a:p>
        </p:txBody>
      </p:sp>
    </p:spTree>
    <p:extLst>
      <p:ext uri="{BB962C8B-B14F-4D97-AF65-F5344CB8AC3E}">
        <p14:creationId xmlns:p14="http://schemas.microsoft.com/office/powerpoint/2010/main" val="124078088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3248A2-4873-47EB-B7CD-E8F85DE7B2E8}"/>
              </a:ext>
            </a:extLst>
          </p:cNvPr>
          <p:cNvSpPr>
            <a:spLocks noGrp="1"/>
          </p:cNvSpPr>
          <p:nvPr>
            <p:ph type="title"/>
          </p:nvPr>
        </p:nvSpPr>
        <p:spPr/>
        <p:txBody>
          <a:bodyPr/>
          <a:lstStyle/>
          <a:p>
            <a:r>
              <a:rPr lang="en-US"/>
              <a:t>Node Composition</a:t>
            </a:r>
            <a:endParaRPr lang="en-SG"/>
          </a:p>
        </p:txBody>
      </p:sp>
      <p:sp>
        <p:nvSpPr>
          <p:cNvPr id="4" name="Slide Number Placeholder 3">
            <a:extLst>
              <a:ext uri="{FF2B5EF4-FFF2-40B4-BE49-F238E27FC236}">
                <a16:creationId xmlns:a16="http://schemas.microsoft.com/office/drawing/2014/main" id="{3B4146BA-79C2-4712-8A98-D72A907D7D96}"/>
              </a:ext>
            </a:extLst>
          </p:cNvPr>
          <p:cNvSpPr>
            <a:spLocks noGrp="1"/>
          </p:cNvSpPr>
          <p:nvPr>
            <p:ph type="sldNum" sz="quarter" idx="12"/>
          </p:nvPr>
        </p:nvSpPr>
        <p:spPr/>
        <p:txBody>
          <a:bodyPr/>
          <a:lstStyle/>
          <a:p>
            <a:fld id="{DB585DB3-991F-418E-AAD4-DC1A839C24E0}" type="slidenum">
              <a:rPr lang="en-US" smtClean="0"/>
              <a:pPr/>
              <a:t>47</a:t>
            </a:fld>
            <a:endParaRPr lang="en-US"/>
          </a:p>
        </p:txBody>
      </p:sp>
      <p:sp>
        <p:nvSpPr>
          <p:cNvPr id="6" name="TextBox 5">
            <a:extLst>
              <a:ext uri="{FF2B5EF4-FFF2-40B4-BE49-F238E27FC236}">
                <a16:creationId xmlns:a16="http://schemas.microsoft.com/office/drawing/2014/main" id="{CCBA12B2-6135-4CCF-B983-58CE924922F5}"/>
              </a:ext>
            </a:extLst>
          </p:cNvPr>
          <p:cNvSpPr txBox="1"/>
          <p:nvPr/>
        </p:nvSpPr>
        <p:spPr>
          <a:xfrm>
            <a:off x="609600" y="1342334"/>
            <a:ext cx="5461495" cy="830997"/>
          </a:xfrm>
          <a:prstGeom prst="rect">
            <a:avLst/>
          </a:prstGeom>
          <a:noFill/>
        </p:spPr>
        <p:txBody>
          <a:bodyPr wrap="none" rtlCol="0">
            <a:spAutoFit/>
          </a:bodyPr>
          <a:lstStyle/>
          <a:p>
            <a:pPr marL="285750" indent="-285750">
              <a:buFont typeface="Arial" panose="020B0604020202020204" pitchFamily="34" charset="0"/>
              <a:buChar char="•"/>
            </a:pPr>
            <a:r>
              <a:rPr lang="en-US" sz="2400"/>
              <a:t>Aggregation of nodes in a single process</a:t>
            </a:r>
          </a:p>
          <a:p>
            <a:pPr marL="285750" indent="-285750">
              <a:buFont typeface="Arial" panose="020B0604020202020204" pitchFamily="34" charset="0"/>
              <a:buChar char="•"/>
            </a:pPr>
            <a:r>
              <a:rPr lang="en-US" sz="2400"/>
              <a:t>Simplifies code reuse </a:t>
            </a:r>
            <a:endParaRPr lang="en-SG" sz="2400"/>
          </a:p>
        </p:txBody>
      </p:sp>
      <p:sp>
        <p:nvSpPr>
          <p:cNvPr id="7" name="TextBox 6">
            <a:extLst>
              <a:ext uri="{FF2B5EF4-FFF2-40B4-BE49-F238E27FC236}">
                <a16:creationId xmlns:a16="http://schemas.microsoft.com/office/drawing/2014/main" id="{E512D213-4A05-4CEF-BEE9-212C9D104219}"/>
              </a:ext>
            </a:extLst>
          </p:cNvPr>
          <p:cNvSpPr txBox="1"/>
          <p:nvPr/>
        </p:nvSpPr>
        <p:spPr>
          <a:xfrm>
            <a:off x="610267" y="2411825"/>
            <a:ext cx="10501786" cy="461665"/>
          </a:xfrm>
          <a:prstGeom prst="rect">
            <a:avLst/>
          </a:prstGeom>
          <a:noFill/>
        </p:spPr>
        <p:txBody>
          <a:bodyPr wrap="none" lIns="91440" tIns="45720" rIns="91440" bIns="45720" rtlCol="0" anchor="t">
            <a:spAutoFit/>
          </a:bodyPr>
          <a:lstStyle/>
          <a:p>
            <a:r>
              <a:rPr lang="en-US" sz="2400" err="1"/>
              <a:t>Nodelet</a:t>
            </a:r>
            <a:r>
              <a:rPr lang="en-US" sz="2400"/>
              <a:t> style node creation standard makes process layout a </a:t>
            </a:r>
            <a:r>
              <a:rPr lang="en-US" sz="2400" b="1" u="sng">
                <a:highlight>
                  <a:srgbClr val="FFFF00"/>
                </a:highlight>
              </a:rPr>
              <a:t>deploy-time decision</a:t>
            </a:r>
          </a:p>
        </p:txBody>
      </p:sp>
      <p:sp>
        <p:nvSpPr>
          <p:cNvPr id="9" name="TextBox 8">
            <a:extLst>
              <a:ext uri="{FF2B5EF4-FFF2-40B4-BE49-F238E27FC236}">
                <a16:creationId xmlns:a16="http://schemas.microsoft.com/office/drawing/2014/main" id="{7EF3D692-63BB-4CBA-AABA-3A1CDBCC1B11}"/>
              </a:ext>
            </a:extLst>
          </p:cNvPr>
          <p:cNvSpPr txBox="1"/>
          <p:nvPr/>
        </p:nvSpPr>
        <p:spPr>
          <a:xfrm>
            <a:off x="780422" y="3444745"/>
            <a:ext cx="5014165" cy="830997"/>
          </a:xfrm>
          <a:prstGeom prst="rect">
            <a:avLst/>
          </a:prstGeom>
          <a:noFill/>
        </p:spPr>
        <p:txBody>
          <a:bodyPr wrap="square" lIns="91440" tIns="45720" rIns="91440" bIns="45720" rtlCol="0" anchor="t">
            <a:spAutoFit/>
          </a:bodyPr>
          <a:lstStyle/>
          <a:p>
            <a:pPr algn="ctr"/>
            <a:r>
              <a:rPr lang="en-US" sz="2400" b="1" u="sng"/>
              <a:t>Running multiple nodes in separate processes (Inter process)</a:t>
            </a:r>
          </a:p>
        </p:txBody>
      </p:sp>
      <p:sp>
        <p:nvSpPr>
          <p:cNvPr id="10" name="TextBox 9">
            <a:extLst>
              <a:ext uri="{FF2B5EF4-FFF2-40B4-BE49-F238E27FC236}">
                <a16:creationId xmlns:a16="http://schemas.microsoft.com/office/drawing/2014/main" id="{7AEFC799-5EB8-4EE9-B954-4815681BD2D1}"/>
              </a:ext>
            </a:extLst>
          </p:cNvPr>
          <p:cNvSpPr txBox="1"/>
          <p:nvPr/>
        </p:nvSpPr>
        <p:spPr>
          <a:xfrm>
            <a:off x="6512357" y="3435453"/>
            <a:ext cx="4445901" cy="830997"/>
          </a:xfrm>
          <a:prstGeom prst="rect">
            <a:avLst/>
          </a:prstGeom>
          <a:noFill/>
        </p:spPr>
        <p:txBody>
          <a:bodyPr wrap="square" lIns="91440" tIns="45720" rIns="91440" bIns="45720" rtlCol="0" anchor="t">
            <a:spAutoFit/>
          </a:bodyPr>
          <a:lstStyle/>
          <a:p>
            <a:pPr algn="ctr"/>
            <a:r>
              <a:rPr lang="en-US" sz="2400" b="1" u="sng"/>
              <a:t>Running multiple nodes in a single process (Intra-process)</a:t>
            </a:r>
          </a:p>
        </p:txBody>
      </p:sp>
      <p:cxnSp>
        <p:nvCxnSpPr>
          <p:cNvPr id="12" name="Straight Arrow Connector 11">
            <a:extLst>
              <a:ext uri="{FF2B5EF4-FFF2-40B4-BE49-F238E27FC236}">
                <a16:creationId xmlns:a16="http://schemas.microsoft.com/office/drawing/2014/main" id="{3C1B109F-35D0-44E0-A299-248DAB7359D7}"/>
              </a:ext>
            </a:extLst>
          </p:cNvPr>
          <p:cNvCxnSpPr>
            <a:cxnSpLocks/>
          </p:cNvCxnSpPr>
          <p:nvPr/>
        </p:nvCxnSpPr>
        <p:spPr>
          <a:xfrm flipH="1">
            <a:off x="3148115" y="2929246"/>
            <a:ext cx="394447" cy="5314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5564378E-98CD-4C40-98FD-8CA2858AED24}"/>
              </a:ext>
            </a:extLst>
          </p:cNvPr>
          <p:cNvCxnSpPr>
            <a:cxnSpLocks/>
          </p:cNvCxnSpPr>
          <p:nvPr/>
        </p:nvCxnSpPr>
        <p:spPr>
          <a:xfrm>
            <a:off x="8132491" y="2969133"/>
            <a:ext cx="448236" cy="4073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092499CA-2A97-4C38-80DE-B7B0AD3491B8}"/>
              </a:ext>
            </a:extLst>
          </p:cNvPr>
          <p:cNvSpPr txBox="1"/>
          <p:nvPr/>
        </p:nvSpPr>
        <p:spPr>
          <a:xfrm>
            <a:off x="1358645" y="4269171"/>
            <a:ext cx="3973385" cy="830997"/>
          </a:xfrm>
          <a:prstGeom prst="rect">
            <a:avLst/>
          </a:prstGeom>
          <a:noFill/>
        </p:spPr>
        <p:txBody>
          <a:bodyPr wrap="square" rtlCol="0">
            <a:spAutoFit/>
          </a:bodyPr>
          <a:lstStyle/>
          <a:p>
            <a:pPr marL="342900" indent="-342900">
              <a:buFont typeface="Arial" panose="020B0604020202020204" pitchFamily="34" charset="0"/>
              <a:buChar char="•"/>
            </a:pPr>
            <a:r>
              <a:rPr lang="en-US" sz="2400"/>
              <a:t>Process fault isolation</a:t>
            </a:r>
          </a:p>
          <a:p>
            <a:pPr marL="342900" indent="-342900">
              <a:buFont typeface="Arial" panose="020B0604020202020204" pitchFamily="34" charset="0"/>
              <a:buChar char="•"/>
            </a:pPr>
            <a:r>
              <a:rPr lang="en-US" sz="2400"/>
              <a:t>Easy debugging</a:t>
            </a:r>
          </a:p>
        </p:txBody>
      </p:sp>
      <p:sp>
        <p:nvSpPr>
          <p:cNvPr id="20" name="TextBox 19">
            <a:extLst>
              <a:ext uri="{FF2B5EF4-FFF2-40B4-BE49-F238E27FC236}">
                <a16:creationId xmlns:a16="http://schemas.microsoft.com/office/drawing/2014/main" id="{CB81D0FB-4EEA-441E-A73A-F7EDB3E8A624}"/>
              </a:ext>
            </a:extLst>
          </p:cNvPr>
          <p:cNvSpPr txBox="1"/>
          <p:nvPr/>
        </p:nvSpPr>
        <p:spPr>
          <a:xfrm>
            <a:off x="7119370" y="4266449"/>
            <a:ext cx="4339435" cy="830997"/>
          </a:xfrm>
          <a:prstGeom prst="rect">
            <a:avLst/>
          </a:prstGeom>
          <a:noFill/>
        </p:spPr>
        <p:txBody>
          <a:bodyPr wrap="square" rtlCol="0">
            <a:spAutoFit/>
          </a:bodyPr>
          <a:lstStyle/>
          <a:p>
            <a:pPr marL="342900" indent="-342900">
              <a:buFont typeface="Arial" panose="020B0604020202020204" pitchFamily="34" charset="0"/>
              <a:buChar char="•"/>
            </a:pPr>
            <a:r>
              <a:rPr lang="en-US" sz="2400"/>
              <a:t>Lower overhead</a:t>
            </a:r>
          </a:p>
          <a:p>
            <a:pPr marL="342900" indent="-342900">
              <a:buFont typeface="Arial" panose="020B0604020202020204" pitchFamily="34" charset="0"/>
              <a:buChar char="•"/>
            </a:pPr>
            <a:r>
              <a:rPr lang="en-US" sz="2400"/>
              <a:t>More efficient communication</a:t>
            </a:r>
          </a:p>
        </p:txBody>
      </p:sp>
    </p:spTree>
    <p:extLst>
      <p:ext uri="{BB962C8B-B14F-4D97-AF65-F5344CB8AC3E}">
        <p14:creationId xmlns:p14="http://schemas.microsoft.com/office/powerpoint/2010/main" val="5705659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3248A2-4873-47EB-B7CD-E8F85DE7B2E8}"/>
              </a:ext>
            </a:extLst>
          </p:cNvPr>
          <p:cNvSpPr>
            <a:spLocks noGrp="1"/>
          </p:cNvSpPr>
          <p:nvPr>
            <p:ph type="title"/>
          </p:nvPr>
        </p:nvSpPr>
        <p:spPr/>
        <p:txBody>
          <a:bodyPr/>
          <a:lstStyle/>
          <a:p>
            <a:r>
              <a:rPr lang="en-US"/>
              <a:t>Node Composition</a:t>
            </a:r>
            <a:endParaRPr lang="en-SG"/>
          </a:p>
        </p:txBody>
      </p:sp>
      <p:sp>
        <p:nvSpPr>
          <p:cNvPr id="4" name="Slide Number Placeholder 3">
            <a:extLst>
              <a:ext uri="{FF2B5EF4-FFF2-40B4-BE49-F238E27FC236}">
                <a16:creationId xmlns:a16="http://schemas.microsoft.com/office/drawing/2014/main" id="{3B4146BA-79C2-4712-8A98-D72A907D7D96}"/>
              </a:ext>
            </a:extLst>
          </p:cNvPr>
          <p:cNvSpPr>
            <a:spLocks noGrp="1"/>
          </p:cNvSpPr>
          <p:nvPr>
            <p:ph type="sldNum" sz="quarter" idx="12"/>
          </p:nvPr>
        </p:nvSpPr>
        <p:spPr/>
        <p:txBody>
          <a:bodyPr/>
          <a:lstStyle/>
          <a:p>
            <a:fld id="{DB585DB3-991F-418E-AAD4-DC1A839C24E0}" type="slidenum">
              <a:rPr lang="en-US" smtClean="0"/>
              <a:pPr/>
              <a:t>48</a:t>
            </a:fld>
            <a:endParaRPr lang="en-US"/>
          </a:p>
        </p:txBody>
      </p:sp>
      <p:sp>
        <p:nvSpPr>
          <p:cNvPr id="6" name="TextBox 5">
            <a:extLst>
              <a:ext uri="{FF2B5EF4-FFF2-40B4-BE49-F238E27FC236}">
                <a16:creationId xmlns:a16="http://schemas.microsoft.com/office/drawing/2014/main" id="{CCBA12B2-6135-4CCF-B983-58CE924922F5}"/>
              </a:ext>
            </a:extLst>
          </p:cNvPr>
          <p:cNvSpPr txBox="1"/>
          <p:nvPr/>
        </p:nvSpPr>
        <p:spPr>
          <a:xfrm>
            <a:off x="609600" y="896823"/>
            <a:ext cx="4171398" cy="461665"/>
          </a:xfrm>
          <a:prstGeom prst="rect">
            <a:avLst/>
          </a:prstGeom>
          <a:noFill/>
        </p:spPr>
        <p:txBody>
          <a:bodyPr wrap="none" rtlCol="0">
            <a:spAutoFit/>
          </a:bodyPr>
          <a:lstStyle/>
          <a:p>
            <a:r>
              <a:rPr lang="en-US" sz="2400" b="1" u="sng"/>
              <a:t>Writing a node as a component</a:t>
            </a:r>
            <a:endParaRPr lang="en-SG" sz="2400" b="1" u="sng"/>
          </a:p>
        </p:txBody>
      </p:sp>
      <p:pic>
        <p:nvPicPr>
          <p:cNvPr id="5" name="Picture 4">
            <a:extLst>
              <a:ext uri="{FF2B5EF4-FFF2-40B4-BE49-F238E27FC236}">
                <a16:creationId xmlns:a16="http://schemas.microsoft.com/office/drawing/2014/main" id="{F3CCC0A9-8844-4B00-A10A-5EC24C5E0B18}"/>
              </a:ext>
            </a:extLst>
          </p:cNvPr>
          <p:cNvPicPr>
            <a:picLocks noChangeAspect="1"/>
          </p:cNvPicPr>
          <p:nvPr/>
        </p:nvPicPr>
        <p:blipFill rotWithShape="1">
          <a:blip r:embed="rId3"/>
          <a:srcRect r="35973"/>
          <a:stretch/>
        </p:blipFill>
        <p:spPr>
          <a:xfrm>
            <a:off x="609600" y="4215083"/>
            <a:ext cx="6293757" cy="1276350"/>
          </a:xfrm>
          <a:prstGeom prst="rect">
            <a:avLst/>
          </a:prstGeom>
        </p:spPr>
      </p:pic>
      <p:sp>
        <p:nvSpPr>
          <p:cNvPr id="8" name="TextBox 7">
            <a:extLst>
              <a:ext uri="{FF2B5EF4-FFF2-40B4-BE49-F238E27FC236}">
                <a16:creationId xmlns:a16="http://schemas.microsoft.com/office/drawing/2014/main" id="{5BAB00AC-2452-40BF-80D6-0EE493116B39}"/>
              </a:ext>
            </a:extLst>
          </p:cNvPr>
          <p:cNvSpPr txBox="1"/>
          <p:nvPr/>
        </p:nvSpPr>
        <p:spPr>
          <a:xfrm>
            <a:off x="3185278" y="1831253"/>
            <a:ext cx="6049380" cy="1200329"/>
          </a:xfrm>
          <a:prstGeom prst="rect">
            <a:avLst/>
          </a:prstGeom>
          <a:noFill/>
        </p:spPr>
        <p:txBody>
          <a:bodyPr wrap="square" lIns="91440" tIns="45720" rIns="91440" bIns="45720" rtlCol="0" anchor="t">
            <a:spAutoFit/>
          </a:bodyPr>
          <a:lstStyle/>
          <a:p>
            <a:r>
              <a:rPr lang="en-US" dirty="0"/>
              <a:t>Inherits from the </a:t>
            </a:r>
            <a:r>
              <a:rPr lang="en-US" dirty="0">
                <a:highlight>
                  <a:srgbClr val="FFFF00"/>
                </a:highlight>
                <a:latin typeface="SimSun"/>
                <a:ea typeface="SimSun"/>
              </a:rPr>
              <a:t>Node</a:t>
            </a:r>
            <a:r>
              <a:rPr lang="en-US" dirty="0"/>
              <a:t> class</a:t>
            </a:r>
          </a:p>
          <a:p>
            <a:pPr marL="285750" indent="-285750">
              <a:buFont typeface="Arial" panose="020B0604020202020204" pitchFamily="34" charset="0"/>
              <a:buChar char="•"/>
            </a:pPr>
            <a:r>
              <a:rPr lang="en-US" dirty="0"/>
              <a:t>Allows to be imported and used by other scripts</a:t>
            </a:r>
          </a:p>
          <a:p>
            <a:pPr marL="285750" indent="-285750">
              <a:buFont typeface="Arial" panose="020B0604020202020204" pitchFamily="34" charset="0"/>
              <a:buChar char="•"/>
            </a:pPr>
            <a:r>
              <a:rPr lang="en-US" dirty="0"/>
              <a:t>Able to create publishers, subscribers, servers, and clients within the node</a:t>
            </a:r>
            <a:endParaRPr lang="en-SG" dirty="0"/>
          </a:p>
        </p:txBody>
      </p:sp>
      <p:cxnSp>
        <p:nvCxnSpPr>
          <p:cNvPr id="16" name="Straight Arrow Connector 15">
            <a:extLst>
              <a:ext uri="{FF2B5EF4-FFF2-40B4-BE49-F238E27FC236}">
                <a16:creationId xmlns:a16="http://schemas.microsoft.com/office/drawing/2014/main" id="{AF5C1A4A-769A-4F8D-9341-40916EDCF038}"/>
              </a:ext>
            </a:extLst>
          </p:cNvPr>
          <p:cNvCxnSpPr>
            <a:cxnSpLocks/>
          </p:cNvCxnSpPr>
          <p:nvPr/>
        </p:nvCxnSpPr>
        <p:spPr>
          <a:xfrm flipH="1">
            <a:off x="2039501" y="3101287"/>
            <a:ext cx="2291554" cy="11794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1" name="Picture 20">
            <a:extLst>
              <a:ext uri="{FF2B5EF4-FFF2-40B4-BE49-F238E27FC236}">
                <a16:creationId xmlns:a16="http://schemas.microsoft.com/office/drawing/2014/main" id="{D2DFCC8F-1B06-4EE5-8A06-46A0C5C6D27A}"/>
              </a:ext>
            </a:extLst>
          </p:cNvPr>
          <p:cNvPicPr>
            <a:picLocks noChangeAspect="1"/>
          </p:cNvPicPr>
          <p:nvPr/>
        </p:nvPicPr>
        <p:blipFill rotWithShape="1">
          <a:blip r:embed="rId4"/>
          <a:srcRect r="36567" b="21379"/>
          <a:stretch/>
        </p:blipFill>
        <p:spPr>
          <a:xfrm>
            <a:off x="7224728" y="4215083"/>
            <a:ext cx="3769599" cy="1276350"/>
          </a:xfrm>
          <a:prstGeom prst="rect">
            <a:avLst/>
          </a:prstGeom>
        </p:spPr>
      </p:pic>
      <p:cxnSp>
        <p:nvCxnSpPr>
          <p:cNvPr id="22" name="Straight Arrow Connector 21">
            <a:extLst>
              <a:ext uri="{FF2B5EF4-FFF2-40B4-BE49-F238E27FC236}">
                <a16:creationId xmlns:a16="http://schemas.microsoft.com/office/drawing/2014/main" id="{3EBEBC54-AB54-4726-B3BE-92CB8010DEF7}"/>
              </a:ext>
            </a:extLst>
          </p:cNvPr>
          <p:cNvCxnSpPr>
            <a:cxnSpLocks/>
          </p:cNvCxnSpPr>
          <p:nvPr/>
        </p:nvCxnSpPr>
        <p:spPr>
          <a:xfrm>
            <a:off x="7953828" y="3048409"/>
            <a:ext cx="2423886" cy="12323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013114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3248A2-4873-47EB-B7CD-E8F85DE7B2E8}"/>
              </a:ext>
            </a:extLst>
          </p:cNvPr>
          <p:cNvSpPr>
            <a:spLocks noGrp="1"/>
          </p:cNvSpPr>
          <p:nvPr>
            <p:ph type="title"/>
          </p:nvPr>
        </p:nvSpPr>
        <p:spPr>
          <a:xfrm>
            <a:off x="609600" y="155104"/>
            <a:ext cx="9347200" cy="609600"/>
          </a:xfrm>
        </p:spPr>
        <p:txBody>
          <a:bodyPr/>
          <a:lstStyle/>
          <a:p>
            <a:r>
              <a:rPr lang="en-US"/>
              <a:t>Node Composition</a:t>
            </a:r>
            <a:endParaRPr lang="en-SG"/>
          </a:p>
        </p:txBody>
      </p:sp>
      <p:pic>
        <p:nvPicPr>
          <p:cNvPr id="45" name="Picture 44">
            <a:extLst>
              <a:ext uri="{FF2B5EF4-FFF2-40B4-BE49-F238E27FC236}">
                <a16:creationId xmlns:a16="http://schemas.microsoft.com/office/drawing/2014/main" id="{4260FE39-BCE9-4A9E-A397-636C4B17AAC0}"/>
              </a:ext>
            </a:extLst>
          </p:cNvPr>
          <p:cNvPicPr>
            <a:picLocks noChangeAspect="1"/>
          </p:cNvPicPr>
          <p:nvPr/>
        </p:nvPicPr>
        <p:blipFill rotWithShape="1">
          <a:blip r:embed="rId3"/>
          <a:srcRect r="40674" b="64922"/>
          <a:stretch/>
        </p:blipFill>
        <p:spPr>
          <a:xfrm>
            <a:off x="7204852" y="1503517"/>
            <a:ext cx="3857706" cy="1357013"/>
          </a:xfrm>
          <a:prstGeom prst="rect">
            <a:avLst/>
          </a:prstGeom>
        </p:spPr>
      </p:pic>
      <p:pic>
        <p:nvPicPr>
          <p:cNvPr id="47" name="Picture 46">
            <a:extLst>
              <a:ext uri="{FF2B5EF4-FFF2-40B4-BE49-F238E27FC236}">
                <a16:creationId xmlns:a16="http://schemas.microsoft.com/office/drawing/2014/main" id="{2F618052-A3AC-403D-8D26-5E1B5D9B07EF}"/>
              </a:ext>
            </a:extLst>
          </p:cNvPr>
          <p:cNvPicPr>
            <a:picLocks noChangeAspect="1"/>
          </p:cNvPicPr>
          <p:nvPr/>
        </p:nvPicPr>
        <p:blipFill rotWithShape="1">
          <a:blip r:embed="rId4"/>
          <a:srcRect r="36826" b="21968"/>
          <a:stretch/>
        </p:blipFill>
        <p:spPr>
          <a:xfrm>
            <a:off x="1200601" y="1503518"/>
            <a:ext cx="3786549" cy="1357012"/>
          </a:xfrm>
          <a:prstGeom prst="rect">
            <a:avLst/>
          </a:prstGeom>
        </p:spPr>
      </p:pic>
      <p:pic>
        <p:nvPicPr>
          <p:cNvPr id="48" name="Picture 47">
            <a:extLst>
              <a:ext uri="{FF2B5EF4-FFF2-40B4-BE49-F238E27FC236}">
                <a16:creationId xmlns:a16="http://schemas.microsoft.com/office/drawing/2014/main" id="{B75580BC-82AF-48E9-AE76-2EEA3DDCE11B}"/>
              </a:ext>
            </a:extLst>
          </p:cNvPr>
          <p:cNvPicPr>
            <a:picLocks noChangeAspect="1"/>
          </p:cNvPicPr>
          <p:nvPr/>
        </p:nvPicPr>
        <p:blipFill rotWithShape="1">
          <a:blip r:embed="rId5"/>
          <a:srcRect b="72730"/>
          <a:stretch/>
        </p:blipFill>
        <p:spPr>
          <a:xfrm>
            <a:off x="398585" y="3599345"/>
            <a:ext cx="5390582" cy="527930"/>
          </a:xfrm>
          <a:prstGeom prst="rect">
            <a:avLst/>
          </a:prstGeom>
        </p:spPr>
      </p:pic>
      <p:pic>
        <p:nvPicPr>
          <p:cNvPr id="49" name="Picture 48">
            <a:extLst>
              <a:ext uri="{FF2B5EF4-FFF2-40B4-BE49-F238E27FC236}">
                <a16:creationId xmlns:a16="http://schemas.microsoft.com/office/drawing/2014/main" id="{758E9EB1-008A-4F8B-ABEE-C6447321791A}"/>
              </a:ext>
            </a:extLst>
          </p:cNvPr>
          <p:cNvPicPr>
            <a:picLocks noChangeAspect="1"/>
          </p:cNvPicPr>
          <p:nvPr/>
        </p:nvPicPr>
        <p:blipFill rotWithShape="1">
          <a:blip r:embed="rId6"/>
          <a:srcRect b="74113"/>
          <a:stretch/>
        </p:blipFill>
        <p:spPr>
          <a:xfrm>
            <a:off x="6096000" y="3618999"/>
            <a:ext cx="5720623" cy="527930"/>
          </a:xfrm>
          <a:prstGeom prst="rect">
            <a:avLst/>
          </a:prstGeom>
        </p:spPr>
      </p:pic>
      <p:pic>
        <p:nvPicPr>
          <p:cNvPr id="50" name="Picture 49">
            <a:extLst>
              <a:ext uri="{FF2B5EF4-FFF2-40B4-BE49-F238E27FC236}">
                <a16:creationId xmlns:a16="http://schemas.microsoft.com/office/drawing/2014/main" id="{C9448041-B662-44C2-932C-6410BAB3FE26}"/>
              </a:ext>
            </a:extLst>
          </p:cNvPr>
          <p:cNvPicPr>
            <a:picLocks noChangeAspect="1"/>
          </p:cNvPicPr>
          <p:nvPr/>
        </p:nvPicPr>
        <p:blipFill rotWithShape="1">
          <a:blip r:embed="rId5"/>
          <a:srcRect t="81955"/>
          <a:stretch/>
        </p:blipFill>
        <p:spPr>
          <a:xfrm>
            <a:off x="398585" y="4075869"/>
            <a:ext cx="5390584" cy="349340"/>
          </a:xfrm>
          <a:prstGeom prst="rect">
            <a:avLst/>
          </a:prstGeom>
        </p:spPr>
      </p:pic>
      <p:pic>
        <p:nvPicPr>
          <p:cNvPr id="51" name="Picture 50">
            <a:extLst>
              <a:ext uri="{FF2B5EF4-FFF2-40B4-BE49-F238E27FC236}">
                <a16:creationId xmlns:a16="http://schemas.microsoft.com/office/drawing/2014/main" id="{035EFA60-6429-4A47-A7E6-89C71955EAE5}"/>
              </a:ext>
            </a:extLst>
          </p:cNvPr>
          <p:cNvPicPr>
            <a:picLocks noChangeAspect="1"/>
          </p:cNvPicPr>
          <p:nvPr/>
        </p:nvPicPr>
        <p:blipFill rotWithShape="1">
          <a:blip r:embed="rId6"/>
          <a:srcRect t="80807"/>
          <a:stretch/>
        </p:blipFill>
        <p:spPr>
          <a:xfrm>
            <a:off x="6096000" y="4108224"/>
            <a:ext cx="5720623" cy="391411"/>
          </a:xfrm>
          <a:prstGeom prst="rect">
            <a:avLst/>
          </a:prstGeom>
        </p:spPr>
      </p:pic>
      <p:sp>
        <p:nvSpPr>
          <p:cNvPr id="54" name="Arrow: Right 53">
            <a:extLst>
              <a:ext uri="{FF2B5EF4-FFF2-40B4-BE49-F238E27FC236}">
                <a16:creationId xmlns:a16="http://schemas.microsoft.com/office/drawing/2014/main" id="{B3211FF3-2CD8-4B7E-B5F8-F75A5C41D154}"/>
              </a:ext>
            </a:extLst>
          </p:cNvPr>
          <p:cNvSpPr/>
          <p:nvPr/>
        </p:nvSpPr>
        <p:spPr>
          <a:xfrm rot="5400000">
            <a:off x="1768002" y="3093064"/>
            <a:ext cx="527930" cy="484632"/>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5" name="Arrow: Right 54">
            <a:extLst>
              <a:ext uri="{FF2B5EF4-FFF2-40B4-BE49-F238E27FC236}">
                <a16:creationId xmlns:a16="http://schemas.microsoft.com/office/drawing/2014/main" id="{BEC2F43C-0F58-445A-8FB2-30A69794EFCC}"/>
              </a:ext>
            </a:extLst>
          </p:cNvPr>
          <p:cNvSpPr/>
          <p:nvPr/>
        </p:nvSpPr>
        <p:spPr>
          <a:xfrm rot="5400000">
            <a:off x="7286417" y="3090165"/>
            <a:ext cx="527930" cy="484632"/>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6" name="Rectangle 55">
            <a:extLst>
              <a:ext uri="{FF2B5EF4-FFF2-40B4-BE49-F238E27FC236}">
                <a16:creationId xmlns:a16="http://schemas.microsoft.com/office/drawing/2014/main" id="{BA2B8BDE-C88A-4094-A0B8-41E09D8E444F}"/>
              </a:ext>
            </a:extLst>
          </p:cNvPr>
          <p:cNvSpPr/>
          <p:nvPr/>
        </p:nvSpPr>
        <p:spPr>
          <a:xfrm>
            <a:off x="2511175" y="3095054"/>
            <a:ext cx="3053871" cy="369332"/>
          </a:xfrm>
          <a:prstGeom prst="rect">
            <a:avLst/>
          </a:prstGeom>
        </p:spPr>
        <p:txBody>
          <a:bodyPr wrap="square">
            <a:spAutoFit/>
          </a:bodyPr>
          <a:lstStyle/>
          <a:p>
            <a:r>
              <a:rPr lang="en-US" b="1" dirty="0"/>
              <a:t>Node: composition::Talker</a:t>
            </a:r>
          </a:p>
        </p:txBody>
      </p:sp>
      <p:sp>
        <p:nvSpPr>
          <p:cNvPr id="57" name="Rectangle 56">
            <a:extLst>
              <a:ext uri="{FF2B5EF4-FFF2-40B4-BE49-F238E27FC236}">
                <a16:creationId xmlns:a16="http://schemas.microsoft.com/office/drawing/2014/main" id="{790965B4-FDCB-4A10-8AE4-AD4F13BB3E12}"/>
              </a:ext>
            </a:extLst>
          </p:cNvPr>
          <p:cNvSpPr/>
          <p:nvPr/>
        </p:nvSpPr>
        <p:spPr>
          <a:xfrm>
            <a:off x="8008687" y="3095054"/>
            <a:ext cx="3053871" cy="369332"/>
          </a:xfrm>
          <a:prstGeom prst="rect">
            <a:avLst/>
          </a:prstGeom>
        </p:spPr>
        <p:txBody>
          <a:bodyPr wrap="square">
            <a:spAutoFit/>
          </a:bodyPr>
          <a:lstStyle/>
          <a:p>
            <a:r>
              <a:rPr lang="en-US" b="1" dirty="0"/>
              <a:t>Node: composition::Listener</a:t>
            </a:r>
          </a:p>
        </p:txBody>
      </p:sp>
      <p:sp>
        <p:nvSpPr>
          <p:cNvPr id="58" name="TextBox 57">
            <a:extLst>
              <a:ext uri="{FF2B5EF4-FFF2-40B4-BE49-F238E27FC236}">
                <a16:creationId xmlns:a16="http://schemas.microsoft.com/office/drawing/2014/main" id="{A22A0C10-C499-4B8F-A39B-9D8C841325A3}"/>
              </a:ext>
            </a:extLst>
          </p:cNvPr>
          <p:cNvSpPr txBox="1"/>
          <p:nvPr/>
        </p:nvSpPr>
        <p:spPr>
          <a:xfrm>
            <a:off x="609600" y="810585"/>
            <a:ext cx="4642553" cy="461665"/>
          </a:xfrm>
          <a:prstGeom prst="rect">
            <a:avLst/>
          </a:prstGeom>
          <a:noFill/>
        </p:spPr>
        <p:txBody>
          <a:bodyPr wrap="none" rtlCol="0">
            <a:spAutoFit/>
          </a:bodyPr>
          <a:lstStyle/>
          <a:p>
            <a:r>
              <a:rPr lang="en-US" sz="2400" b="1" u="sng" dirty="0"/>
              <a:t>Registering a node as a component</a:t>
            </a:r>
            <a:endParaRPr lang="en-SG" sz="2400" b="1" u="sng" dirty="0"/>
          </a:p>
        </p:txBody>
      </p:sp>
      <p:sp>
        <p:nvSpPr>
          <p:cNvPr id="59" name="Rectangle 58">
            <a:extLst>
              <a:ext uri="{FF2B5EF4-FFF2-40B4-BE49-F238E27FC236}">
                <a16:creationId xmlns:a16="http://schemas.microsoft.com/office/drawing/2014/main" id="{01078C3C-5C82-4FFA-B2AF-33A374ED42F6}"/>
              </a:ext>
            </a:extLst>
          </p:cNvPr>
          <p:cNvSpPr/>
          <p:nvPr/>
        </p:nvSpPr>
        <p:spPr>
          <a:xfrm>
            <a:off x="1943688" y="4866090"/>
            <a:ext cx="8304623" cy="923330"/>
          </a:xfrm>
          <a:prstGeom prst="rect">
            <a:avLst/>
          </a:prstGeom>
        </p:spPr>
        <p:txBody>
          <a:bodyPr wrap="square">
            <a:spAutoFit/>
          </a:bodyPr>
          <a:lstStyle/>
          <a:p>
            <a:pPr marL="285750" indent="-285750">
              <a:buFont typeface="Arial" panose="020B0604020202020204" pitchFamily="34" charset="0"/>
              <a:buChar char="•"/>
            </a:pPr>
            <a:r>
              <a:rPr lang="en-US" dirty="0"/>
              <a:t>Register the component with </a:t>
            </a:r>
            <a:r>
              <a:rPr lang="en-US" dirty="0" err="1"/>
              <a:t>class_loader</a:t>
            </a:r>
            <a:r>
              <a:rPr lang="en-US" dirty="0"/>
              <a:t>.</a:t>
            </a:r>
          </a:p>
          <a:p>
            <a:pPr marL="285750" indent="-285750">
              <a:buFont typeface="Arial" panose="020B0604020202020204" pitchFamily="34" charset="0"/>
              <a:buChar char="•"/>
            </a:pPr>
            <a:r>
              <a:rPr lang="en-US" dirty="0"/>
              <a:t>This acts as a sort of entry point, </a:t>
            </a:r>
            <a:r>
              <a:rPr lang="en-US" b="1" u="sng" dirty="0"/>
              <a:t>allowing the component to be discoverable</a:t>
            </a:r>
            <a:r>
              <a:rPr lang="en-US" dirty="0"/>
              <a:t> when its library is being loaded into a running process</a:t>
            </a:r>
          </a:p>
        </p:txBody>
      </p:sp>
      <p:sp>
        <p:nvSpPr>
          <p:cNvPr id="3" name="Slide Number Placeholder 2">
            <a:extLst>
              <a:ext uri="{FF2B5EF4-FFF2-40B4-BE49-F238E27FC236}">
                <a16:creationId xmlns:a16="http://schemas.microsoft.com/office/drawing/2014/main" id="{6CDF0092-8989-421D-A906-E6B42B17559B}"/>
              </a:ext>
            </a:extLst>
          </p:cNvPr>
          <p:cNvSpPr>
            <a:spLocks noGrp="1"/>
          </p:cNvSpPr>
          <p:nvPr>
            <p:ph type="sldNum" sz="quarter" idx="12"/>
          </p:nvPr>
        </p:nvSpPr>
        <p:spPr/>
        <p:txBody>
          <a:bodyPr/>
          <a:lstStyle/>
          <a:p>
            <a:fld id="{DB585DB3-991F-418E-AAD4-DC1A839C24E0}" type="slidenum">
              <a:rPr lang="en-US" smtClean="0"/>
              <a:pPr/>
              <a:t>49</a:t>
            </a:fld>
            <a:endParaRPr lang="en-US"/>
          </a:p>
        </p:txBody>
      </p:sp>
    </p:spTree>
    <p:extLst>
      <p:ext uri="{BB962C8B-B14F-4D97-AF65-F5344CB8AC3E}">
        <p14:creationId xmlns:p14="http://schemas.microsoft.com/office/powerpoint/2010/main" val="6239042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a:t>Overview</a:t>
            </a:r>
            <a:endParaRPr lang="en-SG"/>
          </a:p>
        </p:txBody>
      </p:sp>
      <p:sp>
        <p:nvSpPr>
          <p:cNvPr id="6" name="Text Placeholder 5"/>
          <p:cNvSpPr>
            <a:spLocks noGrp="1"/>
          </p:cNvSpPr>
          <p:nvPr>
            <p:ph idx="1"/>
          </p:nvPr>
        </p:nvSpPr>
        <p:spPr/>
        <p:txBody>
          <a:bodyPr vert="horz" lIns="91440" tIns="45720" rIns="91440" bIns="45720" rtlCol="0" anchor="t">
            <a:normAutofit/>
          </a:bodyPr>
          <a:lstStyle/>
          <a:p>
            <a:r>
              <a:rPr lang="en-US">
                <a:ea typeface="+mn-lt"/>
                <a:cs typeface="+mn-lt"/>
              </a:rPr>
              <a:t>What is ROS?</a:t>
            </a:r>
          </a:p>
          <a:p>
            <a:r>
              <a:rPr lang="en-US">
                <a:ea typeface="+mn-lt"/>
                <a:cs typeface="+mn-lt"/>
              </a:rPr>
              <a:t>ROS2 Middleware</a:t>
            </a:r>
          </a:p>
          <a:p>
            <a:r>
              <a:rPr lang="en-US">
                <a:ea typeface="+mn-lt"/>
                <a:cs typeface="+mn-lt"/>
              </a:rPr>
              <a:t>ROS2 Unified API</a:t>
            </a:r>
          </a:p>
          <a:p>
            <a:r>
              <a:rPr lang="en-US">
                <a:ea typeface="+mn-lt"/>
                <a:cs typeface="+mn-lt"/>
              </a:rPr>
              <a:t>Computation graph</a:t>
            </a:r>
          </a:p>
          <a:p>
            <a:endParaRPr lang="en-US"/>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A03AF2-F585-4479-8A3F-D36D104B4D5E}" type="slidenum">
              <a:rPr kumimoji="0" lang="en-SG"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SG"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70663654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3248A2-4873-47EB-B7CD-E8F85DE7B2E8}"/>
              </a:ext>
            </a:extLst>
          </p:cNvPr>
          <p:cNvSpPr>
            <a:spLocks noGrp="1"/>
          </p:cNvSpPr>
          <p:nvPr>
            <p:ph type="title"/>
          </p:nvPr>
        </p:nvSpPr>
        <p:spPr>
          <a:xfrm>
            <a:off x="609600" y="155104"/>
            <a:ext cx="9347200" cy="609600"/>
          </a:xfrm>
        </p:spPr>
        <p:txBody>
          <a:bodyPr/>
          <a:lstStyle/>
          <a:p>
            <a:r>
              <a:rPr lang="en-US"/>
              <a:t>Node Composition</a:t>
            </a:r>
            <a:endParaRPr lang="en-SG"/>
          </a:p>
        </p:txBody>
      </p:sp>
      <p:sp>
        <p:nvSpPr>
          <p:cNvPr id="6" name="TextBox 5">
            <a:extLst>
              <a:ext uri="{FF2B5EF4-FFF2-40B4-BE49-F238E27FC236}">
                <a16:creationId xmlns:a16="http://schemas.microsoft.com/office/drawing/2014/main" id="{CCBA12B2-6135-4CCF-B983-58CE924922F5}"/>
              </a:ext>
            </a:extLst>
          </p:cNvPr>
          <p:cNvSpPr txBox="1"/>
          <p:nvPr/>
        </p:nvSpPr>
        <p:spPr>
          <a:xfrm>
            <a:off x="609600" y="896823"/>
            <a:ext cx="5146217" cy="461665"/>
          </a:xfrm>
          <a:prstGeom prst="rect">
            <a:avLst/>
          </a:prstGeom>
          <a:noFill/>
        </p:spPr>
        <p:txBody>
          <a:bodyPr wrap="none" rtlCol="0">
            <a:spAutoFit/>
          </a:bodyPr>
          <a:lstStyle/>
          <a:p>
            <a:r>
              <a:rPr lang="en-US" sz="2400" b="1" u="sng" dirty="0"/>
              <a:t>Deploying components in a Launch File</a:t>
            </a:r>
            <a:endParaRPr lang="en-SG" sz="2400" b="1" u="sng" dirty="0"/>
          </a:p>
        </p:txBody>
      </p:sp>
      <p:sp>
        <p:nvSpPr>
          <p:cNvPr id="5" name="TextBox 4">
            <a:extLst>
              <a:ext uri="{FF2B5EF4-FFF2-40B4-BE49-F238E27FC236}">
                <a16:creationId xmlns:a16="http://schemas.microsoft.com/office/drawing/2014/main" id="{ED6EEC7E-117F-43C4-A177-C058201EFF74}"/>
              </a:ext>
            </a:extLst>
          </p:cNvPr>
          <p:cNvSpPr txBox="1"/>
          <p:nvPr/>
        </p:nvSpPr>
        <p:spPr>
          <a:xfrm>
            <a:off x="609600" y="1358488"/>
            <a:ext cx="5386026" cy="5078313"/>
          </a:xfrm>
          <a:prstGeom prst="rect">
            <a:avLst/>
          </a:prstGeom>
          <a:noFill/>
        </p:spPr>
        <p:txBody>
          <a:bodyPr wrap="none" rtlCol="0">
            <a:spAutoFit/>
          </a:bodyPr>
          <a:lstStyle/>
          <a:p>
            <a:r>
              <a:rPr lang="en-US" b="1" dirty="0">
                <a:solidFill>
                  <a:schemeClr val="tx2">
                    <a:lumMod val="75000"/>
                  </a:schemeClr>
                </a:solidFill>
              </a:rPr>
              <a:t>container = </a:t>
            </a:r>
            <a:r>
              <a:rPr lang="en-US" b="1" dirty="0" err="1">
                <a:solidFill>
                  <a:schemeClr val="tx2">
                    <a:lumMod val="75000"/>
                  </a:schemeClr>
                </a:solidFill>
              </a:rPr>
              <a:t>ComposableNodeContainer</a:t>
            </a:r>
            <a:r>
              <a:rPr lang="en-US" b="1" dirty="0">
                <a:solidFill>
                  <a:schemeClr val="tx2">
                    <a:lumMod val="75000"/>
                  </a:schemeClr>
                </a:solidFill>
              </a:rPr>
              <a:t>(</a:t>
            </a:r>
          </a:p>
          <a:p>
            <a:r>
              <a:rPr lang="en-US" b="1" dirty="0">
                <a:solidFill>
                  <a:schemeClr val="tx2">
                    <a:lumMod val="75000"/>
                  </a:schemeClr>
                </a:solidFill>
              </a:rPr>
              <a:t>	      </a:t>
            </a:r>
            <a:r>
              <a:rPr lang="en-US" b="1" dirty="0" err="1">
                <a:solidFill>
                  <a:schemeClr val="tx2">
                    <a:lumMod val="75000"/>
                  </a:schemeClr>
                </a:solidFill>
              </a:rPr>
              <a:t>node_name</a:t>
            </a:r>
            <a:r>
              <a:rPr lang="en-US" b="1" dirty="0">
                <a:solidFill>
                  <a:srgbClr val="1F497D"/>
                </a:solidFill>
              </a:rPr>
              <a:t>=</a:t>
            </a:r>
            <a:r>
              <a:rPr lang="en-US" b="1" dirty="0">
                <a:solidFill>
                  <a:srgbClr val="FF0000"/>
                </a:solidFill>
              </a:rPr>
              <a:t>&lt;</a:t>
            </a:r>
            <a:r>
              <a:rPr lang="en-US" b="1" dirty="0" err="1">
                <a:solidFill>
                  <a:srgbClr val="FF0000"/>
                </a:solidFill>
              </a:rPr>
              <a:t>node_name</a:t>
            </a:r>
            <a:r>
              <a:rPr lang="en-US" b="1" dirty="0">
                <a:solidFill>
                  <a:srgbClr val="FF0000"/>
                </a:solidFill>
              </a:rPr>
              <a:t>&gt;</a:t>
            </a:r>
          </a:p>
          <a:p>
            <a:r>
              <a:rPr lang="en-US" b="1" dirty="0">
                <a:solidFill>
                  <a:schemeClr val="tx2">
                    <a:lumMod val="75000"/>
                  </a:schemeClr>
                </a:solidFill>
              </a:rPr>
              <a:t>	      </a:t>
            </a:r>
            <a:r>
              <a:rPr lang="en-US" b="1" dirty="0" err="1">
                <a:solidFill>
                  <a:schemeClr val="tx2">
                    <a:lumMod val="75000"/>
                  </a:schemeClr>
                </a:solidFill>
              </a:rPr>
              <a:t>node_namespace</a:t>
            </a:r>
            <a:r>
              <a:rPr lang="en-US" b="1" dirty="0">
                <a:solidFill>
                  <a:schemeClr val="tx2">
                    <a:lumMod val="75000"/>
                  </a:schemeClr>
                </a:solidFill>
              </a:rPr>
              <a:t>=</a:t>
            </a:r>
            <a:r>
              <a:rPr lang="en-US" b="1" dirty="0">
                <a:solidFill>
                  <a:srgbClr val="FF0000"/>
                </a:solidFill>
              </a:rPr>
              <a:t>‘’</a:t>
            </a:r>
            <a:r>
              <a:rPr lang="en-US" b="1" dirty="0">
                <a:solidFill>
                  <a:schemeClr val="tx2">
                    <a:lumMod val="75000"/>
                  </a:schemeClr>
                </a:solidFill>
              </a:rPr>
              <a:t>,</a:t>
            </a:r>
          </a:p>
          <a:p>
            <a:r>
              <a:rPr lang="en-US" b="1" dirty="0">
                <a:solidFill>
                  <a:schemeClr val="tx2">
                    <a:lumMod val="75000"/>
                  </a:schemeClr>
                </a:solidFill>
              </a:rPr>
              <a:t>                       package</a:t>
            </a:r>
            <a:r>
              <a:rPr lang="en-US" b="1" dirty="0">
                <a:solidFill>
                  <a:srgbClr val="1F497D"/>
                </a:solidFill>
              </a:rPr>
              <a:t>=</a:t>
            </a:r>
            <a:r>
              <a:rPr lang="en-US" b="1" dirty="0">
                <a:solidFill>
                  <a:srgbClr val="FF0000"/>
                </a:solidFill>
              </a:rPr>
              <a:t>‘</a:t>
            </a:r>
            <a:r>
              <a:rPr lang="en-US" b="1" dirty="0" err="1">
                <a:solidFill>
                  <a:srgbClr val="FF0000"/>
                </a:solidFill>
              </a:rPr>
              <a:t>rclcpp_components</a:t>
            </a:r>
            <a:r>
              <a:rPr lang="en-US" b="1" dirty="0">
                <a:solidFill>
                  <a:srgbClr val="FF0000"/>
                </a:solidFill>
              </a:rPr>
              <a:t>’</a:t>
            </a:r>
          </a:p>
          <a:p>
            <a:r>
              <a:rPr lang="en-US" b="1" dirty="0">
                <a:solidFill>
                  <a:schemeClr val="tx2">
                    <a:lumMod val="75000"/>
                  </a:schemeClr>
                </a:solidFill>
              </a:rPr>
              <a:t>                       </a:t>
            </a:r>
            <a:r>
              <a:rPr lang="en-US" b="1" dirty="0" err="1">
                <a:solidFill>
                  <a:schemeClr val="tx2">
                    <a:lumMod val="75000"/>
                  </a:schemeClr>
                </a:solidFill>
              </a:rPr>
              <a:t>node_executable</a:t>
            </a:r>
            <a:r>
              <a:rPr lang="en-US" b="1" dirty="0">
                <a:solidFill>
                  <a:srgbClr val="1F497D"/>
                </a:solidFill>
              </a:rPr>
              <a:t>=</a:t>
            </a:r>
            <a:r>
              <a:rPr lang="en-US" b="1" dirty="0">
                <a:solidFill>
                  <a:srgbClr val="FF0000"/>
                </a:solidFill>
              </a:rPr>
              <a:t>‘</a:t>
            </a:r>
            <a:r>
              <a:rPr lang="en-US" b="1" dirty="0" err="1">
                <a:solidFill>
                  <a:srgbClr val="FF0000"/>
                </a:solidFill>
              </a:rPr>
              <a:t>component_container</a:t>
            </a:r>
            <a:r>
              <a:rPr lang="en-US" b="1" dirty="0">
                <a:solidFill>
                  <a:srgbClr val="FF0000"/>
                </a:solidFill>
              </a:rPr>
              <a:t>’</a:t>
            </a:r>
          </a:p>
          <a:p>
            <a:r>
              <a:rPr lang="en-US" b="1" dirty="0">
                <a:solidFill>
                  <a:schemeClr val="tx2">
                    <a:lumMod val="75000"/>
                  </a:schemeClr>
                </a:solidFill>
              </a:rPr>
              <a:t>                       </a:t>
            </a:r>
            <a:r>
              <a:rPr lang="en-US" b="1" dirty="0" err="1">
                <a:solidFill>
                  <a:schemeClr val="tx2">
                    <a:lumMod val="75000"/>
                  </a:schemeClr>
                </a:solidFill>
              </a:rPr>
              <a:t>composable_node_descriptions</a:t>
            </a:r>
            <a:r>
              <a:rPr lang="en-US" b="1" dirty="0">
                <a:solidFill>
                  <a:schemeClr val="tx2">
                    <a:lumMod val="75000"/>
                  </a:schemeClr>
                </a:solidFill>
              </a:rPr>
              <a:t>=[</a:t>
            </a:r>
          </a:p>
          <a:p>
            <a:r>
              <a:rPr lang="en-US" b="1" dirty="0">
                <a:solidFill>
                  <a:schemeClr val="tx2">
                    <a:lumMod val="75000"/>
                  </a:schemeClr>
                </a:solidFill>
              </a:rPr>
              <a:t>	          </a:t>
            </a:r>
            <a:r>
              <a:rPr lang="en-US" b="1" dirty="0" err="1">
                <a:solidFill>
                  <a:schemeClr val="tx2">
                    <a:lumMod val="75000"/>
                  </a:schemeClr>
                </a:solidFill>
              </a:rPr>
              <a:t>ComposableNode</a:t>
            </a:r>
            <a:r>
              <a:rPr lang="en-US" b="1" dirty="0">
                <a:solidFill>
                  <a:schemeClr val="tx2">
                    <a:lumMod val="75000"/>
                  </a:schemeClr>
                </a:solidFill>
              </a:rPr>
              <a:t>(</a:t>
            </a:r>
          </a:p>
          <a:p>
            <a:r>
              <a:rPr lang="en-US" b="1" dirty="0">
                <a:solidFill>
                  <a:schemeClr val="tx2">
                    <a:lumMod val="75000"/>
                  </a:schemeClr>
                </a:solidFill>
              </a:rPr>
              <a:t>	              package</a:t>
            </a:r>
            <a:r>
              <a:rPr lang="en-US" b="1" dirty="0">
                <a:solidFill>
                  <a:srgbClr val="1F497D"/>
                </a:solidFill>
              </a:rPr>
              <a:t>=</a:t>
            </a:r>
            <a:r>
              <a:rPr lang="en-US" b="1" dirty="0">
                <a:solidFill>
                  <a:srgbClr val="FF0000"/>
                </a:solidFill>
              </a:rPr>
              <a:t>&lt;</a:t>
            </a:r>
            <a:r>
              <a:rPr lang="en-US" b="1" dirty="0" err="1">
                <a:solidFill>
                  <a:srgbClr val="FF0000"/>
                </a:solidFill>
              </a:rPr>
              <a:t>package_name</a:t>
            </a:r>
            <a:r>
              <a:rPr lang="en-US" b="1" dirty="0">
                <a:solidFill>
                  <a:srgbClr val="FF0000"/>
                </a:solidFill>
              </a:rPr>
              <a:t>&gt;</a:t>
            </a:r>
            <a:r>
              <a:rPr lang="en-US" b="1" dirty="0">
                <a:solidFill>
                  <a:schemeClr val="tx2">
                    <a:lumMod val="75000"/>
                  </a:schemeClr>
                </a:solidFill>
              </a:rPr>
              <a:t>,</a:t>
            </a:r>
          </a:p>
          <a:p>
            <a:r>
              <a:rPr lang="en-US" b="1" dirty="0">
                <a:solidFill>
                  <a:schemeClr val="tx2">
                    <a:lumMod val="75000"/>
                  </a:schemeClr>
                </a:solidFill>
              </a:rPr>
              <a:t>                               </a:t>
            </a:r>
            <a:r>
              <a:rPr lang="en-US" b="1" dirty="0" err="1">
                <a:solidFill>
                  <a:schemeClr val="tx2">
                    <a:lumMod val="75000"/>
                  </a:schemeClr>
                </a:solidFill>
              </a:rPr>
              <a:t>node_plugin</a:t>
            </a:r>
            <a:r>
              <a:rPr lang="en-US" b="1" dirty="0">
                <a:solidFill>
                  <a:srgbClr val="1F497D"/>
                </a:solidFill>
              </a:rPr>
              <a:t>=</a:t>
            </a:r>
            <a:r>
              <a:rPr lang="en-US" b="1" dirty="0">
                <a:solidFill>
                  <a:srgbClr val="FF0000"/>
                </a:solidFill>
              </a:rPr>
              <a:t>&lt;</a:t>
            </a:r>
            <a:r>
              <a:rPr lang="en-US" b="1" dirty="0" err="1">
                <a:solidFill>
                  <a:srgbClr val="FF0000"/>
                </a:solidFill>
              </a:rPr>
              <a:t>plugin_name</a:t>
            </a:r>
            <a:r>
              <a:rPr lang="en-US" b="1" dirty="0">
                <a:solidFill>
                  <a:srgbClr val="FF0000"/>
                </a:solidFill>
              </a:rPr>
              <a:t>&gt;</a:t>
            </a:r>
            <a:r>
              <a:rPr lang="en-US" b="1" dirty="0">
                <a:solidFill>
                  <a:srgbClr val="1F497D"/>
                </a:solidFill>
              </a:rPr>
              <a:t>,</a:t>
            </a:r>
          </a:p>
          <a:p>
            <a:r>
              <a:rPr lang="en-US" b="1" dirty="0">
                <a:solidFill>
                  <a:schemeClr val="tx2">
                    <a:lumMod val="75000"/>
                  </a:schemeClr>
                </a:solidFill>
              </a:rPr>
              <a:t>                               </a:t>
            </a:r>
            <a:r>
              <a:rPr lang="en-US" b="1" dirty="0" err="1">
                <a:solidFill>
                  <a:schemeClr val="tx2">
                    <a:lumMod val="75000"/>
                  </a:schemeClr>
                </a:solidFill>
              </a:rPr>
              <a:t>node_name</a:t>
            </a:r>
            <a:r>
              <a:rPr lang="en-US" b="1" dirty="0">
                <a:solidFill>
                  <a:srgbClr val="1F497D"/>
                </a:solidFill>
              </a:rPr>
              <a:t>=</a:t>
            </a:r>
            <a:r>
              <a:rPr lang="en-US" b="1" dirty="0">
                <a:solidFill>
                  <a:srgbClr val="FF0000"/>
                </a:solidFill>
              </a:rPr>
              <a:t>&lt;</a:t>
            </a:r>
            <a:r>
              <a:rPr lang="en-US" b="1" dirty="0" err="1">
                <a:solidFill>
                  <a:srgbClr val="FF0000"/>
                </a:solidFill>
              </a:rPr>
              <a:t>node_name</a:t>
            </a:r>
            <a:r>
              <a:rPr lang="en-US" b="1" dirty="0">
                <a:solidFill>
                  <a:srgbClr val="FF0000"/>
                </a:solidFill>
              </a:rPr>
              <a:t>&gt;</a:t>
            </a:r>
            <a:r>
              <a:rPr lang="en-US" b="1" dirty="0">
                <a:solidFill>
                  <a:srgbClr val="1F497D"/>
                </a:solidFill>
              </a:rPr>
              <a:t>),</a:t>
            </a:r>
          </a:p>
          <a:p>
            <a:r>
              <a:rPr lang="en-US" b="1" dirty="0">
                <a:solidFill>
                  <a:schemeClr val="tx2">
                    <a:lumMod val="75000"/>
                  </a:schemeClr>
                </a:solidFill>
              </a:rPr>
              <a:t>	          </a:t>
            </a:r>
            <a:r>
              <a:rPr lang="en-US" b="1" dirty="0" err="1">
                <a:solidFill>
                  <a:schemeClr val="tx2">
                    <a:lumMod val="75000"/>
                  </a:schemeClr>
                </a:solidFill>
              </a:rPr>
              <a:t>ComposableNode</a:t>
            </a:r>
            <a:r>
              <a:rPr lang="en-US" b="1" dirty="0">
                <a:solidFill>
                  <a:schemeClr val="tx2">
                    <a:lumMod val="75000"/>
                  </a:schemeClr>
                </a:solidFill>
              </a:rPr>
              <a:t>(</a:t>
            </a:r>
          </a:p>
          <a:p>
            <a:r>
              <a:rPr lang="en-US" b="1" dirty="0">
                <a:solidFill>
                  <a:schemeClr val="tx2">
                    <a:lumMod val="75000"/>
                  </a:schemeClr>
                </a:solidFill>
              </a:rPr>
              <a:t>	              package</a:t>
            </a:r>
            <a:r>
              <a:rPr lang="en-US" b="1" dirty="0">
                <a:solidFill>
                  <a:srgbClr val="1F497D"/>
                </a:solidFill>
              </a:rPr>
              <a:t>=</a:t>
            </a:r>
            <a:r>
              <a:rPr lang="en-US" b="1" dirty="0">
                <a:solidFill>
                  <a:srgbClr val="FF0000"/>
                </a:solidFill>
              </a:rPr>
              <a:t>&lt;</a:t>
            </a:r>
            <a:r>
              <a:rPr lang="en-US" b="1" dirty="0" err="1">
                <a:solidFill>
                  <a:srgbClr val="FF0000"/>
                </a:solidFill>
              </a:rPr>
              <a:t>package_name</a:t>
            </a:r>
            <a:r>
              <a:rPr lang="en-US" b="1" dirty="0">
                <a:solidFill>
                  <a:srgbClr val="FF0000"/>
                </a:solidFill>
              </a:rPr>
              <a:t>&gt;</a:t>
            </a:r>
            <a:r>
              <a:rPr lang="en-US" b="1" dirty="0">
                <a:solidFill>
                  <a:srgbClr val="1F497D"/>
                </a:solidFill>
              </a:rPr>
              <a:t>,</a:t>
            </a:r>
          </a:p>
          <a:p>
            <a:r>
              <a:rPr lang="en-US" b="1" dirty="0">
                <a:solidFill>
                  <a:schemeClr val="tx2">
                    <a:lumMod val="75000"/>
                  </a:schemeClr>
                </a:solidFill>
              </a:rPr>
              <a:t>                               </a:t>
            </a:r>
            <a:r>
              <a:rPr lang="en-US" b="1" dirty="0" err="1">
                <a:solidFill>
                  <a:schemeClr val="tx2">
                    <a:lumMod val="75000"/>
                  </a:schemeClr>
                </a:solidFill>
              </a:rPr>
              <a:t>node_plugin</a:t>
            </a:r>
            <a:r>
              <a:rPr lang="en-US" b="1" dirty="0">
                <a:solidFill>
                  <a:srgbClr val="1F497D"/>
                </a:solidFill>
              </a:rPr>
              <a:t>=</a:t>
            </a:r>
            <a:r>
              <a:rPr lang="en-US" b="1" dirty="0">
                <a:solidFill>
                  <a:srgbClr val="FF0000"/>
                </a:solidFill>
              </a:rPr>
              <a:t>&lt;</a:t>
            </a:r>
            <a:r>
              <a:rPr lang="en-US" b="1" dirty="0" err="1">
                <a:solidFill>
                  <a:srgbClr val="FF0000"/>
                </a:solidFill>
              </a:rPr>
              <a:t>plugin_name</a:t>
            </a:r>
            <a:r>
              <a:rPr lang="en-US" b="1" dirty="0">
                <a:solidFill>
                  <a:srgbClr val="FF0000"/>
                </a:solidFill>
              </a:rPr>
              <a:t>&gt;</a:t>
            </a:r>
            <a:r>
              <a:rPr lang="en-US" b="1" dirty="0">
                <a:solidFill>
                  <a:schemeClr val="tx2">
                    <a:lumMod val="75000"/>
                  </a:schemeClr>
                </a:solidFill>
              </a:rPr>
              <a:t>,</a:t>
            </a:r>
          </a:p>
          <a:p>
            <a:r>
              <a:rPr lang="en-US" b="1" dirty="0">
                <a:solidFill>
                  <a:schemeClr val="tx2">
                    <a:lumMod val="75000"/>
                  </a:schemeClr>
                </a:solidFill>
              </a:rPr>
              <a:t>                               </a:t>
            </a:r>
            <a:r>
              <a:rPr lang="en-US" b="1" dirty="0" err="1">
                <a:solidFill>
                  <a:schemeClr val="tx2">
                    <a:lumMod val="75000"/>
                  </a:schemeClr>
                </a:solidFill>
              </a:rPr>
              <a:t>node_name</a:t>
            </a:r>
            <a:r>
              <a:rPr lang="en-US" b="1" dirty="0">
                <a:solidFill>
                  <a:srgbClr val="1F497D"/>
                </a:solidFill>
              </a:rPr>
              <a:t>=</a:t>
            </a:r>
            <a:r>
              <a:rPr lang="en-US" b="1" dirty="0">
                <a:solidFill>
                  <a:srgbClr val="FF0000"/>
                </a:solidFill>
              </a:rPr>
              <a:t>&lt;</a:t>
            </a:r>
            <a:r>
              <a:rPr lang="en-US" b="1" dirty="0" err="1">
                <a:solidFill>
                  <a:srgbClr val="FF0000"/>
                </a:solidFill>
              </a:rPr>
              <a:t>node_name</a:t>
            </a:r>
            <a:r>
              <a:rPr lang="en-US" b="1" dirty="0">
                <a:solidFill>
                  <a:srgbClr val="FF0000"/>
                </a:solidFill>
              </a:rPr>
              <a:t>&gt;</a:t>
            </a:r>
            <a:r>
              <a:rPr lang="en-US" b="1" dirty="0">
                <a:solidFill>
                  <a:srgbClr val="1F497D"/>
                </a:solidFill>
              </a:rPr>
              <a:t>)</a:t>
            </a:r>
          </a:p>
          <a:p>
            <a:r>
              <a:rPr lang="en-US" b="1" dirty="0">
                <a:solidFill>
                  <a:schemeClr val="tx2">
                    <a:lumMod val="75000"/>
                  </a:schemeClr>
                </a:solidFill>
              </a:rPr>
              <a:t>	      ],</a:t>
            </a:r>
          </a:p>
          <a:p>
            <a:r>
              <a:rPr lang="en-US" b="1" dirty="0">
                <a:solidFill>
                  <a:schemeClr val="tx2">
                    <a:lumMod val="75000"/>
                  </a:schemeClr>
                </a:solidFill>
              </a:rPr>
              <a:t>	      output=‘screen’,</a:t>
            </a:r>
          </a:p>
          <a:p>
            <a:r>
              <a:rPr lang="en-US" b="1" dirty="0">
                <a:solidFill>
                  <a:schemeClr val="tx2">
                    <a:lumMod val="75000"/>
                  </a:schemeClr>
                </a:solidFill>
              </a:rPr>
              <a:t>)</a:t>
            </a:r>
          </a:p>
          <a:p>
            <a:r>
              <a:rPr lang="en-US" b="1" dirty="0">
                <a:solidFill>
                  <a:schemeClr val="tx2">
                    <a:lumMod val="75000"/>
                  </a:schemeClr>
                </a:solidFill>
              </a:rPr>
              <a:t>	              </a:t>
            </a:r>
            <a:endParaRPr lang="en-SG" b="1" dirty="0">
              <a:solidFill>
                <a:schemeClr val="tx2">
                  <a:lumMod val="75000"/>
                </a:schemeClr>
              </a:solidFill>
            </a:endParaRPr>
          </a:p>
        </p:txBody>
      </p:sp>
      <p:cxnSp>
        <p:nvCxnSpPr>
          <p:cNvPr id="8" name="Straight Arrow Connector 7">
            <a:extLst>
              <a:ext uri="{FF2B5EF4-FFF2-40B4-BE49-F238E27FC236}">
                <a16:creationId xmlns:a16="http://schemas.microsoft.com/office/drawing/2014/main" id="{5BA0ECE8-C58F-4A23-AABE-6EC86E548B21}"/>
              </a:ext>
            </a:extLst>
          </p:cNvPr>
          <p:cNvCxnSpPr>
            <a:cxnSpLocks/>
          </p:cNvCxnSpPr>
          <p:nvPr/>
        </p:nvCxnSpPr>
        <p:spPr>
          <a:xfrm flipV="1">
            <a:off x="4852324" y="1814732"/>
            <a:ext cx="1885071" cy="563947"/>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B6FEB65E-75F5-4497-840A-24D67A0475F3}"/>
              </a:ext>
            </a:extLst>
          </p:cNvPr>
          <p:cNvCxnSpPr>
            <a:cxnSpLocks/>
          </p:cNvCxnSpPr>
          <p:nvPr/>
        </p:nvCxnSpPr>
        <p:spPr>
          <a:xfrm flipV="1">
            <a:off x="5940226" y="2378679"/>
            <a:ext cx="1135823" cy="307145"/>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F4837DEF-FD91-4988-934A-E4B0A63A2A32}"/>
              </a:ext>
            </a:extLst>
          </p:cNvPr>
          <p:cNvSpPr/>
          <p:nvPr/>
        </p:nvSpPr>
        <p:spPr>
          <a:xfrm>
            <a:off x="6737395" y="1358488"/>
            <a:ext cx="4403187" cy="646331"/>
          </a:xfrm>
          <a:prstGeom prst="rect">
            <a:avLst/>
          </a:prstGeom>
        </p:spPr>
        <p:txBody>
          <a:bodyPr wrap="square">
            <a:spAutoFit/>
          </a:bodyPr>
          <a:lstStyle/>
          <a:p>
            <a:r>
              <a:rPr lang="en-US" dirty="0">
                <a:latin typeface="-apple-system"/>
              </a:rPr>
              <a:t>Official ROS2 Client Package containing tools for dynamically loadable components.</a:t>
            </a:r>
            <a:endParaRPr lang="en-SG" dirty="0"/>
          </a:p>
        </p:txBody>
      </p:sp>
      <p:sp>
        <p:nvSpPr>
          <p:cNvPr id="33" name="Rectangle 32">
            <a:extLst>
              <a:ext uri="{FF2B5EF4-FFF2-40B4-BE49-F238E27FC236}">
                <a16:creationId xmlns:a16="http://schemas.microsoft.com/office/drawing/2014/main" id="{544CCCAD-9DD1-4F6E-BC91-0CDA4190559F}"/>
              </a:ext>
            </a:extLst>
          </p:cNvPr>
          <p:cNvSpPr/>
          <p:nvPr/>
        </p:nvSpPr>
        <p:spPr>
          <a:xfrm>
            <a:off x="7076049" y="2229271"/>
            <a:ext cx="4797083" cy="369332"/>
          </a:xfrm>
          <a:prstGeom prst="rect">
            <a:avLst/>
          </a:prstGeom>
        </p:spPr>
        <p:txBody>
          <a:bodyPr wrap="square">
            <a:spAutoFit/>
          </a:bodyPr>
          <a:lstStyle/>
          <a:p>
            <a:r>
              <a:rPr lang="en-US" dirty="0">
                <a:latin typeface="-apple-system"/>
              </a:rPr>
              <a:t>Relevant Node executable for the </a:t>
            </a:r>
            <a:r>
              <a:rPr lang="en-US" dirty="0" err="1">
                <a:latin typeface="-apple-system"/>
              </a:rPr>
              <a:t>rclcpp</a:t>
            </a:r>
            <a:r>
              <a:rPr lang="en-US" dirty="0">
                <a:latin typeface="-apple-system"/>
              </a:rPr>
              <a:t> package</a:t>
            </a:r>
            <a:endParaRPr lang="en-SG" dirty="0"/>
          </a:p>
        </p:txBody>
      </p:sp>
      <p:cxnSp>
        <p:nvCxnSpPr>
          <p:cNvPr id="34" name="Straight Arrow Connector 33">
            <a:extLst>
              <a:ext uri="{FF2B5EF4-FFF2-40B4-BE49-F238E27FC236}">
                <a16:creationId xmlns:a16="http://schemas.microsoft.com/office/drawing/2014/main" id="{81B7ED25-F727-4001-8DC3-398D25BE3DCE}"/>
              </a:ext>
            </a:extLst>
          </p:cNvPr>
          <p:cNvCxnSpPr>
            <a:cxnSpLocks/>
          </p:cNvCxnSpPr>
          <p:nvPr/>
        </p:nvCxnSpPr>
        <p:spPr>
          <a:xfrm flipV="1">
            <a:off x="5060553" y="3428707"/>
            <a:ext cx="1135823" cy="8447"/>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A9190CE7-9FF6-443E-B29E-E670B0BB0D1D}"/>
              </a:ext>
            </a:extLst>
          </p:cNvPr>
          <p:cNvSpPr/>
          <p:nvPr/>
        </p:nvSpPr>
        <p:spPr>
          <a:xfrm>
            <a:off x="6196376" y="3244041"/>
            <a:ext cx="4250203" cy="369332"/>
          </a:xfrm>
          <a:prstGeom prst="rect">
            <a:avLst/>
          </a:prstGeom>
        </p:spPr>
        <p:txBody>
          <a:bodyPr wrap="square">
            <a:spAutoFit/>
          </a:bodyPr>
          <a:lstStyle/>
          <a:p>
            <a:r>
              <a:rPr lang="en-US" dirty="0">
                <a:latin typeface="-apple-system"/>
              </a:rPr>
              <a:t>Package containing your composable node</a:t>
            </a:r>
            <a:endParaRPr lang="en-SG" dirty="0"/>
          </a:p>
        </p:txBody>
      </p:sp>
      <p:sp>
        <p:nvSpPr>
          <p:cNvPr id="38" name="Rectangle 37">
            <a:extLst>
              <a:ext uri="{FF2B5EF4-FFF2-40B4-BE49-F238E27FC236}">
                <a16:creationId xmlns:a16="http://schemas.microsoft.com/office/drawing/2014/main" id="{2ECD19A3-B3C4-4B95-B77D-5503E082F52E}"/>
              </a:ext>
            </a:extLst>
          </p:cNvPr>
          <p:cNvSpPr/>
          <p:nvPr/>
        </p:nvSpPr>
        <p:spPr>
          <a:xfrm>
            <a:off x="6813886" y="3613373"/>
            <a:ext cx="4250203" cy="369332"/>
          </a:xfrm>
          <a:prstGeom prst="rect">
            <a:avLst/>
          </a:prstGeom>
        </p:spPr>
        <p:txBody>
          <a:bodyPr wrap="square">
            <a:spAutoFit/>
          </a:bodyPr>
          <a:lstStyle/>
          <a:p>
            <a:r>
              <a:rPr lang="en-US" dirty="0">
                <a:latin typeface="-apple-system"/>
              </a:rPr>
              <a:t>Name of the node plugin declared</a:t>
            </a:r>
            <a:endParaRPr lang="en-SG" dirty="0"/>
          </a:p>
        </p:txBody>
      </p:sp>
      <p:cxnSp>
        <p:nvCxnSpPr>
          <p:cNvPr id="40" name="Straight Arrow Connector 39">
            <a:extLst>
              <a:ext uri="{FF2B5EF4-FFF2-40B4-BE49-F238E27FC236}">
                <a16:creationId xmlns:a16="http://schemas.microsoft.com/office/drawing/2014/main" id="{82F5BBE3-2A91-44A9-A27D-9DDAB66CE686}"/>
              </a:ext>
            </a:extLst>
          </p:cNvPr>
          <p:cNvCxnSpPr>
            <a:cxnSpLocks/>
            <a:endCxn id="38" idx="1"/>
          </p:cNvCxnSpPr>
          <p:nvPr/>
        </p:nvCxnSpPr>
        <p:spPr>
          <a:xfrm flipV="1">
            <a:off x="5226947" y="3798039"/>
            <a:ext cx="1586939" cy="3880"/>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1CE4FFE3-A153-4A19-AC86-BA87DC325961}"/>
              </a:ext>
            </a:extLst>
          </p:cNvPr>
          <p:cNvSpPr>
            <a:spLocks noGrp="1"/>
          </p:cNvSpPr>
          <p:nvPr>
            <p:ph type="sldNum" sz="quarter" idx="12"/>
          </p:nvPr>
        </p:nvSpPr>
        <p:spPr/>
        <p:txBody>
          <a:bodyPr/>
          <a:lstStyle/>
          <a:p>
            <a:fld id="{DB585DB3-991F-418E-AAD4-DC1A839C24E0}" type="slidenum">
              <a:rPr lang="en-US" smtClean="0"/>
              <a:pPr/>
              <a:t>50</a:t>
            </a:fld>
            <a:endParaRPr lang="en-US"/>
          </a:p>
        </p:txBody>
      </p:sp>
    </p:spTree>
    <p:extLst>
      <p:ext uri="{BB962C8B-B14F-4D97-AF65-F5344CB8AC3E}">
        <p14:creationId xmlns:p14="http://schemas.microsoft.com/office/powerpoint/2010/main" val="33473067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3248A2-4873-47EB-B7CD-E8F85DE7B2E8}"/>
              </a:ext>
            </a:extLst>
          </p:cNvPr>
          <p:cNvSpPr>
            <a:spLocks noGrp="1"/>
          </p:cNvSpPr>
          <p:nvPr>
            <p:ph type="title"/>
          </p:nvPr>
        </p:nvSpPr>
        <p:spPr/>
        <p:txBody>
          <a:bodyPr/>
          <a:lstStyle/>
          <a:p>
            <a:r>
              <a:rPr lang="en-US"/>
              <a:t>Node Composition</a:t>
            </a:r>
            <a:endParaRPr lang="en-SG"/>
          </a:p>
        </p:txBody>
      </p:sp>
      <p:sp>
        <p:nvSpPr>
          <p:cNvPr id="4" name="Slide Number Placeholder 3">
            <a:extLst>
              <a:ext uri="{FF2B5EF4-FFF2-40B4-BE49-F238E27FC236}">
                <a16:creationId xmlns:a16="http://schemas.microsoft.com/office/drawing/2014/main" id="{3B4146BA-79C2-4712-8A98-D72A907D7D96}"/>
              </a:ext>
            </a:extLst>
          </p:cNvPr>
          <p:cNvSpPr>
            <a:spLocks noGrp="1"/>
          </p:cNvSpPr>
          <p:nvPr>
            <p:ph type="sldNum" sz="quarter" idx="12"/>
          </p:nvPr>
        </p:nvSpPr>
        <p:spPr/>
        <p:txBody>
          <a:bodyPr/>
          <a:lstStyle/>
          <a:p>
            <a:fld id="{DB585DB3-991F-418E-AAD4-DC1A839C24E0}" type="slidenum">
              <a:rPr lang="en-US" smtClean="0"/>
              <a:pPr/>
              <a:t>51</a:t>
            </a:fld>
            <a:endParaRPr lang="en-US"/>
          </a:p>
        </p:txBody>
      </p:sp>
      <p:sp>
        <p:nvSpPr>
          <p:cNvPr id="6" name="TextBox 5">
            <a:extLst>
              <a:ext uri="{FF2B5EF4-FFF2-40B4-BE49-F238E27FC236}">
                <a16:creationId xmlns:a16="http://schemas.microsoft.com/office/drawing/2014/main" id="{CCBA12B2-6135-4CCF-B983-58CE924922F5}"/>
              </a:ext>
            </a:extLst>
          </p:cNvPr>
          <p:cNvSpPr txBox="1"/>
          <p:nvPr/>
        </p:nvSpPr>
        <p:spPr>
          <a:xfrm>
            <a:off x="609600" y="896823"/>
            <a:ext cx="5317866" cy="461665"/>
          </a:xfrm>
          <a:prstGeom prst="rect">
            <a:avLst/>
          </a:prstGeom>
          <a:noFill/>
        </p:spPr>
        <p:txBody>
          <a:bodyPr wrap="none" rtlCol="0">
            <a:spAutoFit/>
          </a:bodyPr>
          <a:lstStyle/>
          <a:p>
            <a:r>
              <a:rPr lang="en-US" sz="2400" b="1" u="sng" dirty="0"/>
              <a:t>Deploying components in command line</a:t>
            </a:r>
            <a:endParaRPr lang="en-SG" sz="2400" b="1" u="sng" dirty="0"/>
          </a:p>
        </p:txBody>
      </p:sp>
      <p:sp>
        <p:nvSpPr>
          <p:cNvPr id="12" name="Rectangle 11">
            <a:extLst>
              <a:ext uri="{FF2B5EF4-FFF2-40B4-BE49-F238E27FC236}">
                <a16:creationId xmlns:a16="http://schemas.microsoft.com/office/drawing/2014/main" id="{7FF41380-8C81-4EEF-94E0-737160D996A0}"/>
              </a:ext>
            </a:extLst>
          </p:cNvPr>
          <p:cNvSpPr/>
          <p:nvPr/>
        </p:nvSpPr>
        <p:spPr>
          <a:xfrm>
            <a:off x="609600" y="2613392"/>
            <a:ext cx="9491169" cy="1631216"/>
          </a:xfrm>
          <a:prstGeom prst="rect">
            <a:avLst/>
          </a:prstGeom>
          <a:solidFill>
            <a:schemeClr val="bg1">
              <a:lumMod val="95000"/>
            </a:schemeClr>
          </a:solidFill>
        </p:spPr>
        <p:txBody>
          <a:bodyPr wrap="square">
            <a:spAutoFit/>
          </a:bodyPr>
          <a:lstStyle/>
          <a:p>
            <a:r>
              <a:rPr lang="fr-FR" sz="2000" dirty="0">
                <a:latin typeface="SimSun" panose="02010600030101010101" pitchFamily="2" charset="-122"/>
                <a:ea typeface="SimSun" panose="02010600030101010101" pitchFamily="2" charset="-122"/>
              </a:rPr>
              <a:t>ros2 run </a:t>
            </a:r>
            <a:r>
              <a:rPr lang="fr-FR" sz="2000" dirty="0" err="1">
                <a:latin typeface="SimSun" panose="02010600030101010101" pitchFamily="2" charset="-122"/>
                <a:ea typeface="SimSun" panose="02010600030101010101" pitchFamily="2" charset="-122"/>
              </a:rPr>
              <a:t>rclcpp_components</a:t>
            </a:r>
            <a:r>
              <a:rPr lang="fr-FR" sz="2000" dirty="0">
                <a:latin typeface="SimSun" panose="02010600030101010101" pitchFamily="2" charset="-122"/>
                <a:ea typeface="SimSun" panose="02010600030101010101" pitchFamily="2" charset="-122"/>
              </a:rPr>
              <a:t> </a:t>
            </a:r>
            <a:r>
              <a:rPr lang="fr-FR" sz="2000" b="1" dirty="0" err="1">
                <a:latin typeface="SimSun" panose="02010600030101010101" pitchFamily="2" charset="-122"/>
                <a:ea typeface="SimSun" panose="02010600030101010101" pitchFamily="2" charset="-122"/>
              </a:rPr>
              <a:t>component_container</a:t>
            </a:r>
            <a:endParaRPr lang="fr-FR" sz="2000" b="1" dirty="0">
              <a:latin typeface="SimSun" panose="02010600030101010101" pitchFamily="2" charset="-122"/>
              <a:ea typeface="SimSun" panose="02010600030101010101" pitchFamily="2" charset="-122"/>
            </a:endParaRPr>
          </a:p>
          <a:p>
            <a:endParaRPr lang="fr-FR" sz="2000" b="1" dirty="0">
              <a:latin typeface="SimSun" panose="02010600030101010101" pitchFamily="2" charset="-122"/>
              <a:ea typeface="SimSun" panose="02010600030101010101" pitchFamily="2" charset="-122"/>
            </a:endParaRPr>
          </a:p>
          <a:p>
            <a:r>
              <a:rPr lang="en-SG" sz="2000" dirty="0">
                <a:latin typeface="SimSun" panose="02010600030101010101" pitchFamily="2" charset="-122"/>
                <a:ea typeface="SimSun" panose="02010600030101010101" pitchFamily="2" charset="-122"/>
              </a:rPr>
              <a:t>ros2 component load /</a:t>
            </a:r>
            <a:r>
              <a:rPr lang="en-SG" sz="2000" dirty="0" err="1">
                <a:latin typeface="SimSun" panose="02010600030101010101" pitchFamily="2" charset="-122"/>
                <a:ea typeface="SimSun" panose="02010600030101010101" pitchFamily="2" charset="-122"/>
              </a:rPr>
              <a:t>ComponentManager</a:t>
            </a:r>
            <a:r>
              <a:rPr lang="en-SG" sz="2000" dirty="0">
                <a:latin typeface="SimSun" panose="02010600030101010101" pitchFamily="2" charset="-122"/>
                <a:ea typeface="SimSun" panose="02010600030101010101" pitchFamily="2" charset="-122"/>
              </a:rPr>
              <a:t> composition </a:t>
            </a:r>
            <a:r>
              <a:rPr lang="en-SG" sz="2000" b="1" dirty="0">
                <a:latin typeface="SimSun" panose="02010600030101010101" pitchFamily="2" charset="-122"/>
                <a:ea typeface="SimSun" panose="02010600030101010101" pitchFamily="2" charset="-122"/>
              </a:rPr>
              <a:t>composition::Talker</a:t>
            </a:r>
          </a:p>
          <a:p>
            <a:r>
              <a:rPr lang="en-SG" sz="2000" dirty="0">
                <a:latin typeface="SimSun" panose="02010600030101010101" pitchFamily="2" charset="-122"/>
                <a:ea typeface="SimSun" panose="02010600030101010101" pitchFamily="2" charset="-122"/>
              </a:rPr>
              <a:t> </a:t>
            </a:r>
          </a:p>
          <a:p>
            <a:r>
              <a:rPr lang="en-SG" sz="2000" dirty="0">
                <a:latin typeface="SimSun" panose="02010600030101010101" pitchFamily="2" charset="-122"/>
                <a:ea typeface="SimSun" panose="02010600030101010101" pitchFamily="2" charset="-122"/>
              </a:rPr>
              <a:t>ros2 component load /</a:t>
            </a:r>
            <a:r>
              <a:rPr lang="en-SG" sz="2000" dirty="0" err="1">
                <a:latin typeface="SimSun" panose="02010600030101010101" pitchFamily="2" charset="-122"/>
                <a:ea typeface="SimSun" panose="02010600030101010101" pitchFamily="2" charset="-122"/>
              </a:rPr>
              <a:t>ComponentManager</a:t>
            </a:r>
            <a:r>
              <a:rPr lang="en-SG" sz="2000" dirty="0">
                <a:latin typeface="SimSun" panose="02010600030101010101" pitchFamily="2" charset="-122"/>
                <a:ea typeface="SimSun" panose="02010600030101010101" pitchFamily="2" charset="-122"/>
              </a:rPr>
              <a:t> composition </a:t>
            </a:r>
            <a:r>
              <a:rPr lang="en-SG" sz="2000" b="1" dirty="0">
                <a:latin typeface="SimSun" panose="02010600030101010101" pitchFamily="2" charset="-122"/>
                <a:ea typeface="SimSun" panose="02010600030101010101" pitchFamily="2" charset="-122"/>
              </a:rPr>
              <a:t>composition::Listener</a:t>
            </a:r>
            <a:endParaRPr lang="fr-FR" sz="2000" b="1" dirty="0">
              <a:latin typeface="SimSun" panose="02010600030101010101" pitchFamily="2" charset="-122"/>
              <a:ea typeface="SimSun" panose="02010600030101010101" pitchFamily="2" charset="-122"/>
            </a:endParaRPr>
          </a:p>
        </p:txBody>
      </p:sp>
      <p:cxnSp>
        <p:nvCxnSpPr>
          <p:cNvPr id="7" name="Straight Arrow Connector 6">
            <a:extLst>
              <a:ext uri="{FF2B5EF4-FFF2-40B4-BE49-F238E27FC236}">
                <a16:creationId xmlns:a16="http://schemas.microsoft.com/office/drawing/2014/main" id="{52F24098-76C0-4535-8E73-4F6D446514D1}"/>
              </a:ext>
            </a:extLst>
          </p:cNvPr>
          <p:cNvCxnSpPr>
            <a:cxnSpLocks/>
          </p:cNvCxnSpPr>
          <p:nvPr/>
        </p:nvCxnSpPr>
        <p:spPr>
          <a:xfrm flipV="1">
            <a:off x="8342141" y="2446998"/>
            <a:ext cx="0" cy="4228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B3F3D4EC-FE03-4948-B43C-9970940D29C7}"/>
              </a:ext>
            </a:extLst>
          </p:cNvPr>
          <p:cNvSpPr txBox="1"/>
          <p:nvPr/>
        </p:nvSpPr>
        <p:spPr>
          <a:xfrm>
            <a:off x="6217920" y="1985333"/>
            <a:ext cx="4527778" cy="461665"/>
          </a:xfrm>
          <a:prstGeom prst="rect">
            <a:avLst/>
          </a:prstGeom>
          <a:noFill/>
        </p:spPr>
        <p:txBody>
          <a:bodyPr wrap="none" rtlCol="0">
            <a:spAutoFit/>
          </a:bodyPr>
          <a:lstStyle/>
          <a:p>
            <a:r>
              <a:rPr lang="en-US" sz="2400" dirty="0"/>
              <a:t>Initialize the </a:t>
            </a:r>
            <a:r>
              <a:rPr lang="en-US" sz="2400" b="1" dirty="0"/>
              <a:t>component container</a:t>
            </a:r>
            <a:endParaRPr lang="en-SG" sz="2400" b="1" dirty="0"/>
          </a:p>
        </p:txBody>
      </p:sp>
      <p:cxnSp>
        <p:nvCxnSpPr>
          <p:cNvPr id="11" name="Straight Connector 10">
            <a:extLst>
              <a:ext uri="{FF2B5EF4-FFF2-40B4-BE49-F238E27FC236}">
                <a16:creationId xmlns:a16="http://schemas.microsoft.com/office/drawing/2014/main" id="{D825E199-E4F4-46CE-9CFE-3DBCB946F825}"/>
              </a:ext>
            </a:extLst>
          </p:cNvPr>
          <p:cNvCxnSpPr/>
          <p:nvPr/>
        </p:nvCxnSpPr>
        <p:spPr>
          <a:xfrm>
            <a:off x="6668085" y="2869809"/>
            <a:ext cx="167405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9CA795D9-CB4D-4CC4-B89B-BAC260DB6611}"/>
              </a:ext>
            </a:extLst>
          </p:cNvPr>
          <p:cNvCxnSpPr>
            <a:cxnSpLocks/>
          </p:cNvCxnSpPr>
          <p:nvPr/>
        </p:nvCxnSpPr>
        <p:spPr>
          <a:xfrm>
            <a:off x="7076048" y="3629465"/>
            <a:ext cx="337624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D5FEDB68-7E28-4299-8AD0-9EA57E02907B}"/>
              </a:ext>
            </a:extLst>
          </p:cNvPr>
          <p:cNvCxnSpPr>
            <a:cxnSpLocks/>
          </p:cNvCxnSpPr>
          <p:nvPr/>
        </p:nvCxnSpPr>
        <p:spPr>
          <a:xfrm>
            <a:off x="7076047" y="4244608"/>
            <a:ext cx="337624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349FA2E-BA44-461A-B3E9-D292B1A52B05}"/>
              </a:ext>
            </a:extLst>
          </p:cNvPr>
          <p:cNvCxnSpPr>
            <a:cxnSpLocks/>
          </p:cNvCxnSpPr>
          <p:nvPr/>
        </p:nvCxnSpPr>
        <p:spPr>
          <a:xfrm flipV="1">
            <a:off x="10449947" y="3629466"/>
            <a:ext cx="0" cy="1842866"/>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4D7286ED-6456-4880-A7DE-53E6E65B8270}"/>
              </a:ext>
            </a:extLst>
          </p:cNvPr>
          <p:cNvCxnSpPr>
            <a:cxnSpLocks/>
          </p:cNvCxnSpPr>
          <p:nvPr/>
        </p:nvCxnSpPr>
        <p:spPr>
          <a:xfrm flipH="1" flipV="1">
            <a:off x="8159262" y="5489281"/>
            <a:ext cx="2290685"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64F89E01-3DDD-4464-8291-909D4CC94240}"/>
              </a:ext>
            </a:extLst>
          </p:cNvPr>
          <p:cNvSpPr txBox="1"/>
          <p:nvPr/>
        </p:nvSpPr>
        <p:spPr>
          <a:xfrm>
            <a:off x="2624269" y="5073132"/>
            <a:ext cx="5317861" cy="707886"/>
          </a:xfrm>
          <a:prstGeom prst="rect">
            <a:avLst/>
          </a:prstGeom>
          <a:noFill/>
        </p:spPr>
        <p:txBody>
          <a:bodyPr wrap="square" rtlCol="0">
            <a:spAutoFit/>
          </a:bodyPr>
          <a:lstStyle/>
          <a:p>
            <a:pPr algn="r"/>
            <a:r>
              <a:rPr lang="en-US" sz="2000" dirty="0"/>
              <a:t>Load the different composition using the ROS2 </a:t>
            </a:r>
            <a:r>
              <a:rPr lang="en-US" sz="2000" b="1" u="sng" dirty="0"/>
              <a:t>Component Manager</a:t>
            </a:r>
            <a:endParaRPr lang="en-SG" sz="2000" b="1" u="sng" dirty="0"/>
          </a:p>
        </p:txBody>
      </p:sp>
    </p:spTree>
    <p:extLst>
      <p:ext uri="{BB962C8B-B14F-4D97-AF65-F5344CB8AC3E}">
        <p14:creationId xmlns:p14="http://schemas.microsoft.com/office/powerpoint/2010/main" val="411422181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E95ECD3-9A39-441C-8347-13F705355C26}"/>
              </a:ext>
            </a:extLst>
          </p:cNvPr>
          <p:cNvSpPr>
            <a:spLocks noGrp="1"/>
          </p:cNvSpPr>
          <p:nvPr>
            <p:ph type="sldNum" sz="quarter" idx="12"/>
          </p:nvPr>
        </p:nvSpPr>
        <p:spPr/>
        <p:txBody>
          <a:bodyPr/>
          <a:lstStyle/>
          <a:p>
            <a:fld id="{DB585DB3-991F-418E-AAD4-DC1A839C24E0}" type="slidenum">
              <a:rPr lang="en-US" smtClean="0"/>
              <a:pPr/>
              <a:t>52</a:t>
            </a:fld>
            <a:endParaRPr lang="en-US"/>
          </a:p>
        </p:txBody>
      </p:sp>
      <p:sp>
        <p:nvSpPr>
          <p:cNvPr id="9" name="Title 1">
            <a:extLst>
              <a:ext uri="{FF2B5EF4-FFF2-40B4-BE49-F238E27FC236}">
                <a16:creationId xmlns:a16="http://schemas.microsoft.com/office/drawing/2014/main" id="{9942C83C-2B30-47E6-ACFA-FAC8A16123F6}"/>
              </a:ext>
            </a:extLst>
          </p:cNvPr>
          <p:cNvSpPr>
            <a:spLocks noGrp="1"/>
          </p:cNvSpPr>
          <p:nvPr>
            <p:ph type="title"/>
          </p:nvPr>
        </p:nvSpPr>
        <p:spPr>
          <a:xfrm>
            <a:off x="609600" y="155104"/>
            <a:ext cx="9347200" cy="609600"/>
          </a:xfrm>
        </p:spPr>
        <p:txBody>
          <a:bodyPr/>
          <a:lstStyle/>
          <a:p>
            <a:r>
              <a:rPr lang="en-US" dirty="0"/>
              <a:t>Activity 2: Understanding ROS2 Nodes</a:t>
            </a:r>
          </a:p>
        </p:txBody>
      </p:sp>
      <p:sp>
        <p:nvSpPr>
          <p:cNvPr id="10" name="Rectangle 9">
            <a:extLst>
              <a:ext uri="{FF2B5EF4-FFF2-40B4-BE49-F238E27FC236}">
                <a16:creationId xmlns:a16="http://schemas.microsoft.com/office/drawing/2014/main" id="{F8EA7C4C-B4DD-427F-8155-F86F334C9F61}"/>
              </a:ext>
            </a:extLst>
          </p:cNvPr>
          <p:cNvSpPr/>
          <p:nvPr/>
        </p:nvSpPr>
        <p:spPr>
          <a:xfrm>
            <a:off x="565322" y="1300152"/>
            <a:ext cx="7109510" cy="1028487"/>
          </a:xfrm>
          <a:prstGeom prst="rect">
            <a:avLst/>
          </a:prstGeom>
        </p:spPr>
        <p:txBody>
          <a:bodyPr wrap="none" lIns="91440" tIns="45720" rIns="91440" bIns="45720" anchor="t">
            <a:spAutoFit/>
          </a:bodyPr>
          <a:lstStyle/>
          <a:p>
            <a:pPr marL="355600" indent="-342900">
              <a:spcBef>
                <a:spcPts val="100"/>
              </a:spcBef>
              <a:buFont typeface="Arial" panose="020B0604020202020204" pitchFamily="34" charset="0"/>
              <a:buChar char="•"/>
            </a:pPr>
            <a:r>
              <a:rPr lang="en-US" sz="2000"/>
              <a:t>Learn how to discover all running nodes in a ROS2 system</a:t>
            </a:r>
            <a:endParaRPr lang="en-US">
              <a:cs typeface="Calibri"/>
            </a:endParaRPr>
          </a:p>
          <a:p>
            <a:pPr marL="355600" indent="-342900">
              <a:spcBef>
                <a:spcPts val="100"/>
              </a:spcBef>
              <a:buFont typeface="Arial" panose="020B0604020202020204" pitchFamily="34" charset="0"/>
              <a:buChar char="•"/>
            </a:pPr>
            <a:r>
              <a:rPr lang="en-US" sz="2000">
                <a:ea typeface="+mn-lt"/>
                <a:cs typeface="+mn-lt"/>
              </a:rPr>
              <a:t>Learn how to remap ROS2 node properties</a:t>
            </a:r>
          </a:p>
          <a:p>
            <a:pPr marL="342900" indent="-342900">
              <a:buFont typeface="Arial" panose="020B0604020202020204" pitchFamily="34" charset="0"/>
              <a:buChar char="•"/>
            </a:pPr>
            <a:r>
              <a:rPr lang="en-US" sz="2000">
                <a:ea typeface="+mn-lt"/>
                <a:cs typeface="+mn-lt"/>
              </a:rPr>
              <a:t>Learn how to find out more information about particular nodes</a:t>
            </a:r>
            <a:endParaRPr lang="en-US" sz="2000">
              <a:cs typeface="Calibri"/>
            </a:endParaRPr>
          </a:p>
        </p:txBody>
      </p:sp>
      <p:sp>
        <p:nvSpPr>
          <p:cNvPr id="8" name="object 5">
            <a:extLst>
              <a:ext uri="{FF2B5EF4-FFF2-40B4-BE49-F238E27FC236}">
                <a16:creationId xmlns:a16="http://schemas.microsoft.com/office/drawing/2014/main" id="{ED5FC999-918B-4807-80DF-C474BBE658ED}"/>
              </a:ext>
            </a:extLst>
          </p:cNvPr>
          <p:cNvSpPr txBox="1"/>
          <p:nvPr/>
        </p:nvSpPr>
        <p:spPr>
          <a:xfrm>
            <a:off x="4439169" y="3551903"/>
            <a:ext cx="4091304" cy="320601"/>
          </a:xfrm>
          <a:prstGeom prst="rect">
            <a:avLst/>
          </a:prstGeom>
        </p:spPr>
        <p:txBody>
          <a:bodyPr vert="horz" wrap="square" lIns="0" tIns="1270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pPr>
            <a:r>
              <a:rPr sz="2000">
                <a:cs typeface="Cambria"/>
              </a:rPr>
              <a:t>To</a:t>
            </a:r>
            <a:r>
              <a:rPr sz="2000" spc="65">
                <a:cs typeface="Cambria"/>
              </a:rPr>
              <a:t> </a:t>
            </a:r>
            <a:r>
              <a:rPr sz="2000" spc="60">
                <a:cs typeface="Cambria"/>
              </a:rPr>
              <a:t>see</a:t>
            </a:r>
            <a:r>
              <a:rPr sz="2000" spc="55">
                <a:cs typeface="Cambria"/>
              </a:rPr>
              <a:t> </a:t>
            </a:r>
            <a:r>
              <a:rPr sz="2000" spc="95">
                <a:cs typeface="Cambria"/>
              </a:rPr>
              <a:t>more</a:t>
            </a:r>
            <a:r>
              <a:rPr sz="2000" spc="60">
                <a:cs typeface="Cambria"/>
              </a:rPr>
              <a:t> </a:t>
            </a:r>
            <a:r>
              <a:rPr sz="2000" spc="75">
                <a:cs typeface="Cambria"/>
              </a:rPr>
              <a:t>info</a:t>
            </a:r>
            <a:r>
              <a:rPr sz="2000" spc="65">
                <a:cs typeface="Cambria"/>
              </a:rPr>
              <a:t> </a:t>
            </a:r>
            <a:r>
              <a:rPr sz="2000" spc="85">
                <a:cs typeface="Cambria"/>
              </a:rPr>
              <a:t>about</a:t>
            </a:r>
            <a:r>
              <a:rPr sz="2000" spc="35">
                <a:cs typeface="Cambria"/>
              </a:rPr>
              <a:t> </a:t>
            </a:r>
            <a:r>
              <a:rPr sz="2000" spc="110">
                <a:cs typeface="Cambria"/>
              </a:rPr>
              <a:t>a</a:t>
            </a:r>
            <a:r>
              <a:rPr sz="2000" spc="15">
                <a:cs typeface="Cambria"/>
              </a:rPr>
              <a:t> </a:t>
            </a:r>
            <a:r>
              <a:rPr sz="2000" spc="85">
                <a:cs typeface="Cambria"/>
              </a:rPr>
              <a:t>node</a:t>
            </a:r>
            <a:endParaRPr sz="2000">
              <a:cs typeface="Cambria"/>
            </a:endParaRPr>
          </a:p>
        </p:txBody>
      </p:sp>
      <p:sp>
        <p:nvSpPr>
          <p:cNvPr id="11" name="Rectangle 10">
            <a:extLst>
              <a:ext uri="{FF2B5EF4-FFF2-40B4-BE49-F238E27FC236}">
                <a16:creationId xmlns:a16="http://schemas.microsoft.com/office/drawing/2014/main" id="{3B5561F8-24C5-403C-9B40-8F136F64A4B3}"/>
              </a:ext>
            </a:extLst>
          </p:cNvPr>
          <p:cNvSpPr/>
          <p:nvPr/>
        </p:nvSpPr>
        <p:spPr>
          <a:xfrm>
            <a:off x="616623" y="3074822"/>
            <a:ext cx="1983235" cy="400110"/>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pPr>
            <a:r>
              <a:rPr lang="en-SG" sz="2000">
                <a:latin typeface="SimSun"/>
                <a:cs typeface="SimSun"/>
              </a:rPr>
              <a:t>ros2</a:t>
            </a:r>
            <a:r>
              <a:rPr lang="en-SG" sz="2000" spc="-40">
                <a:latin typeface="SimSun"/>
                <a:cs typeface="SimSun"/>
              </a:rPr>
              <a:t> </a:t>
            </a:r>
            <a:r>
              <a:rPr lang="en-SG" sz="2000">
                <a:latin typeface="SimSun"/>
                <a:cs typeface="SimSun"/>
              </a:rPr>
              <a:t>node</a:t>
            </a:r>
            <a:r>
              <a:rPr lang="en-SG" sz="2000" spc="-35">
                <a:latin typeface="SimSun"/>
                <a:cs typeface="SimSun"/>
              </a:rPr>
              <a:t> </a:t>
            </a:r>
            <a:r>
              <a:rPr lang="en-SG" sz="2000">
                <a:latin typeface="SimSun"/>
                <a:cs typeface="SimSun"/>
              </a:rPr>
              <a:t>list</a:t>
            </a:r>
          </a:p>
        </p:txBody>
      </p:sp>
      <p:sp>
        <p:nvSpPr>
          <p:cNvPr id="12" name="Rectangle 11">
            <a:extLst>
              <a:ext uri="{FF2B5EF4-FFF2-40B4-BE49-F238E27FC236}">
                <a16:creationId xmlns:a16="http://schemas.microsoft.com/office/drawing/2014/main" id="{6DE0DCA0-8B8D-4F8F-A6B9-EFED37030D69}"/>
              </a:ext>
            </a:extLst>
          </p:cNvPr>
          <p:cNvSpPr/>
          <p:nvPr/>
        </p:nvSpPr>
        <p:spPr>
          <a:xfrm>
            <a:off x="600236" y="3553117"/>
            <a:ext cx="3520836" cy="400110"/>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pPr>
            <a:r>
              <a:rPr lang="en-SG" sz="2000">
                <a:latin typeface="SimSun"/>
                <a:cs typeface="SimSun"/>
              </a:rPr>
              <a:t>ros2</a:t>
            </a:r>
            <a:r>
              <a:rPr lang="en-SG" sz="2000" spc="-30">
                <a:latin typeface="SimSun"/>
                <a:cs typeface="SimSun"/>
              </a:rPr>
              <a:t> </a:t>
            </a:r>
            <a:r>
              <a:rPr lang="en-SG" sz="2000">
                <a:latin typeface="SimSun"/>
                <a:cs typeface="SimSun"/>
              </a:rPr>
              <a:t>node</a:t>
            </a:r>
            <a:r>
              <a:rPr lang="en-SG" sz="2000" spc="-25">
                <a:latin typeface="SimSun"/>
                <a:cs typeface="SimSun"/>
              </a:rPr>
              <a:t> </a:t>
            </a:r>
            <a:r>
              <a:rPr lang="en-SG" sz="2000">
                <a:latin typeface="SimSun"/>
                <a:cs typeface="SimSun"/>
              </a:rPr>
              <a:t>info</a:t>
            </a:r>
            <a:r>
              <a:rPr lang="en-SG" sz="2000" spc="-30">
                <a:latin typeface="SimSun"/>
                <a:cs typeface="SimSun"/>
              </a:rPr>
              <a:t> </a:t>
            </a:r>
            <a:r>
              <a:rPr lang="en-SG" sz="2000">
                <a:latin typeface="SimSun"/>
                <a:cs typeface="SimSun"/>
              </a:rPr>
              <a:t>&lt;</a:t>
            </a:r>
            <a:r>
              <a:rPr lang="en-SG" sz="2000" err="1">
                <a:latin typeface="SimSun"/>
                <a:cs typeface="SimSun"/>
              </a:rPr>
              <a:t>node_name</a:t>
            </a:r>
            <a:r>
              <a:rPr lang="en-SG" sz="2000">
                <a:latin typeface="SimSun"/>
                <a:cs typeface="SimSun"/>
              </a:rPr>
              <a:t>&gt;</a:t>
            </a:r>
          </a:p>
        </p:txBody>
      </p:sp>
      <p:sp>
        <p:nvSpPr>
          <p:cNvPr id="13" name="Rectangle 12">
            <a:extLst>
              <a:ext uri="{FF2B5EF4-FFF2-40B4-BE49-F238E27FC236}">
                <a16:creationId xmlns:a16="http://schemas.microsoft.com/office/drawing/2014/main" id="{8A3B9D02-BEDE-442B-B3F9-5FD35F98D845}"/>
              </a:ext>
            </a:extLst>
          </p:cNvPr>
          <p:cNvSpPr/>
          <p:nvPr/>
        </p:nvSpPr>
        <p:spPr>
          <a:xfrm>
            <a:off x="4316266" y="3077998"/>
            <a:ext cx="5209631" cy="400110"/>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00"/>
              </a:spcBef>
            </a:pPr>
            <a:r>
              <a:rPr lang="en-US" sz="2000">
                <a:cs typeface="Cambria"/>
              </a:rPr>
              <a:t>To</a:t>
            </a:r>
            <a:r>
              <a:rPr lang="en-US" sz="2000" spc="75">
                <a:cs typeface="Cambria"/>
              </a:rPr>
              <a:t> </a:t>
            </a:r>
            <a:r>
              <a:rPr lang="en-US" sz="2000" spc="80">
                <a:cs typeface="Cambria"/>
              </a:rPr>
              <a:t>look</a:t>
            </a:r>
            <a:r>
              <a:rPr lang="en-US" sz="2000" spc="65">
                <a:cs typeface="Cambria"/>
              </a:rPr>
              <a:t> </a:t>
            </a:r>
            <a:r>
              <a:rPr lang="en-US" sz="2000" spc="55">
                <a:cs typeface="Cambria"/>
              </a:rPr>
              <a:t>at</a:t>
            </a:r>
            <a:r>
              <a:rPr lang="en-US" sz="2000" spc="40">
                <a:cs typeface="Cambria"/>
              </a:rPr>
              <a:t> </a:t>
            </a:r>
            <a:r>
              <a:rPr lang="en-US" sz="2000" spc="90">
                <a:cs typeface="Cambria"/>
              </a:rPr>
              <a:t>what</a:t>
            </a:r>
            <a:r>
              <a:rPr lang="en-US" sz="2000" spc="45">
                <a:cs typeface="Cambria"/>
              </a:rPr>
              <a:t> </a:t>
            </a:r>
            <a:r>
              <a:rPr lang="en-US" sz="2000" spc="80">
                <a:cs typeface="Cambria"/>
              </a:rPr>
              <a:t>nodes</a:t>
            </a:r>
            <a:r>
              <a:rPr lang="en-US" sz="2000" spc="40">
                <a:cs typeface="Cambria"/>
              </a:rPr>
              <a:t> </a:t>
            </a:r>
            <a:r>
              <a:rPr lang="en-US" sz="2000" spc="70">
                <a:cs typeface="Cambria"/>
              </a:rPr>
              <a:t>are</a:t>
            </a:r>
            <a:r>
              <a:rPr lang="en-US" sz="2000" spc="65">
                <a:cs typeface="Cambria"/>
              </a:rPr>
              <a:t> </a:t>
            </a:r>
            <a:r>
              <a:rPr lang="en-US" sz="2000" spc="75">
                <a:cs typeface="Cambria"/>
              </a:rPr>
              <a:t>currently</a:t>
            </a:r>
            <a:r>
              <a:rPr lang="en-US" sz="2000" spc="20">
                <a:cs typeface="Cambria"/>
              </a:rPr>
              <a:t> </a:t>
            </a:r>
            <a:r>
              <a:rPr lang="en-US" sz="2000" spc="90">
                <a:cs typeface="Cambria"/>
              </a:rPr>
              <a:t>running:</a:t>
            </a:r>
            <a:endParaRPr lang="en-US" sz="2000">
              <a:cs typeface="Cambria"/>
            </a:endParaRPr>
          </a:p>
        </p:txBody>
      </p:sp>
      <p:sp>
        <p:nvSpPr>
          <p:cNvPr id="5" name="TextBox 4">
            <a:extLst>
              <a:ext uri="{FF2B5EF4-FFF2-40B4-BE49-F238E27FC236}">
                <a16:creationId xmlns:a16="http://schemas.microsoft.com/office/drawing/2014/main" id="{162E5D3C-CC1D-4656-84DB-B4356D93BF22}"/>
              </a:ext>
            </a:extLst>
          </p:cNvPr>
          <p:cNvSpPr txBox="1"/>
          <p:nvPr/>
        </p:nvSpPr>
        <p:spPr>
          <a:xfrm>
            <a:off x="619432" y="2667820"/>
            <a:ext cx="335771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u="sng">
                <a:cs typeface="Calibri"/>
              </a:rPr>
              <a:t>Useful Command line tools</a:t>
            </a:r>
          </a:p>
        </p:txBody>
      </p:sp>
    </p:spTree>
    <p:extLst>
      <p:ext uri="{BB962C8B-B14F-4D97-AF65-F5344CB8AC3E}">
        <p14:creationId xmlns:p14="http://schemas.microsoft.com/office/powerpoint/2010/main" val="322641643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3248A2-4873-47EB-B7CD-E8F85DE7B2E8}"/>
              </a:ext>
            </a:extLst>
          </p:cNvPr>
          <p:cNvSpPr>
            <a:spLocks noGrp="1"/>
          </p:cNvSpPr>
          <p:nvPr>
            <p:ph type="title"/>
          </p:nvPr>
        </p:nvSpPr>
        <p:spPr>
          <a:xfrm>
            <a:off x="609600" y="155104"/>
            <a:ext cx="9347200" cy="609600"/>
          </a:xfrm>
        </p:spPr>
        <p:txBody>
          <a:bodyPr/>
          <a:lstStyle/>
          <a:p>
            <a:r>
              <a:rPr lang="en-US" dirty="0"/>
              <a:t>ROS2 Publisher/Subscriber</a:t>
            </a:r>
            <a:endParaRPr lang="en-SG" dirty="0"/>
          </a:p>
        </p:txBody>
      </p:sp>
      <p:sp>
        <p:nvSpPr>
          <p:cNvPr id="4" name="Slide Number Placeholder 3">
            <a:extLst>
              <a:ext uri="{FF2B5EF4-FFF2-40B4-BE49-F238E27FC236}">
                <a16:creationId xmlns:a16="http://schemas.microsoft.com/office/drawing/2014/main" id="{3B4146BA-79C2-4712-8A98-D72A907D7D96}"/>
              </a:ext>
            </a:extLst>
          </p:cNvPr>
          <p:cNvSpPr>
            <a:spLocks noGrp="1"/>
          </p:cNvSpPr>
          <p:nvPr>
            <p:ph type="sldNum" sz="quarter" idx="12"/>
          </p:nvPr>
        </p:nvSpPr>
        <p:spPr>
          <a:xfrm>
            <a:off x="11458805" y="6525344"/>
            <a:ext cx="589856" cy="228600"/>
          </a:xfrm>
        </p:spPr>
        <p:txBody>
          <a:bodyPr/>
          <a:lstStyle/>
          <a:p>
            <a:fld id="{DB585DB3-991F-418E-AAD4-DC1A839C24E0}" type="slidenum">
              <a:rPr lang="en-US" smtClean="0"/>
              <a:pPr/>
              <a:t>53</a:t>
            </a:fld>
            <a:endParaRPr lang="en-US"/>
          </a:p>
        </p:txBody>
      </p:sp>
      <p:sp>
        <p:nvSpPr>
          <p:cNvPr id="7" name="TextBox 6">
            <a:extLst>
              <a:ext uri="{FF2B5EF4-FFF2-40B4-BE49-F238E27FC236}">
                <a16:creationId xmlns:a16="http://schemas.microsoft.com/office/drawing/2014/main" id="{C9AB5162-E503-4E1B-8BD6-E26C10B6389D}"/>
              </a:ext>
            </a:extLst>
          </p:cNvPr>
          <p:cNvSpPr txBox="1"/>
          <p:nvPr/>
        </p:nvSpPr>
        <p:spPr>
          <a:xfrm>
            <a:off x="609600" y="1005114"/>
            <a:ext cx="7311810" cy="1200329"/>
          </a:xfrm>
          <a:prstGeom prst="rect">
            <a:avLst/>
          </a:prstGeom>
          <a:noFill/>
        </p:spPr>
        <p:txBody>
          <a:bodyPr wrap="none" rtlCol="0">
            <a:spAutoFit/>
          </a:bodyPr>
          <a:lstStyle/>
          <a:p>
            <a:r>
              <a:rPr lang="en-US" sz="2400" dirty="0"/>
              <a:t>Core method of message communication between nodes</a:t>
            </a:r>
          </a:p>
          <a:p>
            <a:pPr marL="342900" indent="-342900">
              <a:buFont typeface="Arial" panose="020B0604020202020204" pitchFamily="34" charset="0"/>
              <a:buChar char="•"/>
            </a:pPr>
            <a:r>
              <a:rPr lang="en-US" sz="2400" dirty="0"/>
              <a:t>Publisher -&gt; Talker</a:t>
            </a:r>
          </a:p>
          <a:p>
            <a:pPr marL="342900" indent="-342900">
              <a:buFont typeface="Arial" panose="020B0604020202020204" pitchFamily="34" charset="0"/>
              <a:buChar char="•"/>
            </a:pPr>
            <a:r>
              <a:rPr lang="en-US" sz="2400" dirty="0"/>
              <a:t>Listener -&gt; Subscriber</a:t>
            </a:r>
          </a:p>
        </p:txBody>
      </p:sp>
      <p:sp>
        <p:nvSpPr>
          <p:cNvPr id="3" name="Oval 2">
            <a:extLst>
              <a:ext uri="{FF2B5EF4-FFF2-40B4-BE49-F238E27FC236}">
                <a16:creationId xmlns:a16="http://schemas.microsoft.com/office/drawing/2014/main" id="{F092A131-A9D0-468A-B0C5-5C8540BB8166}"/>
              </a:ext>
            </a:extLst>
          </p:cNvPr>
          <p:cNvSpPr/>
          <p:nvPr/>
        </p:nvSpPr>
        <p:spPr>
          <a:xfrm>
            <a:off x="609600" y="3405804"/>
            <a:ext cx="2341381" cy="233546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Node 1</a:t>
            </a:r>
            <a:endParaRPr lang="en-SG">
              <a:solidFill>
                <a:schemeClr val="tx1"/>
              </a:solidFill>
            </a:endParaRPr>
          </a:p>
        </p:txBody>
      </p:sp>
      <p:sp>
        <p:nvSpPr>
          <p:cNvPr id="9" name="TextBox 8">
            <a:extLst>
              <a:ext uri="{FF2B5EF4-FFF2-40B4-BE49-F238E27FC236}">
                <a16:creationId xmlns:a16="http://schemas.microsoft.com/office/drawing/2014/main" id="{3531F632-544A-4EA9-A69E-E98E4F00EBEF}"/>
              </a:ext>
            </a:extLst>
          </p:cNvPr>
          <p:cNvSpPr txBox="1"/>
          <p:nvPr/>
        </p:nvSpPr>
        <p:spPr>
          <a:xfrm>
            <a:off x="609600" y="2265153"/>
            <a:ext cx="7558416" cy="461665"/>
          </a:xfrm>
          <a:prstGeom prst="rect">
            <a:avLst/>
          </a:prstGeom>
          <a:noFill/>
        </p:spPr>
        <p:txBody>
          <a:bodyPr wrap="none" rtlCol="0">
            <a:spAutoFit/>
          </a:bodyPr>
          <a:lstStyle/>
          <a:p>
            <a:r>
              <a:rPr lang="en-US" sz="2400"/>
              <a:t>Each node can contain multiple subscribers and publishers!</a:t>
            </a:r>
          </a:p>
        </p:txBody>
      </p:sp>
      <p:sp>
        <p:nvSpPr>
          <p:cNvPr id="8" name="Rectangle 7">
            <a:extLst>
              <a:ext uri="{FF2B5EF4-FFF2-40B4-BE49-F238E27FC236}">
                <a16:creationId xmlns:a16="http://schemas.microsoft.com/office/drawing/2014/main" id="{AF06D383-6E85-49BF-97B6-BB489220653E}"/>
              </a:ext>
            </a:extLst>
          </p:cNvPr>
          <p:cNvSpPr/>
          <p:nvPr/>
        </p:nvSpPr>
        <p:spPr>
          <a:xfrm>
            <a:off x="5010124" y="3240571"/>
            <a:ext cx="1625600" cy="161008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tx1"/>
              </a:solidFill>
            </a:endParaRPr>
          </a:p>
        </p:txBody>
      </p:sp>
      <p:cxnSp>
        <p:nvCxnSpPr>
          <p:cNvPr id="15" name="Straight Arrow Connector 14">
            <a:extLst>
              <a:ext uri="{FF2B5EF4-FFF2-40B4-BE49-F238E27FC236}">
                <a16:creationId xmlns:a16="http://schemas.microsoft.com/office/drawing/2014/main" id="{BDCFA798-DDD8-41F7-AD01-95CA607BF5A5}"/>
              </a:ext>
            </a:extLst>
          </p:cNvPr>
          <p:cNvCxnSpPr>
            <a:cxnSpLocks/>
            <a:stCxn id="24" idx="6"/>
            <a:endCxn id="8" idx="1"/>
          </p:cNvCxnSpPr>
          <p:nvPr/>
        </p:nvCxnSpPr>
        <p:spPr>
          <a:xfrm>
            <a:off x="2602597" y="4021109"/>
            <a:ext cx="2407527" cy="2450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20305517-3D24-45FA-875A-8C0EFD4FDC93}"/>
              </a:ext>
            </a:extLst>
          </p:cNvPr>
          <p:cNvSpPr/>
          <p:nvPr/>
        </p:nvSpPr>
        <p:spPr>
          <a:xfrm>
            <a:off x="5399798" y="3405804"/>
            <a:ext cx="844142" cy="461665"/>
          </a:xfrm>
          <a:prstGeom prst="rect">
            <a:avLst/>
          </a:prstGeom>
        </p:spPr>
        <p:txBody>
          <a:bodyPr wrap="none">
            <a:spAutoFit/>
          </a:bodyPr>
          <a:lstStyle/>
          <a:p>
            <a:r>
              <a:rPr lang="en-US" sz="2400" b="1"/>
              <a:t>Topic</a:t>
            </a:r>
            <a:endParaRPr lang="en-SG" sz="2400" b="1"/>
          </a:p>
        </p:txBody>
      </p:sp>
      <p:sp>
        <p:nvSpPr>
          <p:cNvPr id="19" name="Rectangle: Folded Corner 18">
            <a:extLst>
              <a:ext uri="{FF2B5EF4-FFF2-40B4-BE49-F238E27FC236}">
                <a16:creationId xmlns:a16="http://schemas.microsoft.com/office/drawing/2014/main" id="{0B3BB12C-B036-4F33-A776-7767C628E3D0}"/>
              </a:ext>
            </a:extLst>
          </p:cNvPr>
          <p:cNvSpPr/>
          <p:nvPr/>
        </p:nvSpPr>
        <p:spPr>
          <a:xfrm>
            <a:off x="5282145" y="4020630"/>
            <a:ext cx="1079449" cy="630435"/>
          </a:xfrm>
          <a:prstGeom prst="foldedCorner">
            <a:avLst>
              <a:gd name="adj" fmla="val 37388"/>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rPr>
              <a:t>Message</a:t>
            </a:r>
            <a:endParaRPr lang="en-SG" b="1">
              <a:solidFill>
                <a:schemeClr val="tx1"/>
              </a:solidFill>
            </a:endParaRPr>
          </a:p>
        </p:txBody>
      </p:sp>
      <p:sp>
        <p:nvSpPr>
          <p:cNvPr id="23" name="Oval 22">
            <a:extLst>
              <a:ext uri="{FF2B5EF4-FFF2-40B4-BE49-F238E27FC236}">
                <a16:creationId xmlns:a16="http://schemas.microsoft.com/office/drawing/2014/main" id="{E30A5A6A-2F1C-4224-BA8E-729B04D04215}"/>
              </a:ext>
            </a:extLst>
          </p:cNvPr>
          <p:cNvSpPr/>
          <p:nvPr/>
        </p:nvSpPr>
        <p:spPr>
          <a:xfrm>
            <a:off x="9350504" y="3463319"/>
            <a:ext cx="2341382" cy="222043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Node 2</a:t>
            </a:r>
            <a:endParaRPr lang="en-SG">
              <a:solidFill>
                <a:schemeClr val="tx1"/>
              </a:solidFill>
            </a:endParaRPr>
          </a:p>
        </p:txBody>
      </p:sp>
      <p:sp>
        <p:nvSpPr>
          <p:cNvPr id="24" name="Oval 23">
            <a:extLst>
              <a:ext uri="{FF2B5EF4-FFF2-40B4-BE49-F238E27FC236}">
                <a16:creationId xmlns:a16="http://schemas.microsoft.com/office/drawing/2014/main" id="{DBF3BE14-8346-4878-BD1E-68D1AB094CD5}"/>
              </a:ext>
            </a:extLst>
          </p:cNvPr>
          <p:cNvSpPr/>
          <p:nvPr/>
        </p:nvSpPr>
        <p:spPr>
          <a:xfrm>
            <a:off x="979106" y="3705891"/>
            <a:ext cx="1623491" cy="63043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tx1"/>
                </a:solidFill>
              </a:rPr>
              <a:t>Publisher_1</a:t>
            </a:r>
            <a:endParaRPr lang="en-SG" sz="1400">
              <a:solidFill>
                <a:schemeClr val="tx1"/>
              </a:solidFill>
            </a:endParaRPr>
          </a:p>
        </p:txBody>
      </p:sp>
      <p:sp>
        <p:nvSpPr>
          <p:cNvPr id="25" name="Oval 24">
            <a:extLst>
              <a:ext uri="{FF2B5EF4-FFF2-40B4-BE49-F238E27FC236}">
                <a16:creationId xmlns:a16="http://schemas.microsoft.com/office/drawing/2014/main" id="{F40CA5F0-40EB-4D1E-874A-A452C2513C67}"/>
              </a:ext>
            </a:extLst>
          </p:cNvPr>
          <p:cNvSpPr/>
          <p:nvPr/>
        </p:nvSpPr>
        <p:spPr>
          <a:xfrm>
            <a:off x="9694935" y="3705892"/>
            <a:ext cx="1623491" cy="63043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tx1"/>
                </a:solidFill>
              </a:rPr>
              <a:t>Subscriber_2</a:t>
            </a:r>
            <a:endParaRPr lang="en-SG" sz="1400">
              <a:solidFill>
                <a:schemeClr val="tx1"/>
              </a:solidFill>
            </a:endParaRPr>
          </a:p>
        </p:txBody>
      </p:sp>
      <p:cxnSp>
        <p:nvCxnSpPr>
          <p:cNvPr id="27" name="Straight Arrow Connector 26">
            <a:extLst>
              <a:ext uri="{FF2B5EF4-FFF2-40B4-BE49-F238E27FC236}">
                <a16:creationId xmlns:a16="http://schemas.microsoft.com/office/drawing/2014/main" id="{1771EE42-B1D8-4126-80DF-8933ADCF853C}"/>
              </a:ext>
            </a:extLst>
          </p:cNvPr>
          <p:cNvCxnSpPr>
            <a:cxnSpLocks/>
            <a:stCxn id="8" idx="3"/>
            <a:endCxn id="25" idx="2"/>
          </p:cNvCxnSpPr>
          <p:nvPr/>
        </p:nvCxnSpPr>
        <p:spPr>
          <a:xfrm flipV="1">
            <a:off x="6635724" y="4021110"/>
            <a:ext cx="3059211" cy="2450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406442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3248A2-4873-47EB-B7CD-E8F85DE7B2E8}"/>
              </a:ext>
            </a:extLst>
          </p:cNvPr>
          <p:cNvSpPr>
            <a:spLocks noGrp="1"/>
          </p:cNvSpPr>
          <p:nvPr>
            <p:ph type="title"/>
          </p:nvPr>
        </p:nvSpPr>
        <p:spPr>
          <a:xfrm>
            <a:off x="609600" y="155104"/>
            <a:ext cx="9347200" cy="609600"/>
          </a:xfrm>
        </p:spPr>
        <p:txBody>
          <a:bodyPr/>
          <a:lstStyle/>
          <a:p>
            <a:r>
              <a:rPr lang="en-US"/>
              <a:t>Creating a publisher and subscriber in ROS2</a:t>
            </a:r>
            <a:endParaRPr lang="en-SG"/>
          </a:p>
        </p:txBody>
      </p:sp>
      <p:sp>
        <p:nvSpPr>
          <p:cNvPr id="4" name="Slide Number Placeholder 3">
            <a:extLst>
              <a:ext uri="{FF2B5EF4-FFF2-40B4-BE49-F238E27FC236}">
                <a16:creationId xmlns:a16="http://schemas.microsoft.com/office/drawing/2014/main" id="{3B4146BA-79C2-4712-8A98-D72A907D7D96}"/>
              </a:ext>
            </a:extLst>
          </p:cNvPr>
          <p:cNvSpPr>
            <a:spLocks noGrp="1"/>
          </p:cNvSpPr>
          <p:nvPr>
            <p:ph type="sldNum" sz="quarter" idx="12"/>
          </p:nvPr>
        </p:nvSpPr>
        <p:spPr>
          <a:xfrm>
            <a:off x="11458805" y="6525344"/>
            <a:ext cx="589856" cy="228600"/>
          </a:xfrm>
        </p:spPr>
        <p:txBody>
          <a:bodyPr/>
          <a:lstStyle/>
          <a:p>
            <a:fld id="{DB585DB3-991F-418E-AAD4-DC1A839C24E0}" type="slidenum">
              <a:rPr lang="en-US" smtClean="0"/>
              <a:pPr/>
              <a:t>54</a:t>
            </a:fld>
            <a:endParaRPr lang="en-US"/>
          </a:p>
        </p:txBody>
      </p:sp>
      <p:sp>
        <p:nvSpPr>
          <p:cNvPr id="6" name="Rectangle 5">
            <a:extLst>
              <a:ext uri="{FF2B5EF4-FFF2-40B4-BE49-F238E27FC236}">
                <a16:creationId xmlns:a16="http://schemas.microsoft.com/office/drawing/2014/main" id="{AA7E1E4A-DB3E-43AE-80F4-65CBC911B24D}"/>
              </a:ext>
            </a:extLst>
          </p:cNvPr>
          <p:cNvSpPr/>
          <p:nvPr/>
        </p:nvSpPr>
        <p:spPr>
          <a:xfrm>
            <a:off x="609600" y="4650652"/>
            <a:ext cx="7696200" cy="369332"/>
          </a:xfrm>
          <a:prstGeom prst="rect">
            <a:avLst/>
          </a:prstGeom>
        </p:spPr>
        <p:txBody>
          <a:bodyPr wrap="square">
            <a:spAutoFit/>
          </a:bodyPr>
          <a:lstStyle/>
          <a:p>
            <a:r>
              <a:rPr lang="en-US"/>
              <a:t> publisher = this-&gt;</a:t>
            </a:r>
            <a:r>
              <a:rPr lang="en-US" b="1" err="1"/>
              <a:t>create_publisher</a:t>
            </a:r>
            <a:r>
              <a:rPr lang="en-US"/>
              <a:t>&lt;</a:t>
            </a:r>
            <a:r>
              <a:rPr lang="en-US" err="1">
                <a:highlight>
                  <a:srgbClr val="FFFF00"/>
                </a:highlight>
              </a:rPr>
              <a:t>std_msgs</a:t>
            </a:r>
            <a:r>
              <a:rPr lang="en-US">
                <a:highlight>
                  <a:srgbClr val="FFFF00"/>
                </a:highlight>
              </a:rPr>
              <a:t>::msg::String</a:t>
            </a:r>
            <a:r>
              <a:rPr lang="en-US"/>
              <a:t>&gt;(</a:t>
            </a:r>
            <a:r>
              <a:rPr lang="en-US">
                <a:highlight>
                  <a:srgbClr val="00FFFF"/>
                </a:highlight>
              </a:rPr>
              <a:t>"topic"</a:t>
            </a:r>
            <a:r>
              <a:rPr lang="en-US"/>
              <a:t>, </a:t>
            </a:r>
            <a:r>
              <a:rPr lang="en-US">
                <a:highlight>
                  <a:srgbClr val="00FF00"/>
                </a:highlight>
              </a:rPr>
              <a:t>10</a:t>
            </a:r>
            <a:r>
              <a:rPr lang="en-US"/>
              <a:t>);</a:t>
            </a:r>
            <a:endParaRPr lang="en-SG"/>
          </a:p>
        </p:txBody>
      </p:sp>
      <p:sp>
        <p:nvSpPr>
          <p:cNvPr id="13" name="Rectangle 12">
            <a:extLst>
              <a:ext uri="{FF2B5EF4-FFF2-40B4-BE49-F238E27FC236}">
                <a16:creationId xmlns:a16="http://schemas.microsoft.com/office/drawing/2014/main" id="{5D5BE235-6DBB-423C-BA06-3CE42DCC3A66}"/>
              </a:ext>
            </a:extLst>
          </p:cNvPr>
          <p:cNvSpPr/>
          <p:nvPr/>
        </p:nvSpPr>
        <p:spPr>
          <a:xfrm>
            <a:off x="609600" y="1992668"/>
            <a:ext cx="7899400" cy="1200329"/>
          </a:xfrm>
          <a:prstGeom prst="rect">
            <a:avLst/>
          </a:prstGeom>
        </p:spPr>
        <p:txBody>
          <a:bodyPr wrap="square">
            <a:spAutoFit/>
          </a:bodyPr>
          <a:lstStyle/>
          <a:p>
            <a:r>
              <a:rPr lang="en-SG"/>
              <a:t>subscription = this-&gt;</a:t>
            </a:r>
            <a:r>
              <a:rPr lang="en-SG" b="1" err="1"/>
              <a:t>create_subscription</a:t>
            </a:r>
            <a:r>
              <a:rPr lang="en-SG"/>
              <a:t>&lt;</a:t>
            </a:r>
            <a:r>
              <a:rPr lang="en-SG" err="1">
                <a:highlight>
                  <a:srgbClr val="FFFF00"/>
                </a:highlight>
              </a:rPr>
              <a:t>std_msgs</a:t>
            </a:r>
            <a:r>
              <a:rPr lang="en-SG">
                <a:highlight>
                  <a:srgbClr val="FFFF00"/>
                </a:highlight>
              </a:rPr>
              <a:t>::</a:t>
            </a:r>
            <a:r>
              <a:rPr lang="en-SG" err="1">
                <a:highlight>
                  <a:srgbClr val="FFFF00"/>
                </a:highlight>
              </a:rPr>
              <a:t>msg</a:t>
            </a:r>
            <a:r>
              <a:rPr lang="en-SG">
                <a:highlight>
                  <a:srgbClr val="FFFF00"/>
                </a:highlight>
              </a:rPr>
              <a:t>::String</a:t>
            </a:r>
            <a:r>
              <a:rPr lang="en-SG"/>
              <a:t>&gt;(</a:t>
            </a:r>
          </a:p>
          <a:p>
            <a:r>
              <a:rPr lang="en-SG"/>
              <a:t>	</a:t>
            </a:r>
            <a:r>
              <a:rPr lang="en-SG">
                <a:highlight>
                  <a:srgbClr val="00FFFF"/>
                </a:highlight>
              </a:rPr>
              <a:t>"topic", </a:t>
            </a:r>
          </a:p>
          <a:p>
            <a:r>
              <a:rPr lang="en-SG"/>
              <a:t>	</a:t>
            </a:r>
            <a:r>
              <a:rPr lang="en-SG">
                <a:highlight>
                  <a:srgbClr val="00FF00"/>
                </a:highlight>
              </a:rPr>
              <a:t>10</a:t>
            </a:r>
            <a:r>
              <a:rPr lang="en-SG"/>
              <a:t>, </a:t>
            </a:r>
          </a:p>
          <a:p>
            <a:r>
              <a:rPr lang="en-SG"/>
              <a:t>	std::bind(&amp;</a:t>
            </a:r>
            <a:r>
              <a:rPr lang="en-SG" err="1"/>
              <a:t>MinimalSubscriber</a:t>
            </a:r>
            <a:r>
              <a:rPr lang="en-SG"/>
              <a:t>::</a:t>
            </a:r>
            <a:r>
              <a:rPr lang="en-SG" b="1" err="1">
                <a:highlight>
                  <a:srgbClr val="C0C0C0"/>
                </a:highlight>
              </a:rPr>
              <a:t>topic_callback</a:t>
            </a:r>
            <a:r>
              <a:rPr lang="en-SG"/>
              <a:t>, this, _1));</a:t>
            </a:r>
          </a:p>
        </p:txBody>
      </p:sp>
      <p:sp>
        <p:nvSpPr>
          <p:cNvPr id="18" name="Rectangle 17">
            <a:extLst>
              <a:ext uri="{FF2B5EF4-FFF2-40B4-BE49-F238E27FC236}">
                <a16:creationId xmlns:a16="http://schemas.microsoft.com/office/drawing/2014/main" id="{3F4A583C-C135-4C7A-978C-40FEC3839F21}"/>
              </a:ext>
            </a:extLst>
          </p:cNvPr>
          <p:cNvSpPr/>
          <p:nvPr/>
        </p:nvSpPr>
        <p:spPr>
          <a:xfrm>
            <a:off x="609600" y="1558720"/>
            <a:ext cx="7899400" cy="369332"/>
          </a:xfrm>
          <a:prstGeom prst="rect">
            <a:avLst/>
          </a:prstGeom>
        </p:spPr>
        <p:txBody>
          <a:bodyPr wrap="square">
            <a:spAutoFit/>
          </a:bodyPr>
          <a:lstStyle/>
          <a:p>
            <a:r>
              <a:rPr lang="en-SG" err="1"/>
              <a:t>rclcpp</a:t>
            </a:r>
            <a:r>
              <a:rPr lang="en-SG"/>
              <a:t>::Subscription&lt;</a:t>
            </a:r>
            <a:r>
              <a:rPr lang="en-SG" err="1">
                <a:highlight>
                  <a:srgbClr val="FFFF00"/>
                </a:highlight>
              </a:rPr>
              <a:t>std_msgs</a:t>
            </a:r>
            <a:r>
              <a:rPr lang="en-SG">
                <a:highlight>
                  <a:srgbClr val="FFFF00"/>
                </a:highlight>
              </a:rPr>
              <a:t>::</a:t>
            </a:r>
            <a:r>
              <a:rPr lang="en-SG" err="1">
                <a:highlight>
                  <a:srgbClr val="FFFF00"/>
                </a:highlight>
              </a:rPr>
              <a:t>msg</a:t>
            </a:r>
            <a:r>
              <a:rPr lang="en-SG">
                <a:highlight>
                  <a:srgbClr val="FFFF00"/>
                </a:highlight>
              </a:rPr>
              <a:t>::String</a:t>
            </a:r>
            <a:r>
              <a:rPr lang="en-SG"/>
              <a:t>&gt;::</a:t>
            </a:r>
            <a:r>
              <a:rPr lang="en-SG" err="1"/>
              <a:t>SharedPtr</a:t>
            </a:r>
            <a:r>
              <a:rPr lang="en-SG"/>
              <a:t> subscription;</a:t>
            </a:r>
          </a:p>
        </p:txBody>
      </p:sp>
      <p:sp>
        <p:nvSpPr>
          <p:cNvPr id="21" name="Rectangle 20">
            <a:extLst>
              <a:ext uri="{FF2B5EF4-FFF2-40B4-BE49-F238E27FC236}">
                <a16:creationId xmlns:a16="http://schemas.microsoft.com/office/drawing/2014/main" id="{F28D6016-0BB9-470C-A6E8-F9F92B6C1DA4}"/>
              </a:ext>
            </a:extLst>
          </p:cNvPr>
          <p:cNvSpPr/>
          <p:nvPr/>
        </p:nvSpPr>
        <p:spPr>
          <a:xfrm>
            <a:off x="673100" y="4284670"/>
            <a:ext cx="7696200" cy="369332"/>
          </a:xfrm>
          <a:prstGeom prst="rect">
            <a:avLst/>
          </a:prstGeom>
        </p:spPr>
        <p:txBody>
          <a:bodyPr wrap="square">
            <a:spAutoFit/>
          </a:bodyPr>
          <a:lstStyle/>
          <a:p>
            <a:r>
              <a:rPr lang="en-US" err="1"/>
              <a:t>rclcpp</a:t>
            </a:r>
            <a:r>
              <a:rPr lang="en-US"/>
              <a:t>::Publisher&lt;</a:t>
            </a:r>
            <a:r>
              <a:rPr lang="en-US" err="1">
                <a:highlight>
                  <a:srgbClr val="FFFF00"/>
                </a:highlight>
              </a:rPr>
              <a:t>std_msgs</a:t>
            </a:r>
            <a:r>
              <a:rPr lang="en-US">
                <a:highlight>
                  <a:srgbClr val="FFFF00"/>
                </a:highlight>
              </a:rPr>
              <a:t>::msg::String</a:t>
            </a:r>
            <a:r>
              <a:rPr lang="en-US"/>
              <a:t>&gt;::</a:t>
            </a:r>
            <a:r>
              <a:rPr lang="en-US" err="1"/>
              <a:t>SharedPtr</a:t>
            </a:r>
            <a:r>
              <a:rPr lang="en-US"/>
              <a:t> publisher;</a:t>
            </a:r>
            <a:endParaRPr lang="en-SG"/>
          </a:p>
        </p:txBody>
      </p:sp>
      <p:sp>
        <p:nvSpPr>
          <p:cNvPr id="30" name="Rectangle 29">
            <a:extLst>
              <a:ext uri="{FF2B5EF4-FFF2-40B4-BE49-F238E27FC236}">
                <a16:creationId xmlns:a16="http://schemas.microsoft.com/office/drawing/2014/main" id="{A0869A39-380F-43A1-BA1E-5694414CE09C}"/>
              </a:ext>
            </a:extLst>
          </p:cNvPr>
          <p:cNvSpPr/>
          <p:nvPr/>
        </p:nvSpPr>
        <p:spPr>
          <a:xfrm>
            <a:off x="673100" y="1046722"/>
            <a:ext cx="2108200" cy="400110"/>
          </a:xfrm>
          <a:prstGeom prst="rect">
            <a:avLst/>
          </a:prstGeom>
        </p:spPr>
        <p:txBody>
          <a:bodyPr wrap="square">
            <a:spAutoFit/>
          </a:bodyPr>
          <a:lstStyle/>
          <a:p>
            <a:r>
              <a:rPr lang="en-SG" sz="2000" b="1" u="sng"/>
              <a:t>Subscriber</a:t>
            </a:r>
          </a:p>
        </p:txBody>
      </p:sp>
      <p:sp>
        <p:nvSpPr>
          <p:cNvPr id="32" name="TextBox 31">
            <a:extLst>
              <a:ext uri="{FF2B5EF4-FFF2-40B4-BE49-F238E27FC236}">
                <a16:creationId xmlns:a16="http://schemas.microsoft.com/office/drawing/2014/main" id="{BF0A5BBC-D85C-4D7E-AB5E-8CF3980750B9}"/>
              </a:ext>
            </a:extLst>
          </p:cNvPr>
          <p:cNvSpPr txBox="1"/>
          <p:nvPr/>
        </p:nvSpPr>
        <p:spPr>
          <a:xfrm>
            <a:off x="8801100" y="3575173"/>
            <a:ext cx="2056269" cy="369332"/>
          </a:xfrm>
          <a:prstGeom prst="rect">
            <a:avLst/>
          </a:prstGeom>
          <a:noFill/>
        </p:spPr>
        <p:txBody>
          <a:bodyPr wrap="none" rtlCol="0">
            <a:spAutoFit/>
          </a:bodyPr>
          <a:lstStyle/>
          <a:p>
            <a:r>
              <a:rPr lang="en-US">
                <a:highlight>
                  <a:srgbClr val="00FF00"/>
                </a:highlight>
              </a:rPr>
              <a:t>Message queue size</a:t>
            </a:r>
            <a:endParaRPr lang="en-SG">
              <a:highlight>
                <a:srgbClr val="00FF00"/>
              </a:highlight>
            </a:endParaRPr>
          </a:p>
        </p:txBody>
      </p:sp>
      <p:sp>
        <p:nvSpPr>
          <p:cNvPr id="33" name="TextBox 32">
            <a:extLst>
              <a:ext uri="{FF2B5EF4-FFF2-40B4-BE49-F238E27FC236}">
                <a16:creationId xmlns:a16="http://schemas.microsoft.com/office/drawing/2014/main" id="{263FD29A-C59C-4B4D-9BF3-4593D4969DB1}"/>
              </a:ext>
            </a:extLst>
          </p:cNvPr>
          <p:cNvSpPr txBox="1"/>
          <p:nvPr/>
        </p:nvSpPr>
        <p:spPr>
          <a:xfrm>
            <a:off x="8801100" y="3915338"/>
            <a:ext cx="1255793" cy="369332"/>
          </a:xfrm>
          <a:prstGeom prst="rect">
            <a:avLst/>
          </a:prstGeom>
          <a:noFill/>
        </p:spPr>
        <p:txBody>
          <a:bodyPr wrap="none" rtlCol="0">
            <a:spAutoFit/>
          </a:bodyPr>
          <a:lstStyle/>
          <a:p>
            <a:r>
              <a:rPr lang="en-US">
                <a:highlight>
                  <a:srgbClr val="00FFFF"/>
                </a:highlight>
              </a:rPr>
              <a:t>Topic name</a:t>
            </a:r>
            <a:endParaRPr lang="en-SG">
              <a:highlight>
                <a:srgbClr val="00FFFF"/>
              </a:highlight>
            </a:endParaRPr>
          </a:p>
        </p:txBody>
      </p:sp>
      <p:sp>
        <p:nvSpPr>
          <p:cNvPr id="34" name="TextBox 33">
            <a:extLst>
              <a:ext uri="{FF2B5EF4-FFF2-40B4-BE49-F238E27FC236}">
                <a16:creationId xmlns:a16="http://schemas.microsoft.com/office/drawing/2014/main" id="{F13556DB-3A8B-4638-B33F-5688B31E25BB}"/>
              </a:ext>
            </a:extLst>
          </p:cNvPr>
          <p:cNvSpPr txBox="1"/>
          <p:nvPr/>
        </p:nvSpPr>
        <p:spPr>
          <a:xfrm>
            <a:off x="8825935" y="2924417"/>
            <a:ext cx="1065997" cy="369332"/>
          </a:xfrm>
          <a:prstGeom prst="rect">
            <a:avLst/>
          </a:prstGeom>
          <a:noFill/>
        </p:spPr>
        <p:txBody>
          <a:bodyPr wrap="none" rtlCol="0">
            <a:spAutoFit/>
          </a:bodyPr>
          <a:lstStyle/>
          <a:p>
            <a:r>
              <a:rPr lang="en-US" b="1">
                <a:highlight>
                  <a:srgbClr val="C0C0C0"/>
                </a:highlight>
              </a:rPr>
              <a:t>Callbacks</a:t>
            </a:r>
            <a:endParaRPr lang="en-SG" b="1">
              <a:highlight>
                <a:srgbClr val="C0C0C0"/>
              </a:highlight>
            </a:endParaRPr>
          </a:p>
        </p:txBody>
      </p:sp>
      <p:sp>
        <p:nvSpPr>
          <p:cNvPr id="35" name="TextBox 34">
            <a:extLst>
              <a:ext uri="{FF2B5EF4-FFF2-40B4-BE49-F238E27FC236}">
                <a16:creationId xmlns:a16="http://schemas.microsoft.com/office/drawing/2014/main" id="{5E2EE2B5-F666-4E07-B416-AA247373BDB2}"/>
              </a:ext>
            </a:extLst>
          </p:cNvPr>
          <p:cNvSpPr txBox="1"/>
          <p:nvPr/>
        </p:nvSpPr>
        <p:spPr>
          <a:xfrm>
            <a:off x="8825935" y="3245777"/>
            <a:ext cx="1505990" cy="369332"/>
          </a:xfrm>
          <a:prstGeom prst="rect">
            <a:avLst/>
          </a:prstGeom>
          <a:noFill/>
        </p:spPr>
        <p:txBody>
          <a:bodyPr wrap="none" rtlCol="0">
            <a:spAutoFit/>
          </a:bodyPr>
          <a:lstStyle/>
          <a:p>
            <a:r>
              <a:rPr lang="en-US">
                <a:highlight>
                  <a:srgbClr val="FFFF00"/>
                </a:highlight>
              </a:rPr>
              <a:t>Message Type</a:t>
            </a:r>
            <a:endParaRPr lang="en-SG">
              <a:highlight>
                <a:srgbClr val="FFFF00"/>
              </a:highlight>
            </a:endParaRPr>
          </a:p>
        </p:txBody>
      </p:sp>
      <p:sp>
        <p:nvSpPr>
          <p:cNvPr id="37" name="Rectangle 36">
            <a:extLst>
              <a:ext uri="{FF2B5EF4-FFF2-40B4-BE49-F238E27FC236}">
                <a16:creationId xmlns:a16="http://schemas.microsoft.com/office/drawing/2014/main" id="{8FB729F5-2F9B-44CA-A1C7-5DE1DA25D747}"/>
              </a:ext>
            </a:extLst>
          </p:cNvPr>
          <p:cNvSpPr/>
          <p:nvPr/>
        </p:nvSpPr>
        <p:spPr>
          <a:xfrm>
            <a:off x="673100" y="3867496"/>
            <a:ext cx="2108200" cy="400110"/>
          </a:xfrm>
          <a:prstGeom prst="rect">
            <a:avLst/>
          </a:prstGeom>
        </p:spPr>
        <p:txBody>
          <a:bodyPr wrap="square">
            <a:spAutoFit/>
          </a:bodyPr>
          <a:lstStyle/>
          <a:p>
            <a:r>
              <a:rPr lang="en-SG" sz="2000" b="1" u="sng"/>
              <a:t>Publisher</a:t>
            </a:r>
          </a:p>
        </p:txBody>
      </p:sp>
    </p:spTree>
    <p:extLst>
      <p:ext uri="{BB962C8B-B14F-4D97-AF65-F5344CB8AC3E}">
        <p14:creationId xmlns:p14="http://schemas.microsoft.com/office/powerpoint/2010/main" val="383599519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3248A2-4873-47EB-B7CD-E8F85DE7B2E8}"/>
              </a:ext>
            </a:extLst>
          </p:cNvPr>
          <p:cNvSpPr>
            <a:spLocks noGrp="1"/>
          </p:cNvSpPr>
          <p:nvPr>
            <p:ph type="title"/>
          </p:nvPr>
        </p:nvSpPr>
        <p:spPr>
          <a:xfrm>
            <a:off x="609600" y="155104"/>
            <a:ext cx="9347200" cy="609600"/>
          </a:xfrm>
        </p:spPr>
        <p:txBody>
          <a:bodyPr/>
          <a:lstStyle/>
          <a:p>
            <a:r>
              <a:rPr lang="en-US"/>
              <a:t>Creating a publisher and subscriber in ROS2 (Python)</a:t>
            </a:r>
            <a:endParaRPr lang="en-SG"/>
          </a:p>
        </p:txBody>
      </p:sp>
      <p:sp>
        <p:nvSpPr>
          <p:cNvPr id="26" name="Rectangle 25">
            <a:extLst>
              <a:ext uri="{FF2B5EF4-FFF2-40B4-BE49-F238E27FC236}">
                <a16:creationId xmlns:a16="http://schemas.microsoft.com/office/drawing/2014/main" id="{FD355A76-97D0-47C0-83FB-AD65D27AD2D6}"/>
              </a:ext>
            </a:extLst>
          </p:cNvPr>
          <p:cNvSpPr/>
          <p:nvPr/>
        </p:nvSpPr>
        <p:spPr>
          <a:xfrm>
            <a:off x="654574" y="4363407"/>
            <a:ext cx="5441426" cy="369332"/>
          </a:xfrm>
          <a:prstGeom prst="rect">
            <a:avLst/>
          </a:prstGeom>
        </p:spPr>
        <p:txBody>
          <a:bodyPr wrap="none">
            <a:spAutoFit/>
          </a:bodyPr>
          <a:lstStyle/>
          <a:p>
            <a:r>
              <a:rPr lang="en-US" err="1"/>
              <a:t>self.publisher</a:t>
            </a:r>
            <a:r>
              <a:rPr lang="en-US"/>
              <a:t>_ = </a:t>
            </a:r>
            <a:r>
              <a:rPr lang="en-US" err="1"/>
              <a:t>self.</a:t>
            </a:r>
            <a:r>
              <a:rPr lang="en-US" b="1" err="1"/>
              <a:t>create_publisher</a:t>
            </a:r>
            <a:r>
              <a:rPr lang="en-US"/>
              <a:t>(</a:t>
            </a:r>
            <a:r>
              <a:rPr lang="en-US">
                <a:highlight>
                  <a:srgbClr val="FFFF00"/>
                </a:highlight>
              </a:rPr>
              <a:t>String</a:t>
            </a:r>
            <a:r>
              <a:rPr lang="en-US"/>
              <a:t>, </a:t>
            </a:r>
            <a:r>
              <a:rPr lang="en-US">
                <a:highlight>
                  <a:srgbClr val="00FFFF"/>
                </a:highlight>
              </a:rPr>
              <a:t>'topic'</a:t>
            </a:r>
            <a:r>
              <a:rPr lang="en-US"/>
              <a:t>, </a:t>
            </a:r>
            <a:r>
              <a:rPr lang="en-US">
                <a:highlight>
                  <a:srgbClr val="00FF00"/>
                </a:highlight>
              </a:rPr>
              <a:t>10</a:t>
            </a:r>
            <a:r>
              <a:rPr lang="en-US"/>
              <a:t>)</a:t>
            </a:r>
            <a:endParaRPr lang="en-SG"/>
          </a:p>
        </p:txBody>
      </p:sp>
      <p:sp>
        <p:nvSpPr>
          <p:cNvPr id="29" name="Rectangle 28">
            <a:extLst>
              <a:ext uri="{FF2B5EF4-FFF2-40B4-BE49-F238E27FC236}">
                <a16:creationId xmlns:a16="http://schemas.microsoft.com/office/drawing/2014/main" id="{EB20CE73-E969-4E47-BD20-CF3D896628B3}"/>
              </a:ext>
            </a:extLst>
          </p:cNvPr>
          <p:cNvSpPr/>
          <p:nvPr/>
        </p:nvSpPr>
        <p:spPr>
          <a:xfrm>
            <a:off x="609600" y="1526703"/>
            <a:ext cx="6096000" cy="1477328"/>
          </a:xfrm>
          <a:prstGeom prst="rect">
            <a:avLst/>
          </a:prstGeom>
        </p:spPr>
        <p:txBody>
          <a:bodyPr>
            <a:spAutoFit/>
          </a:bodyPr>
          <a:lstStyle/>
          <a:p>
            <a:r>
              <a:rPr lang="en-SG"/>
              <a:t> </a:t>
            </a:r>
            <a:r>
              <a:rPr lang="en-SG" err="1"/>
              <a:t>self.subscription</a:t>
            </a:r>
            <a:r>
              <a:rPr lang="en-SG"/>
              <a:t> = </a:t>
            </a:r>
            <a:r>
              <a:rPr lang="en-SG" err="1"/>
              <a:t>self.</a:t>
            </a:r>
            <a:r>
              <a:rPr lang="en-SG" b="1" err="1"/>
              <a:t>create_subscription</a:t>
            </a:r>
            <a:r>
              <a:rPr lang="en-SG"/>
              <a:t>(</a:t>
            </a:r>
          </a:p>
          <a:p>
            <a:r>
              <a:rPr lang="en-SG"/>
              <a:t>            </a:t>
            </a:r>
            <a:r>
              <a:rPr lang="en-SG">
                <a:highlight>
                  <a:srgbClr val="FFFF00"/>
                </a:highlight>
              </a:rPr>
              <a:t>String</a:t>
            </a:r>
            <a:r>
              <a:rPr lang="en-SG"/>
              <a:t>,</a:t>
            </a:r>
          </a:p>
          <a:p>
            <a:r>
              <a:rPr lang="en-SG"/>
              <a:t>            </a:t>
            </a:r>
            <a:r>
              <a:rPr lang="en-SG">
                <a:highlight>
                  <a:srgbClr val="00FFFF"/>
                </a:highlight>
              </a:rPr>
              <a:t>'topic'</a:t>
            </a:r>
            <a:r>
              <a:rPr lang="en-SG"/>
              <a:t>,</a:t>
            </a:r>
          </a:p>
          <a:p>
            <a:r>
              <a:rPr lang="en-SG"/>
              <a:t>            </a:t>
            </a:r>
            <a:r>
              <a:rPr lang="en-SG" err="1"/>
              <a:t>self</a:t>
            </a:r>
            <a:r>
              <a:rPr lang="en-SG" b="1" err="1">
                <a:solidFill>
                  <a:srgbClr val="FF0000"/>
                </a:solidFill>
              </a:rPr>
              <a:t>.</a:t>
            </a:r>
            <a:r>
              <a:rPr lang="en-SG" b="1" err="1">
                <a:highlight>
                  <a:srgbClr val="C0C0C0"/>
                </a:highlight>
              </a:rPr>
              <a:t>listener_callback</a:t>
            </a:r>
            <a:r>
              <a:rPr lang="en-SG"/>
              <a:t>,</a:t>
            </a:r>
          </a:p>
          <a:p>
            <a:r>
              <a:rPr lang="en-SG"/>
              <a:t>            </a:t>
            </a:r>
            <a:r>
              <a:rPr lang="en-SG">
                <a:highlight>
                  <a:srgbClr val="00FF00"/>
                </a:highlight>
              </a:rPr>
              <a:t>10</a:t>
            </a:r>
            <a:r>
              <a:rPr lang="en-SG"/>
              <a:t>)</a:t>
            </a:r>
          </a:p>
        </p:txBody>
      </p:sp>
      <p:sp>
        <p:nvSpPr>
          <p:cNvPr id="22" name="Rectangle 21">
            <a:extLst>
              <a:ext uri="{FF2B5EF4-FFF2-40B4-BE49-F238E27FC236}">
                <a16:creationId xmlns:a16="http://schemas.microsoft.com/office/drawing/2014/main" id="{075CAFEF-71AF-4D25-B3C3-9E6FF42FC583}"/>
              </a:ext>
            </a:extLst>
          </p:cNvPr>
          <p:cNvSpPr/>
          <p:nvPr/>
        </p:nvSpPr>
        <p:spPr>
          <a:xfrm>
            <a:off x="673100" y="1046722"/>
            <a:ext cx="2108200" cy="400110"/>
          </a:xfrm>
          <a:prstGeom prst="rect">
            <a:avLst/>
          </a:prstGeom>
        </p:spPr>
        <p:txBody>
          <a:bodyPr wrap="square">
            <a:spAutoFit/>
          </a:bodyPr>
          <a:lstStyle/>
          <a:p>
            <a:r>
              <a:rPr lang="en-SG" sz="2000" b="1" u="sng"/>
              <a:t>Subscriber</a:t>
            </a:r>
          </a:p>
        </p:txBody>
      </p:sp>
      <p:sp>
        <p:nvSpPr>
          <p:cNvPr id="23" name="Rectangle 22">
            <a:extLst>
              <a:ext uri="{FF2B5EF4-FFF2-40B4-BE49-F238E27FC236}">
                <a16:creationId xmlns:a16="http://schemas.microsoft.com/office/drawing/2014/main" id="{C7633FD7-B82D-4232-ABFD-FEC8085A6281}"/>
              </a:ext>
            </a:extLst>
          </p:cNvPr>
          <p:cNvSpPr/>
          <p:nvPr/>
        </p:nvSpPr>
        <p:spPr>
          <a:xfrm>
            <a:off x="673100" y="3867496"/>
            <a:ext cx="2108200" cy="400110"/>
          </a:xfrm>
          <a:prstGeom prst="rect">
            <a:avLst/>
          </a:prstGeom>
        </p:spPr>
        <p:txBody>
          <a:bodyPr wrap="square">
            <a:spAutoFit/>
          </a:bodyPr>
          <a:lstStyle/>
          <a:p>
            <a:r>
              <a:rPr lang="en-SG" sz="2000" b="1" u="sng"/>
              <a:t>Publisher</a:t>
            </a:r>
          </a:p>
        </p:txBody>
      </p:sp>
      <p:sp>
        <p:nvSpPr>
          <p:cNvPr id="24" name="TextBox 23">
            <a:extLst>
              <a:ext uri="{FF2B5EF4-FFF2-40B4-BE49-F238E27FC236}">
                <a16:creationId xmlns:a16="http://schemas.microsoft.com/office/drawing/2014/main" id="{4A492759-16AE-4B22-BCB2-586EA18B78AE}"/>
              </a:ext>
            </a:extLst>
          </p:cNvPr>
          <p:cNvSpPr txBox="1"/>
          <p:nvPr/>
        </p:nvSpPr>
        <p:spPr>
          <a:xfrm>
            <a:off x="8801100" y="3575173"/>
            <a:ext cx="2056269" cy="369332"/>
          </a:xfrm>
          <a:prstGeom prst="rect">
            <a:avLst/>
          </a:prstGeom>
          <a:noFill/>
        </p:spPr>
        <p:txBody>
          <a:bodyPr wrap="none" rtlCol="0">
            <a:spAutoFit/>
          </a:bodyPr>
          <a:lstStyle/>
          <a:p>
            <a:r>
              <a:rPr lang="en-US">
                <a:highlight>
                  <a:srgbClr val="00FF00"/>
                </a:highlight>
              </a:rPr>
              <a:t>Message queue size</a:t>
            </a:r>
            <a:endParaRPr lang="en-SG">
              <a:highlight>
                <a:srgbClr val="00FF00"/>
              </a:highlight>
            </a:endParaRPr>
          </a:p>
        </p:txBody>
      </p:sp>
      <p:sp>
        <p:nvSpPr>
          <p:cNvPr id="25" name="TextBox 24">
            <a:extLst>
              <a:ext uri="{FF2B5EF4-FFF2-40B4-BE49-F238E27FC236}">
                <a16:creationId xmlns:a16="http://schemas.microsoft.com/office/drawing/2014/main" id="{570F4DF0-589B-4D4B-9C72-807A1A5DAF09}"/>
              </a:ext>
            </a:extLst>
          </p:cNvPr>
          <p:cNvSpPr txBox="1"/>
          <p:nvPr/>
        </p:nvSpPr>
        <p:spPr>
          <a:xfrm>
            <a:off x="8801100" y="3915338"/>
            <a:ext cx="1255793" cy="369332"/>
          </a:xfrm>
          <a:prstGeom prst="rect">
            <a:avLst/>
          </a:prstGeom>
          <a:noFill/>
        </p:spPr>
        <p:txBody>
          <a:bodyPr wrap="none" rtlCol="0">
            <a:spAutoFit/>
          </a:bodyPr>
          <a:lstStyle/>
          <a:p>
            <a:r>
              <a:rPr lang="en-US">
                <a:highlight>
                  <a:srgbClr val="00FFFF"/>
                </a:highlight>
              </a:rPr>
              <a:t>Topic name</a:t>
            </a:r>
            <a:endParaRPr lang="en-SG">
              <a:highlight>
                <a:srgbClr val="00FFFF"/>
              </a:highlight>
            </a:endParaRPr>
          </a:p>
        </p:txBody>
      </p:sp>
      <p:sp>
        <p:nvSpPr>
          <p:cNvPr id="27" name="TextBox 26">
            <a:extLst>
              <a:ext uri="{FF2B5EF4-FFF2-40B4-BE49-F238E27FC236}">
                <a16:creationId xmlns:a16="http://schemas.microsoft.com/office/drawing/2014/main" id="{1C77D085-078B-4A4D-97BF-6D5B7B6F5C7E}"/>
              </a:ext>
            </a:extLst>
          </p:cNvPr>
          <p:cNvSpPr txBox="1"/>
          <p:nvPr/>
        </p:nvSpPr>
        <p:spPr>
          <a:xfrm>
            <a:off x="8825935" y="2924417"/>
            <a:ext cx="1065997" cy="369332"/>
          </a:xfrm>
          <a:prstGeom prst="rect">
            <a:avLst/>
          </a:prstGeom>
          <a:noFill/>
        </p:spPr>
        <p:txBody>
          <a:bodyPr wrap="none" rtlCol="0">
            <a:spAutoFit/>
          </a:bodyPr>
          <a:lstStyle/>
          <a:p>
            <a:r>
              <a:rPr lang="en-US" b="1">
                <a:highlight>
                  <a:srgbClr val="C0C0C0"/>
                </a:highlight>
              </a:rPr>
              <a:t>Callbacks</a:t>
            </a:r>
            <a:endParaRPr lang="en-SG" b="1">
              <a:highlight>
                <a:srgbClr val="C0C0C0"/>
              </a:highlight>
            </a:endParaRPr>
          </a:p>
        </p:txBody>
      </p:sp>
      <p:sp>
        <p:nvSpPr>
          <p:cNvPr id="28" name="TextBox 27">
            <a:extLst>
              <a:ext uri="{FF2B5EF4-FFF2-40B4-BE49-F238E27FC236}">
                <a16:creationId xmlns:a16="http://schemas.microsoft.com/office/drawing/2014/main" id="{B29271A5-BD2F-441C-82AA-3B24B8D00B4F}"/>
              </a:ext>
            </a:extLst>
          </p:cNvPr>
          <p:cNvSpPr txBox="1"/>
          <p:nvPr/>
        </p:nvSpPr>
        <p:spPr>
          <a:xfrm>
            <a:off x="8825935" y="3245777"/>
            <a:ext cx="1505990" cy="369332"/>
          </a:xfrm>
          <a:prstGeom prst="rect">
            <a:avLst/>
          </a:prstGeom>
          <a:noFill/>
        </p:spPr>
        <p:txBody>
          <a:bodyPr wrap="none" rtlCol="0">
            <a:spAutoFit/>
          </a:bodyPr>
          <a:lstStyle/>
          <a:p>
            <a:r>
              <a:rPr lang="en-US">
                <a:highlight>
                  <a:srgbClr val="FFFF00"/>
                </a:highlight>
              </a:rPr>
              <a:t>Message Type</a:t>
            </a:r>
            <a:endParaRPr lang="en-SG">
              <a:highlight>
                <a:srgbClr val="FFFF00"/>
              </a:highlight>
            </a:endParaRPr>
          </a:p>
        </p:txBody>
      </p:sp>
      <p:sp>
        <p:nvSpPr>
          <p:cNvPr id="3" name="Slide Number Placeholder 2">
            <a:extLst>
              <a:ext uri="{FF2B5EF4-FFF2-40B4-BE49-F238E27FC236}">
                <a16:creationId xmlns:a16="http://schemas.microsoft.com/office/drawing/2014/main" id="{951E1739-2E5C-4FAE-BA7B-403D870E209B}"/>
              </a:ext>
            </a:extLst>
          </p:cNvPr>
          <p:cNvSpPr>
            <a:spLocks noGrp="1"/>
          </p:cNvSpPr>
          <p:nvPr>
            <p:ph type="sldNum" sz="quarter" idx="12"/>
          </p:nvPr>
        </p:nvSpPr>
        <p:spPr/>
        <p:txBody>
          <a:bodyPr/>
          <a:lstStyle/>
          <a:p>
            <a:fld id="{DB585DB3-991F-418E-AAD4-DC1A839C24E0}" type="slidenum">
              <a:rPr lang="en-US" smtClean="0"/>
              <a:pPr/>
              <a:t>55</a:t>
            </a:fld>
            <a:endParaRPr lang="en-US"/>
          </a:p>
        </p:txBody>
      </p:sp>
    </p:spTree>
    <p:extLst>
      <p:ext uri="{BB962C8B-B14F-4D97-AF65-F5344CB8AC3E}">
        <p14:creationId xmlns:p14="http://schemas.microsoft.com/office/powerpoint/2010/main" val="353834803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ED16760-EB4E-47C8-BE85-A7B43409CCF6}"/>
              </a:ext>
            </a:extLst>
          </p:cNvPr>
          <p:cNvSpPr>
            <a:spLocks noGrp="1"/>
          </p:cNvSpPr>
          <p:nvPr>
            <p:ph type="sldNum" sz="quarter" idx="12"/>
          </p:nvPr>
        </p:nvSpPr>
        <p:spPr/>
        <p:txBody>
          <a:bodyPr/>
          <a:lstStyle/>
          <a:p>
            <a:fld id="{DB585DB3-991F-418E-AAD4-DC1A839C24E0}" type="slidenum">
              <a:rPr lang="en-US" smtClean="0"/>
              <a:pPr/>
              <a:t>56</a:t>
            </a:fld>
            <a:endParaRPr lang="en-US"/>
          </a:p>
        </p:txBody>
      </p:sp>
      <p:sp>
        <p:nvSpPr>
          <p:cNvPr id="6" name="Title 1">
            <a:extLst>
              <a:ext uri="{FF2B5EF4-FFF2-40B4-BE49-F238E27FC236}">
                <a16:creationId xmlns:a16="http://schemas.microsoft.com/office/drawing/2014/main" id="{2730B0C7-9FAF-4FF8-8566-611FF2C7253F}"/>
              </a:ext>
            </a:extLst>
          </p:cNvPr>
          <p:cNvSpPr>
            <a:spLocks noGrp="1"/>
          </p:cNvSpPr>
          <p:nvPr>
            <p:ph type="title"/>
          </p:nvPr>
        </p:nvSpPr>
        <p:spPr>
          <a:xfrm>
            <a:off x="609600" y="155104"/>
            <a:ext cx="9347200" cy="609600"/>
          </a:xfrm>
        </p:spPr>
        <p:txBody>
          <a:bodyPr/>
          <a:lstStyle/>
          <a:p>
            <a:r>
              <a:rPr lang="en-US"/>
              <a:t>Publisher on CLI</a:t>
            </a:r>
            <a:endParaRPr lang="en-SG"/>
          </a:p>
        </p:txBody>
      </p:sp>
      <p:sp>
        <p:nvSpPr>
          <p:cNvPr id="2" name="Rectangle 1">
            <a:extLst>
              <a:ext uri="{FF2B5EF4-FFF2-40B4-BE49-F238E27FC236}">
                <a16:creationId xmlns:a16="http://schemas.microsoft.com/office/drawing/2014/main" id="{0D773E9D-8315-49DD-A963-976BF8D0164F}"/>
              </a:ext>
            </a:extLst>
          </p:cNvPr>
          <p:cNvSpPr/>
          <p:nvPr/>
        </p:nvSpPr>
        <p:spPr>
          <a:xfrm>
            <a:off x="1498915" y="2549999"/>
            <a:ext cx="7822886" cy="369332"/>
          </a:xfrm>
          <a:prstGeom prst="rect">
            <a:avLst/>
          </a:prstGeom>
        </p:spPr>
        <p:txBody>
          <a:bodyPr wrap="square">
            <a:spAutoFit/>
          </a:bodyPr>
          <a:lstStyle/>
          <a:p>
            <a:pPr marL="12700" marR="138430">
              <a:lnSpc>
                <a:spcPct val="100000"/>
              </a:lnSpc>
              <a:spcBef>
                <a:spcPts val="1500"/>
              </a:spcBef>
            </a:pPr>
            <a:r>
              <a:rPr lang="en-US" dirty="0">
                <a:latin typeface="SimSun"/>
                <a:cs typeface="SimSun"/>
              </a:rPr>
              <a:t>ros2 topic pub -r10 /topic </a:t>
            </a:r>
            <a:r>
              <a:rPr lang="en-US" dirty="0" err="1">
                <a:latin typeface="SimSun"/>
                <a:cs typeface="SimSun"/>
              </a:rPr>
              <a:t>std_msgs</a:t>
            </a:r>
            <a:r>
              <a:rPr lang="en-US" dirty="0">
                <a:latin typeface="SimSun"/>
                <a:cs typeface="SimSun"/>
              </a:rPr>
              <a:t>/msg/String </a:t>
            </a:r>
            <a:r>
              <a:rPr lang="en-US" spc="-735" dirty="0">
                <a:latin typeface="SimSun"/>
                <a:cs typeface="SimSun"/>
              </a:rPr>
              <a:t> </a:t>
            </a:r>
            <a:r>
              <a:rPr lang="en-US" dirty="0">
                <a:latin typeface="SimSun"/>
                <a:cs typeface="SimSun"/>
              </a:rPr>
              <a:t>"data:</a:t>
            </a:r>
            <a:r>
              <a:rPr lang="en-US" spc="-5" dirty="0">
                <a:latin typeface="SimSun"/>
                <a:cs typeface="SimSun"/>
              </a:rPr>
              <a:t> </a:t>
            </a:r>
            <a:r>
              <a:rPr lang="en-US" dirty="0">
                <a:latin typeface="SimSun"/>
                <a:cs typeface="SimSun"/>
              </a:rPr>
              <a:t>"Hello""</a:t>
            </a:r>
          </a:p>
        </p:txBody>
      </p:sp>
      <p:sp>
        <p:nvSpPr>
          <p:cNvPr id="3" name="Right Brace 2">
            <a:extLst>
              <a:ext uri="{FF2B5EF4-FFF2-40B4-BE49-F238E27FC236}">
                <a16:creationId xmlns:a16="http://schemas.microsoft.com/office/drawing/2014/main" id="{5C083707-CDF7-4254-AEF9-FD9669DB6DD4}"/>
              </a:ext>
            </a:extLst>
          </p:cNvPr>
          <p:cNvSpPr/>
          <p:nvPr/>
        </p:nvSpPr>
        <p:spPr>
          <a:xfrm rot="5400000">
            <a:off x="3307237" y="2985786"/>
            <a:ext cx="491176" cy="476250"/>
          </a:xfrm>
          <a:prstGeom prst="rightBrace">
            <a:avLst>
              <a:gd name="adj1" fmla="val 0"/>
              <a:gd name="adj2" fmla="val 47674"/>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7" name="Right Brace 6">
            <a:extLst>
              <a:ext uri="{FF2B5EF4-FFF2-40B4-BE49-F238E27FC236}">
                <a16:creationId xmlns:a16="http://schemas.microsoft.com/office/drawing/2014/main" id="{8D51D8EC-E03F-471B-9DFE-C1846D1D1A1F}"/>
              </a:ext>
            </a:extLst>
          </p:cNvPr>
          <p:cNvSpPr/>
          <p:nvPr/>
        </p:nvSpPr>
        <p:spPr>
          <a:xfrm rot="5400000">
            <a:off x="3989862" y="2874661"/>
            <a:ext cx="491176" cy="698500"/>
          </a:xfrm>
          <a:prstGeom prst="rightBrace">
            <a:avLst>
              <a:gd name="adj1" fmla="val 0"/>
              <a:gd name="adj2" fmla="val 47674"/>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8" name="Right Brace 7">
            <a:extLst>
              <a:ext uri="{FF2B5EF4-FFF2-40B4-BE49-F238E27FC236}">
                <a16:creationId xmlns:a16="http://schemas.microsoft.com/office/drawing/2014/main" id="{1C6C5D10-4506-4A9C-B0F5-658114FE9136}"/>
              </a:ext>
            </a:extLst>
          </p:cNvPr>
          <p:cNvSpPr/>
          <p:nvPr/>
        </p:nvSpPr>
        <p:spPr>
          <a:xfrm rot="5400000">
            <a:off x="5520212" y="2130799"/>
            <a:ext cx="491176" cy="2197100"/>
          </a:xfrm>
          <a:prstGeom prst="rightBrace">
            <a:avLst>
              <a:gd name="adj1" fmla="val 0"/>
              <a:gd name="adj2" fmla="val 47674"/>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9" name="Right Brace 8">
            <a:extLst>
              <a:ext uri="{FF2B5EF4-FFF2-40B4-BE49-F238E27FC236}">
                <a16:creationId xmlns:a16="http://schemas.microsoft.com/office/drawing/2014/main" id="{64E89E70-CF02-4619-891F-C8CE5E04037C}"/>
              </a:ext>
            </a:extLst>
          </p:cNvPr>
          <p:cNvSpPr/>
          <p:nvPr/>
        </p:nvSpPr>
        <p:spPr>
          <a:xfrm rot="5400000">
            <a:off x="7099931" y="2985786"/>
            <a:ext cx="491176" cy="476250"/>
          </a:xfrm>
          <a:prstGeom prst="rightBrace">
            <a:avLst>
              <a:gd name="adj1" fmla="val 0"/>
              <a:gd name="adj2" fmla="val 47674"/>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10" name="Right Brace 9">
            <a:extLst>
              <a:ext uri="{FF2B5EF4-FFF2-40B4-BE49-F238E27FC236}">
                <a16:creationId xmlns:a16="http://schemas.microsoft.com/office/drawing/2014/main" id="{DE42DC89-4CC1-4E13-9628-D88383B39CC8}"/>
              </a:ext>
            </a:extLst>
          </p:cNvPr>
          <p:cNvSpPr/>
          <p:nvPr/>
        </p:nvSpPr>
        <p:spPr>
          <a:xfrm rot="5400000">
            <a:off x="7947936" y="2866287"/>
            <a:ext cx="491176" cy="715247"/>
          </a:xfrm>
          <a:prstGeom prst="rightBrace">
            <a:avLst>
              <a:gd name="adj1" fmla="val 0"/>
              <a:gd name="adj2" fmla="val 47674"/>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11" name="TextBox 10">
            <a:extLst>
              <a:ext uri="{FF2B5EF4-FFF2-40B4-BE49-F238E27FC236}">
                <a16:creationId xmlns:a16="http://schemas.microsoft.com/office/drawing/2014/main" id="{F61A79E6-D838-47FF-B02A-B0FB3F693F83}"/>
              </a:ext>
            </a:extLst>
          </p:cNvPr>
          <p:cNvSpPr txBox="1"/>
          <p:nvPr/>
        </p:nvSpPr>
        <p:spPr>
          <a:xfrm>
            <a:off x="3105150" y="3493848"/>
            <a:ext cx="895350" cy="646331"/>
          </a:xfrm>
          <a:prstGeom prst="rect">
            <a:avLst/>
          </a:prstGeom>
          <a:noFill/>
        </p:spPr>
        <p:txBody>
          <a:bodyPr wrap="square" rtlCol="0">
            <a:spAutoFit/>
          </a:bodyPr>
          <a:lstStyle/>
          <a:p>
            <a:pPr algn="ctr"/>
            <a:r>
              <a:rPr lang="en-US"/>
              <a:t>Publish rate</a:t>
            </a:r>
            <a:endParaRPr lang="en-SG"/>
          </a:p>
        </p:txBody>
      </p:sp>
      <p:sp>
        <p:nvSpPr>
          <p:cNvPr id="12" name="TextBox 11">
            <a:extLst>
              <a:ext uri="{FF2B5EF4-FFF2-40B4-BE49-F238E27FC236}">
                <a16:creationId xmlns:a16="http://schemas.microsoft.com/office/drawing/2014/main" id="{EC5C642F-D95C-4346-A080-368F039FE96E}"/>
              </a:ext>
            </a:extLst>
          </p:cNvPr>
          <p:cNvSpPr txBox="1"/>
          <p:nvPr/>
        </p:nvSpPr>
        <p:spPr>
          <a:xfrm>
            <a:off x="3829050" y="3493848"/>
            <a:ext cx="895350" cy="646331"/>
          </a:xfrm>
          <a:prstGeom prst="rect">
            <a:avLst/>
          </a:prstGeom>
          <a:noFill/>
        </p:spPr>
        <p:txBody>
          <a:bodyPr wrap="square" rtlCol="0">
            <a:spAutoFit/>
          </a:bodyPr>
          <a:lstStyle/>
          <a:p>
            <a:pPr algn="ctr"/>
            <a:r>
              <a:rPr lang="en-US"/>
              <a:t>Topic</a:t>
            </a:r>
          </a:p>
          <a:p>
            <a:pPr algn="ctr"/>
            <a:r>
              <a:rPr lang="en-US"/>
              <a:t>Name</a:t>
            </a:r>
            <a:endParaRPr lang="en-SG"/>
          </a:p>
        </p:txBody>
      </p:sp>
      <p:sp>
        <p:nvSpPr>
          <p:cNvPr id="13" name="TextBox 12">
            <a:extLst>
              <a:ext uri="{FF2B5EF4-FFF2-40B4-BE49-F238E27FC236}">
                <a16:creationId xmlns:a16="http://schemas.microsoft.com/office/drawing/2014/main" id="{5BE018AE-8B86-4CC3-AD22-9AF5F990869E}"/>
              </a:ext>
            </a:extLst>
          </p:cNvPr>
          <p:cNvSpPr txBox="1"/>
          <p:nvPr/>
        </p:nvSpPr>
        <p:spPr>
          <a:xfrm>
            <a:off x="5181600" y="3490655"/>
            <a:ext cx="1282700" cy="646331"/>
          </a:xfrm>
          <a:prstGeom prst="rect">
            <a:avLst/>
          </a:prstGeom>
          <a:noFill/>
        </p:spPr>
        <p:txBody>
          <a:bodyPr wrap="square" rtlCol="0">
            <a:spAutoFit/>
          </a:bodyPr>
          <a:lstStyle/>
          <a:p>
            <a:pPr algn="ctr"/>
            <a:r>
              <a:rPr lang="en-US"/>
              <a:t>Message </a:t>
            </a:r>
          </a:p>
          <a:p>
            <a:pPr algn="ctr"/>
            <a:r>
              <a:rPr lang="en-US"/>
              <a:t>type</a:t>
            </a:r>
            <a:endParaRPr lang="en-SG"/>
          </a:p>
        </p:txBody>
      </p:sp>
      <p:sp>
        <p:nvSpPr>
          <p:cNvPr id="14" name="TextBox 13">
            <a:extLst>
              <a:ext uri="{FF2B5EF4-FFF2-40B4-BE49-F238E27FC236}">
                <a16:creationId xmlns:a16="http://schemas.microsoft.com/office/drawing/2014/main" id="{9A1A0529-8689-4E90-9570-8FECA8B5F04F}"/>
              </a:ext>
            </a:extLst>
          </p:cNvPr>
          <p:cNvSpPr txBox="1"/>
          <p:nvPr/>
        </p:nvSpPr>
        <p:spPr>
          <a:xfrm>
            <a:off x="6704169" y="3587482"/>
            <a:ext cx="1282700" cy="646331"/>
          </a:xfrm>
          <a:prstGeom prst="rect">
            <a:avLst/>
          </a:prstGeom>
          <a:noFill/>
        </p:spPr>
        <p:txBody>
          <a:bodyPr wrap="square" rtlCol="0">
            <a:spAutoFit/>
          </a:bodyPr>
          <a:lstStyle/>
          <a:p>
            <a:pPr algn="ctr"/>
            <a:r>
              <a:rPr lang="en-US"/>
              <a:t>Field</a:t>
            </a:r>
          </a:p>
          <a:p>
            <a:pPr algn="ctr"/>
            <a:r>
              <a:rPr lang="en-US"/>
              <a:t>name</a:t>
            </a:r>
            <a:endParaRPr lang="en-SG"/>
          </a:p>
        </p:txBody>
      </p:sp>
      <p:sp>
        <p:nvSpPr>
          <p:cNvPr id="15" name="TextBox 14">
            <a:extLst>
              <a:ext uri="{FF2B5EF4-FFF2-40B4-BE49-F238E27FC236}">
                <a16:creationId xmlns:a16="http://schemas.microsoft.com/office/drawing/2014/main" id="{0AF09BCF-E76C-47FA-A239-A3CC336B3B49}"/>
              </a:ext>
            </a:extLst>
          </p:cNvPr>
          <p:cNvSpPr txBox="1"/>
          <p:nvPr/>
        </p:nvSpPr>
        <p:spPr>
          <a:xfrm>
            <a:off x="7645400" y="3582044"/>
            <a:ext cx="1282700" cy="646331"/>
          </a:xfrm>
          <a:prstGeom prst="rect">
            <a:avLst/>
          </a:prstGeom>
          <a:noFill/>
        </p:spPr>
        <p:txBody>
          <a:bodyPr wrap="square" rtlCol="0">
            <a:spAutoFit/>
          </a:bodyPr>
          <a:lstStyle/>
          <a:p>
            <a:pPr algn="ctr"/>
            <a:r>
              <a:rPr lang="en-US"/>
              <a:t>Field</a:t>
            </a:r>
          </a:p>
          <a:p>
            <a:pPr algn="ctr"/>
            <a:r>
              <a:rPr lang="en-US"/>
              <a:t>value</a:t>
            </a:r>
            <a:endParaRPr lang="en-SG"/>
          </a:p>
        </p:txBody>
      </p:sp>
      <p:sp>
        <p:nvSpPr>
          <p:cNvPr id="16" name="Rectangle 15">
            <a:extLst>
              <a:ext uri="{FF2B5EF4-FFF2-40B4-BE49-F238E27FC236}">
                <a16:creationId xmlns:a16="http://schemas.microsoft.com/office/drawing/2014/main" id="{A142E678-F49C-46AB-9534-60ACC4B11F45}"/>
              </a:ext>
            </a:extLst>
          </p:cNvPr>
          <p:cNvSpPr/>
          <p:nvPr/>
        </p:nvSpPr>
        <p:spPr>
          <a:xfrm>
            <a:off x="609600" y="1195686"/>
            <a:ext cx="9118600" cy="461665"/>
          </a:xfrm>
          <a:prstGeom prst="rect">
            <a:avLst/>
          </a:prstGeom>
        </p:spPr>
        <p:txBody>
          <a:bodyPr wrap="square">
            <a:spAutoFit/>
          </a:bodyPr>
          <a:lstStyle/>
          <a:p>
            <a:pPr marL="12700" marR="138430">
              <a:lnSpc>
                <a:spcPct val="100000"/>
              </a:lnSpc>
              <a:spcBef>
                <a:spcPts val="1500"/>
              </a:spcBef>
            </a:pPr>
            <a:r>
              <a:rPr lang="en-US" sz="2400" spc="-45">
                <a:cs typeface="Bookman Old Style"/>
              </a:rPr>
              <a:t>To</a:t>
            </a:r>
            <a:r>
              <a:rPr lang="en-US" sz="2400" spc="-75">
                <a:cs typeface="Bookman Old Style"/>
              </a:rPr>
              <a:t> </a:t>
            </a:r>
            <a:r>
              <a:rPr lang="en-US" sz="2400" spc="-25">
                <a:cs typeface="Bookman Old Style"/>
              </a:rPr>
              <a:t>spawn</a:t>
            </a:r>
            <a:r>
              <a:rPr lang="en-US" sz="2400" spc="-100">
                <a:cs typeface="Bookman Old Style"/>
              </a:rPr>
              <a:t> </a:t>
            </a:r>
            <a:r>
              <a:rPr lang="en-US" sz="2400" spc="-30">
                <a:cs typeface="Bookman Old Style"/>
              </a:rPr>
              <a:t>a</a:t>
            </a:r>
            <a:r>
              <a:rPr lang="en-US" sz="2400" spc="-125">
                <a:cs typeface="Bookman Old Style"/>
              </a:rPr>
              <a:t> </a:t>
            </a:r>
            <a:r>
              <a:rPr lang="en-US" sz="2400" spc="-20">
                <a:cs typeface="Bookman Old Style"/>
              </a:rPr>
              <a:t>publisher</a:t>
            </a:r>
            <a:r>
              <a:rPr lang="en-US" sz="2400" spc="-140">
                <a:cs typeface="Bookman Old Style"/>
              </a:rPr>
              <a:t> </a:t>
            </a:r>
            <a:r>
              <a:rPr lang="en-US" sz="2400" spc="65">
                <a:cs typeface="Bookman Old Style"/>
              </a:rPr>
              <a:t>over</a:t>
            </a:r>
            <a:r>
              <a:rPr lang="en-US" sz="2400" spc="-140">
                <a:cs typeface="Bookman Old Style"/>
              </a:rPr>
              <a:t> </a:t>
            </a:r>
            <a:r>
              <a:rPr lang="en-US" sz="2400">
                <a:cs typeface="SimSun"/>
              </a:rPr>
              <a:t>/topic </a:t>
            </a:r>
            <a:r>
              <a:rPr lang="en-US" sz="2400" spc="-375">
                <a:cs typeface="SimSun"/>
              </a:rPr>
              <a:t> </a:t>
            </a:r>
            <a:r>
              <a:rPr lang="en-US" sz="2400">
                <a:cs typeface="Bookman Old Style"/>
              </a:rPr>
              <a:t>with</a:t>
            </a:r>
            <a:r>
              <a:rPr lang="en-US" sz="2400" spc="-85">
                <a:cs typeface="Bookman Old Style"/>
              </a:rPr>
              <a:t> </a:t>
            </a:r>
            <a:r>
              <a:rPr lang="en-US" sz="2400" spc="-30">
                <a:cs typeface="Bookman Old Style"/>
              </a:rPr>
              <a:t>a</a:t>
            </a:r>
            <a:r>
              <a:rPr lang="en-US" sz="2400" spc="-125">
                <a:cs typeface="Bookman Old Style"/>
              </a:rPr>
              <a:t> </a:t>
            </a:r>
            <a:r>
              <a:rPr lang="en-US" sz="2400" spc="-15">
                <a:cs typeface="Bookman Old Style"/>
              </a:rPr>
              <a:t>rate</a:t>
            </a:r>
            <a:r>
              <a:rPr lang="en-US" sz="2400" spc="-85">
                <a:cs typeface="Bookman Old Style"/>
              </a:rPr>
              <a:t> </a:t>
            </a:r>
            <a:r>
              <a:rPr lang="en-US" sz="2400" spc="60">
                <a:cs typeface="Bookman Old Style"/>
              </a:rPr>
              <a:t>of</a:t>
            </a:r>
            <a:r>
              <a:rPr lang="en-US" sz="2400" spc="-135">
                <a:cs typeface="Bookman Old Style"/>
              </a:rPr>
              <a:t> </a:t>
            </a:r>
            <a:r>
              <a:rPr lang="en-US" sz="2400" spc="-100">
                <a:cs typeface="Bookman Old Style"/>
              </a:rPr>
              <a:t>10</a:t>
            </a:r>
            <a:r>
              <a:rPr lang="en-US" sz="2400" spc="-120">
                <a:cs typeface="Bookman Old Style"/>
              </a:rPr>
              <a:t> </a:t>
            </a:r>
            <a:r>
              <a:rPr lang="en-US" sz="2400" spc="-10">
                <a:cs typeface="Bookman Old Style"/>
              </a:rPr>
              <a:t>Hz:</a:t>
            </a:r>
            <a:r>
              <a:rPr lang="en-US" sz="2400" spc="-90">
                <a:cs typeface="Bookman Old Style"/>
              </a:rPr>
              <a:t> </a:t>
            </a:r>
          </a:p>
        </p:txBody>
      </p:sp>
    </p:spTree>
    <p:extLst>
      <p:ext uri="{BB962C8B-B14F-4D97-AF65-F5344CB8AC3E}">
        <p14:creationId xmlns:p14="http://schemas.microsoft.com/office/powerpoint/2010/main" val="409602936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3248A2-4873-47EB-B7CD-E8F85DE7B2E8}"/>
              </a:ext>
            </a:extLst>
          </p:cNvPr>
          <p:cNvSpPr>
            <a:spLocks noGrp="1"/>
          </p:cNvSpPr>
          <p:nvPr>
            <p:ph type="title"/>
          </p:nvPr>
        </p:nvSpPr>
        <p:spPr>
          <a:xfrm>
            <a:off x="609600" y="155104"/>
            <a:ext cx="9347200" cy="609600"/>
          </a:xfrm>
        </p:spPr>
        <p:txBody>
          <a:bodyPr/>
          <a:lstStyle/>
          <a:p>
            <a:r>
              <a:rPr lang="en-US" dirty="0"/>
              <a:t>ROS2 Topics</a:t>
            </a:r>
            <a:endParaRPr lang="en-SG" dirty="0"/>
          </a:p>
        </p:txBody>
      </p:sp>
      <p:sp>
        <p:nvSpPr>
          <p:cNvPr id="4" name="Slide Number Placeholder 3">
            <a:extLst>
              <a:ext uri="{FF2B5EF4-FFF2-40B4-BE49-F238E27FC236}">
                <a16:creationId xmlns:a16="http://schemas.microsoft.com/office/drawing/2014/main" id="{3B4146BA-79C2-4712-8A98-D72A907D7D96}"/>
              </a:ext>
            </a:extLst>
          </p:cNvPr>
          <p:cNvSpPr>
            <a:spLocks noGrp="1"/>
          </p:cNvSpPr>
          <p:nvPr>
            <p:ph type="sldNum" sz="quarter" idx="12"/>
          </p:nvPr>
        </p:nvSpPr>
        <p:spPr>
          <a:xfrm>
            <a:off x="11458805" y="6525344"/>
            <a:ext cx="589856" cy="228600"/>
          </a:xfrm>
        </p:spPr>
        <p:txBody>
          <a:bodyPr/>
          <a:lstStyle/>
          <a:p>
            <a:fld id="{DB585DB3-991F-418E-AAD4-DC1A839C24E0}" type="slidenum">
              <a:rPr lang="en-US" smtClean="0"/>
              <a:pPr/>
              <a:t>57</a:t>
            </a:fld>
            <a:endParaRPr lang="en-US"/>
          </a:p>
        </p:txBody>
      </p:sp>
      <p:sp>
        <p:nvSpPr>
          <p:cNvPr id="11" name="object 9">
            <a:extLst>
              <a:ext uri="{FF2B5EF4-FFF2-40B4-BE49-F238E27FC236}">
                <a16:creationId xmlns:a16="http://schemas.microsoft.com/office/drawing/2014/main" id="{1B23F354-845F-4AAE-B673-A1C1C97E588C}"/>
              </a:ext>
            </a:extLst>
          </p:cNvPr>
          <p:cNvSpPr txBox="1"/>
          <p:nvPr/>
        </p:nvSpPr>
        <p:spPr>
          <a:xfrm>
            <a:off x="825815" y="1386439"/>
            <a:ext cx="9232585" cy="2541593"/>
          </a:xfrm>
          <a:prstGeom prst="rect">
            <a:avLst/>
          </a:prstGeom>
        </p:spPr>
        <p:txBody>
          <a:bodyPr vert="horz" wrap="square" lIns="0" tIns="12700" rIns="0" bIns="0" rtlCol="0">
            <a:spAutoFit/>
          </a:bodyPr>
          <a:lstStyle/>
          <a:p>
            <a:pPr marL="298450" indent="-285750">
              <a:lnSpc>
                <a:spcPct val="100000"/>
              </a:lnSpc>
              <a:spcBef>
                <a:spcPts val="100"/>
              </a:spcBef>
              <a:buFont typeface="Arial" panose="020B0604020202020204" pitchFamily="34" charset="0"/>
              <a:buChar char="•"/>
            </a:pPr>
            <a:r>
              <a:rPr b="1" u="sng" spc="90">
                <a:cs typeface="Cambria"/>
              </a:rPr>
              <a:t>Asynchronous</a:t>
            </a:r>
            <a:r>
              <a:rPr spc="20">
                <a:cs typeface="Cambria"/>
              </a:rPr>
              <a:t> </a:t>
            </a:r>
            <a:r>
              <a:rPr spc="100">
                <a:cs typeface="Cambria"/>
              </a:rPr>
              <a:t>communication</a:t>
            </a:r>
            <a:endParaRPr lang="en-US" spc="100">
              <a:cs typeface="Cambria"/>
            </a:endParaRPr>
          </a:p>
          <a:p>
            <a:pPr marL="755650" lvl="1" indent="-285750">
              <a:spcBef>
                <a:spcPts val="100"/>
              </a:spcBef>
              <a:buFont typeface="Arial" panose="020B0604020202020204" pitchFamily="34" charset="0"/>
              <a:buChar char="•"/>
            </a:pPr>
            <a:r>
              <a:rPr lang="en-US" spc="100">
                <a:cs typeface="Cambria"/>
              </a:rPr>
              <a:t>Sending messages without expecting an immediate response</a:t>
            </a:r>
            <a:endParaRPr>
              <a:cs typeface="Cambria"/>
            </a:endParaRPr>
          </a:p>
          <a:p>
            <a:pPr marL="298450" marR="5080" indent="-285750">
              <a:lnSpc>
                <a:spcPct val="183400"/>
              </a:lnSpc>
              <a:buFont typeface="Arial" panose="020B0604020202020204" pitchFamily="34" charset="0"/>
              <a:buChar char="•"/>
            </a:pPr>
            <a:r>
              <a:rPr b="1" u="sng" spc="70">
                <a:cs typeface="Cambria"/>
              </a:rPr>
              <a:t>Multiple </a:t>
            </a:r>
            <a:r>
              <a:rPr b="1" u="sng" spc="90">
                <a:cs typeface="Cambria"/>
              </a:rPr>
              <a:t>concurrent</a:t>
            </a:r>
            <a:r>
              <a:rPr spc="45">
                <a:cs typeface="Cambria"/>
              </a:rPr>
              <a:t> </a:t>
            </a:r>
            <a:r>
              <a:rPr spc="65">
                <a:cs typeface="Cambria"/>
              </a:rPr>
              <a:t>publishers</a:t>
            </a:r>
            <a:r>
              <a:rPr spc="45">
                <a:cs typeface="Cambria"/>
              </a:rPr>
              <a:t> </a:t>
            </a:r>
            <a:r>
              <a:rPr spc="105">
                <a:cs typeface="Cambria"/>
              </a:rPr>
              <a:t>and</a:t>
            </a:r>
            <a:r>
              <a:rPr spc="25">
                <a:cs typeface="Cambria"/>
              </a:rPr>
              <a:t> </a:t>
            </a:r>
            <a:r>
              <a:rPr spc="60">
                <a:cs typeface="Cambria"/>
              </a:rPr>
              <a:t>subscribers</a:t>
            </a:r>
            <a:r>
              <a:rPr spc="45">
                <a:cs typeface="Cambria"/>
              </a:rPr>
              <a:t> </a:t>
            </a:r>
            <a:r>
              <a:rPr spc="85">
                <a:cs typeface="Cambria"/>
              </a:rPr>
              <a:t>for</a:t>
            </a:r>
            <a:r>
              <a:rPr spc="15">
                <a:cs typeface="Cambria"/>
              </a:rPr>
              <a:t> </a:t>
            </a:r>
            <a:r>
              <a:rPr spc="100">
                <a:cs typeface="Cambria"/>
              </a:rPr>
              <a:t>one</a:t>
            </a:r>
            <a:r>
              <a:rPr spc="70">
                <a:cs typeface="Cambria"/>
              </a:rPr>
              <a:t> </a:t>
            </a:r>
            <a:r>
              <a:rPr spc="55">
                <a:cs typeface="Cambria"/>
              </a:rPr>
              <a:t>topic </a:t>
            </a:r>
            <a:r>
              <a:rPr spc="-315">
                <a:cs typeface="Cambria"/>
              </a:rPr>
              <a:t> </a:t>
            </a:r>
            <a:endParaRPr lang="en-US" spc="-315">
              <a:cs typeface="Cambria"/>
            </a:endParaRPr>
          </a:p>
          <a:p>
            <a:pPr marL="298450" marR="5080" indent="-285750">
              <a:lnSpc>
                <a:spcPct val="183400"/>
              </a:lnSpc>
              <a:buFont typeface="Arial" panose="020B0604020202020204" pitchFamily="34" charset="0"/>
              <a:buChar char="•"/>
            </a:pPr>
            <a:r>
              <a:rPr spc="120">
                <a:cs typeface="Cambria"/>
              </a:rPr>
              <a:t>A </a:t>
            </a:r>
            <a:r>
              <a:rPr spc="60">
                <a:cs typeface="Cambria"/>
              </a:rPr>
              <a:t>single </a:t>
            </a:r>
            <a:r>
              <a:rPr spc="90">
                <a:cs typeface="Cambria"/>
              </a:rPr>
              <a:t>node </a:t>
            </a:r>
            <a:r>
              <a:rPr spc="100">
                <a:cs typeface="Cambria"/>
              </a:rPr>
              <a:t>can </a:t>
            </a:r>
            <a:r>
              <a:rPr b="1" u="sng" spc="70">
                <a:cs typeface="Cambria"/>
              </a:rPr>
              <a:t>publish</a:t>
            </a:r>
            <a:r>
              <a:rPr spc="70">
                <a:cs typeface="Cambria"/>
              </a:rPr>
              <a:t> </a:t>
            </a:r>
            <a:r>
              <a:rPr spc="105">
                <a:cs typeface="Cambria"/>
              </a:rPr>
              <a:t>and </a:t>
            </a:r>
            <a:r>
              <a:rPr b="1" u="sng" spc="65">
                <a:cs typeface="Cambria"/>
              </a:rPr>
              <a:t>subscribe</a:t>
            </a:r>
            <a:r>
              <a:rPr spc="65">
                <a:cs typeface="Cambria"/>
              </a:rPr>
              <a:t> </a:t>
            </a:r>
            <a:r>
              <a:rPr spc="40">
                <a:cs typeface="Cambria"/>
              </a:rPr>
              <a:t>to </a:t>
            </a:r>
            <a:r>
              <a:rPr spc="70">
                <a:cs typeface="Cambria"/>
              </a:rPr>
              <a:t>multiple </a:t>
            </a:r>
            <a:r>
              <a:rPr spc="50">
                <a:cs typeface="Cambria"/>
              </a:rPr>
              <a:t>topics </a:t>
            </a:r>
            <a:r>
              <a:rPr spc="55">
                <a:cs typeface="Cambria"/>
              </a:rPr>
              <a:t> </a:t>
            </a:r>
            <a:endParaRPr lang="en-US" spc="55">
              <a:cs typeface="Cambria"/>
            </a:endParaRPr>
          </a:p>
          <a:p>
            <a:pPr marL="298450" marR="5080" indent="-285750">
              <a:lnSpc>
                <a:spcPct val="183400"/>
              </a:lnSpc>
              <a:buFont typeface="Arial" panose="020B0604020202020204" pitchFamily="34" charset="0"/>
              <a:buChar char="•"/>
            </a:pPr>
            <a:r>
              <a:rPr spc="80">
                <a:cs typeface="Cambria"/>
              </a:rPr>
              <a:t>Every</a:t>
            </a:r>
            <a:r>
              <a:rPr spc="15">
                <a:cs typeface="Cambria"/>
              </a:rPr>
              <a:t> </a:t>
            </a:r>
            <a:r>
              <a:rPr spc="55">
                <a:cs typeface="Cambria"/>
              </a:rPr>
              <a:t>topic </a:t>
            </a:r>
            <a:r>
              <a:rPr spc="85">
                <a:cs typeface="Cambria"/>
              </a:rPr>
              <a:t>has</a:t>
            </a:r>
            <a:r>
              <a:rPr spc="40">
                <a:cs typeface="Cambria"/>
              </a:rPr>
              <a:t> </a:t>
            </a:r>
            <a:r>
              <a:rPr spc="110">
                <a:cs typeface="Cambria"/>
              </a:rPr>
              <a:t>a</a:t>
            </a:r>
            <a:r>
              <a:rPr spc="25">
                <a:cs typeface="Cambria"/>
              </a:rPr>
              <a:t> </a:t>
            </a:r>
            <a:r>
              <a:rPr b="1" u="sng" spc="65">
                <a:cs typeface="Cambria"/>
              </a:rPr>
              <a:t>dedicated</a:t>
            </a:r>
            <a:r>
              <a:rPr b="1" u="sng" spc="20">
                <a:cs typeface="Cambria"/>
              </a:rPr>
              <a:t> </a:t>
            </a:r>
            <a:r>
              <a:rPr b="1" u="sng" spc="80">
                <a:cs typeface="Cambria"/>
              </a:rPr>
              <a:t>message</a:t>
            </a:r>
            <a:r>
              <a:rPr b="1" u="sng" spc="65">
                <a:cs typeface="Cambria"/>
              </a:rPr>
              <a:t> </a:t>
            </a:r>
            <a:r>
              <a:rPr b="1" u="sng" spc="50">
                <a:cs typeface="Cambria"/>
              </a:rPr>
              <a:t>type</a:t>
            </a:r>
            <a:endParaRPr lang="en-US" b="1" u="sng" spc="50">
              <a:cs typeface="Cambria"/>
            </a:endParaRPr>
          </a:p>
          <a:p>
            <a:pPr marL="298450" marR="5080" indent="-285750">
              <a:lnSpc>
                <a:spcPct val="183400"/>
              </a:lnSpc>
              <a:buFont typeface="Arial" panose="020B0604020202020204" pitchFamily="34" charset="0"/>
              <a:buChar char="•"/>
            </a:pPr>
            <a:r>
              <a:rPr lang="en-US" spc="80">
                <a:cs typeface="Cambria"/>
              </a:rPr>
              <a:t>Works</a:t>
            </a:r>
            <a:r>
              <a:rPr lang="en-US" spc="35">
                <a:cs typeface="Cambria"/>
              </a:rPr>
              <a:t> </a:t>
            </a:r>
            <a:r>
              <a:rPr lang="en-US" spc="60">
                <a:cs typeface="Cambria"/>
              </a:rPr>
              <a:t>like</a:t>
            </a:r>
            <a:r>
              <a:rPr lang="en-US" spc="65">
                <a:cs typeface="Cambria"/>
              </a:rPr>
              <a:t> </a:t>
            </a:r>
            <a:r>
              <a:rPr lang="en-US" spc="110">
                <a:cs typeface="Cambria"/>
              </a:rPr>
              <a:t>a</a:t>
            </a:r>
            <a:r>
              <a:rPr lang="en-US" spc="25">
                <a:cs typeface="Cambria"/>
              </a:rPr>
              <a:t> </a:t>
            </a:r>
            <a:r>
              <a:rPr lang="en-US" spc="90">
                <a:cs typeface="Cambria"/>
              </a:rPr>
              <a:t>chat room! Messages are not to any specific recipient</a:t>
            </a:r>
            <a:endParaRPr lang="en-US">
              <a:cs typeface="Cambria"/>
            </a:endParaRPr>
          </a:p>
        </p:txBody>
      </p:sp>
      <p:pic>
        <p:nvPicPr>
          <p:cNvPr id="5" name="Picture 4">
            <a:extLst>
              <a:ext uri="{FF2B5EF4-FFF2-40B4-BE49-F238E27FC236}">
                <a16:creationId xmlns:a16="http://schemas.microsoft.com/office/drawing/2014/main" id="{33724887-3410-4802-8E76-5F84A5FDA6D5}"/>
              </a:ext>
            </a:extLst>
          </p:cNvPr>
          <p:cNvPicPr>
            <a:picLocks noChangeAspect="1"/>
          </p:cNvPicPr>
          <p:nvPr/>
        </p:nvPicPr>
        <p:blipFill>
          <a:blip r:embed="rId3"/>
          <a:stretch>
            <a:fillRect/>
          </a:stretch>
        </p:blipFill>
        <p:spPr>
          <a:xfrm>
            <a:off x="8613778" y="3036935"/>
            <a:ext cx="2845027" cy="3025664"/>
          </a:xfrm>
          <a:prstGeom prst="rect">
            <a:avLst/>
          </a:prstGeom>
        </p:spPr>
      </p:pic>
    </p:spTree>
    <p:extLst>
      <p:ext uri="{BB962C8B-B14F-4D97-AF65-F5344CB8AC3E}">
        <p14:creationId xmlns:p14="http://schemas.microsoft.com/office/powerpoint/2010/main" val="11185092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3248A2-4873-47EB-B7CD-E8F85DE7B2E8}"/>
              </a:ext>
            </a:extLst>
          </p:cNvPr>
          <p:cNvSpPr>
            <a:spLocks noGrp="1"/>
          </p:cNvSpPr>
          <p:nvPr>
            <p:ph type="title"/>
          </p:nvPr>
        </p:nvSpPr>
        <p:spPr>
          <a:xfrm>
            <a:off x="609600" y="155104"/>
            <a:ext cx="9347200" cy="609600"/>
          </a:xfrm>
        </p:spPr>
        <p:txBody>
          <a:bodyPr/>
          <a:lstStyle/>
          <a:p>
            <a:r>
              <a:rPr lang="en-US"/>
              <a:t>ROS2 Topics</a:t>
            </a:r>
            <a:endParaRPr lang="en-SG"/>
          </a:p>
        </p:txBody>
      </p:sp>
      <p:sp>
        <p:nvSpPr>
          <p:cNvPr id="4" name="Slide Number Placeholder 3">
            <a:extLst>
              <a:ext uri="{FF2B5EF4-FFF2-40B4-BE49-F238E27FC236}">
                <a16:creationId xmlns:a16="http://schemas.microsoft.com/office/drawing/2014/main" id="{3B4146BA-79C2-4712-8A98-D72A907D7D96}"/>
              </a:ext>
            </a:extLst>
          </p:cNvPr>
          <p:cNvSpPr>
            <a:spLocks noGrp="1"/>
          </p:cNvSpPr>
          <p:nvPr>
            <p:ph type="sldNum" sz="quarter" idx="12"/>
          </p:nvPr>
        </p:nvSpPr>
        <p:spPr>
          <a:xfrm>
            <a:off x="11458805" y="6525344"/>
            <a:ext cx="589856" cy="228600"/>
          </a:xfrm>
        </p:spPr>
        <p:txBody>
          <a:bodyPr/>
          <a:lstStyle/>
          <a:p>
            <a:fld id="{DB585DB3-991F-418E-AAD4-DC1A839C24E0}" type="slidenum">
              <a:rPr lang="en-US" smtClean="0"/>
              <a:pPr/>
              <a:t>58</a:t>
            </a:fld>
            <a:endParaRPr lang="en-US"/>
          </a:p>
        </p:txBody>
      </p:sp>
      <p:pic>
        <p:nvPicPr>
          <p:cNvPr id="7170" name="Picture 2" descr="../../_images/Topic-MultiplePublisherandMultipleSubscriber.gif">
            <a:extLst>
              <a:ext uri="{FF2B5EF4-FFF2-40B4-BE49-F238E27FC236}">
                <a16:creationId xmlns:a16="http://schemas.microsoft.com/office/drawing/2014/main" id="{28E9A66D-CC40-42C9-94C7-256BB4C2FC1A}"/>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2166153" y="1143000"/>
            <a:ext cx="8134350"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703787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E95ECD3-9A39-441C-8347-13F705355C26}"/>
              </a:ext>
            </a:extLst>
          </p:cNvPr>
          <p:cNvSpPr>
            <a:spLocks noGrp="1"/>
          </p:cNvSpPr>
          <p:nvPr>
            <p:ph type="sldNum" sz="quarter" idx="12"/>
          </p:nvPr>
        </p:nvSpPr>
        <p:spPr/>
        <p:txBody>
          <a:bodyPr/>
          <a:lstStyle/>
          <a:p>
            <a:fld id="{DB585DB3-991F-418E-AAD4-DC1A839C24E0}" type="slidenum">
              <a:rPr lang="en-US" smtClean="0"/>
              <a:pPr/>
              <a:t>59</a:t>
            </a:fld>
            <a:endParaRPr lang="en-US"/>
          </a:p>
        </p:txBody>
      </p:sp>
      <p:sp>
        <p:nvSpPr>
          <p:cNvPr id="9" name="Title 1">
            <a:extLst>
              <a:ext uri="{FF2B5EF4-FFF2-40B4-BE49-F238E27FC236}">
                <a16:creationId xmlns:a16="http://schemas.microsoft.com/office/drawing/2014/main" id="{9942C83C-2B30-47E6-ACFA-FAC8A16123F6}"/>
              </a:ext>
            </a:extLst>
          </p:cNvPr>
          <p:cNvSpPr>
            <a:spLocks noGrp="1"/>
          </p:cNvSpPr>
          <p:nvPr>
            <p:ph type="title"/>
          </p:nvPr>
        </p:nvSpPr>
        <p:spPr>
          <a:xfrm>
            <a:off x="609600" y="155104"/>
            <a:ext cx="9347200" cy="609600"/>
          </a:xfrm>
        </p:spPr>
        <p:txBody>
          <a:bodyPr/>
          <a:lstStyle/>
          <a:p>
            <a:r>
              <a:rPr lang="en-US"/>
              <a:t>ROS2 Topic on command line</a:t>
            </a:r>
            <a:endParaRPr lang="en-SG"/>
          </a:p>
        </p:txBody>
      </p:sp>
      <p:sp>
        <p:nvSpPr>
          <p:cNvPr id="10" name="Content Placeholder 2">
            <a:extLst>
              <a:ext uri="{FF2B5EF4-FFF2-40B4-BE49-F238E27FC236}">
                <a16:creationId xmlns:a16="http://schemas.microsoft.com/office/drawing/2014/main" id="{33633A27-31C0-4742-85A8-681F221A8EE4}"/>
              </a:ext>
            </a:extLst>
          </p:cNvPr>
          <p:cNvSpPr>
            <a:spLocks noGrp="1"/>
          </p:cNvSpPr>
          <p:nvPr>
            <p:ph idx="1"/>
          </p:nvPr>
        </p:nvSpPr>
        <p:spPr>
          <a:xfrm>
            <a:off x="609600" y="1536487"/>
            <a:ext cx="7353300" cy="3505413"/>
          </a:xfrm>
        </p:spPr>
        <p:txBody>
          <a:bodyPr vert="horz" lIns="91440" tIns="45720" rIns="91440" bIns="45720" rtlCol="0" anchor="t">
            <a:normAutofit/>
          </a:bodyPr>
          <a:lstStyle/>
          <a:p>
            <a:pPr marL="0" indent="0">
              <a:buNone/>
            </a:pPr>
            <a:r>
              <a:rPr lang="en-US" sz="1800">
                <a:solidFill>
                  <a:schemeClr val="tx1"/>
                </a:solidFill>
                <a:latin typeface="SimSun" panose="02010600030101010101" pitchFamily="2" charset="-122"/>
                <a:ea typeface="SimSun" panose="02010600030101010101" pitchFamily="2" charset="-122"/>
                <a:cs typeface="+mn-lt"/>
              </a:rPr>
              <a:t>ros2 topic list</a:t>
            </a:r>
          </a:p>
          <a:p>
            <a:pPr lvl="1"/>
            <a:r>
              <a:rPr lang="en-US" sz="1800">
                <a:solidFill>
                  <a:schemeClr val="tx1"/>
                </a:solidFill>
                <a:ea typeface="+mn-lt"/>
                <a:cs typeface="+mn-lt"/>
              </a:rPr>
              <a:t>List all topics currently subscribed to and/or publishing</a:t>
            </a:r>
            <a:endParaRPr lang="en-US" sz="1800">
              <a:solidFill>
                <a:schemeClr val="tx1"/>
              </a:solidFill>
              <a:cs typeface="Calibri"/>
            </a:endParaRPr>
          </a:p>
          <a:p>
            <a:pPr marL="0" indent="0">
              <a:buNone/>
            </a:pPr>
            <a:r>
              <a:rPr lang="en-US" sz="1800">
                <a:solidFill>
                  <a:schemeClr val="tx1"/>
                </a:solidFill>
                <a:latin typeface="SimSun" panose="02010600030101010101" pitchFamily="2" charset="-122"/>
                <a:ea typeface="SimSun" panose="02010600030101010101" pitchFamily="2" charset="-122"/>
                <a:cs typeface="+mn-lt"/>
              </a:rPr>
              <a:t>ros2 topic type &lt;topic&gt;</a:t>
            </a:r>
          </a:p>
          <a:p>
            <a:pPr lvl="1"/>
            <a:r>
              <a:rPr lang="en-US" sz="1800">
                <a:solidFill>
                  <a:schemeClr val="tx1"/>
                </a:solidFill>
                <a:ea typeface="+mn-lt"/>
                <a:cs typeface="+mn-lt"/>
              </a:rPr>
              <a:t>Show the message type of the topic</a:t>
            </a:r>
            <a:endParaRPr lang="en-US" sz="1800">
              <a:solidFill>
                <a:schemeClr val="tx1"/>
              </a:solidFill>
              <a:cs typeface="Calibri"/>
            </a:endParaRPr>
          </a:p>
          <a:p>
            <a:pPr marL="0" indent="0">
              <a:buNone/>
            </a:pPr>
            <a:r>
              <a:rPr lang="en-US" sz="1800">
                <a:solidFill>
                  <a:schemeClr val="tx1"/>
                </a:solidFill>
                <a:latin typeface="SimSun" panose="02010600030101010101" pitchFamily="2" charset="-122"/>
                <a:ea typeface="SimSun" panose="02010600030101010101" pitchFamily="2" charset="-122"/>
                <a:cs typeface="+mn-lt"/>
              </a:rPr>
              <a:t>ros2 topic info &lt;topic&gt;</a:t>
            </a:r>
          </a:p>
          <a:p>
            <a:pPr lvl="1"/>
            <a:r>
              <a:rPr lang="en-US" sz="1800">
                <a:solidFill>
                  <a:schemeClr val="tx1"/>
                </a:solidFill>
                <a:ea typeface="+mn-lt"/>
                <a:cs typeface="+mn-lt"/>
              </a:rPr>
              <a:t>Show topic message type, subscribers, publishers, etc.</a:t>
            </a:r>
          </a:p>
          <a:p>
            <a:pPr marL="0" indent="0">
              <a:buNone/>
            </a:pPr>
            <a:r>
              <a:rPr lang="en-US" sz="1800">
                <a:solidFill>
                  <a:schemeClr val="tx1"/>
                </a:solidFill>
                <a:latin typeface="SimSun" panose="02010600030101010101" pitchFamily="2" charset="-122"/>
                <a:ea typeface="SimSun" panose="02010600030101010101" pitchFamily="2" charset="-122"/>
                <a:cs typeface="+mn-lt"/>
              </a:rPr>
              <a:t>ros2 topic echo &lt;topic&gt;</a:t>
            </a:r>
          </a:p>
          <a:p>
            <a:pPr lvl="1"/>
            <a:r>
              <a:rPr lang="en-US" sz="1800">
                <a:solidFill>
                  <a:schemeClr val="tx1"/>
                </a:solidFill>
                <a:ea typeface="+mn-lt"/>
                <a:cs typeface="+mn-lt"/>
              </a:rPr>
              <a:t>Echo messages published to the topic to the terminal</a:t>
            </a:r>
          </a:p>
          <a:p>
            <a:pPr marL="0" indent="0">
              <a:buNone/>
            </a:pPr>
            <a:r>
              <a:rPr lang="en-US" sz="1800">
                <a:solidFill>
                  <a:schemeClr val="tx1"/>
                </a:solidFill>
                <a:latin typeface="SimSun" panose="02010600030101010101" pitchFamily="2" charset="-122"/>
                <a:ea typeface="SimSun" panose="02010600030101010101" pitchFamily="2" charset="-122"/>
                <a:cs typeface="+mn-lt"/>
              </a:rPr>
              <a:t>ros2 topic find &lt;</a:t>
            </a:r>
            <a:r>
              <a:rPr lang="en-US" sz="1800" err="1">
                <a:solidFill>
                  <a:schemeClr val="tx1"/>
                </a:solidFill>
                <a:latin typeface="SimSun" panose="02010600030101010101" pitchFamily="2" charset="-122"/>
                <a:ea typeface="SimSun" panose="02010600030101010101" pitchFamily="2" charset="-122"/>
                <a:cs typeface="+mn-lt"/>
              </a:rPr>
              <a:t>message_type</a:t>
            </a:r>
            <a:r>
              <a:rPr lang="en-US" sz="1800">
                <a:solidFill>
                  <a:schemeClr val="tx1"/>
                </a:solidFill>
                <a:latin typeface="SimSun" panose="02010600030101010101" pitchFamily="2" charset="-122"/>
                <a:ea typeface="SimSun" panose="02010600030101010101" pitchFamily="2" charset="-122"/>
                <a:cs typeface="+mn-lt"/>
              </a:rPr>
              <a:t>&gt;</a:t>
            </a:r>
          </a:p>
          <a:p>
            <a:pPr lvl="1"/>
            <a:r>
              <a:rPr lang="en-US" sz="1800">
                <a:solidFill>
                  <a:schemeClr val="tx1"/>
                </a:solidFill>
                <a:ea typeface="+mn-lt"/>
                <a:cs typeface="+mn-lt"/>
              </a:rPr>
              <a:t>Find topics of the given message type</a:t>
            </a:r>
            <a:endParaRPr lang="en-US" sz="1800">
              <a:solidFill>
                <a:schemeClr val="tx1"/>
              </a:solidFill>
            </a:endParaRPr>
          </a:p>
        </p:txBody>
      </p:sp>
    </p:spTree>
    <p:extLst>
      <p:ext uri="{BB962C8B-B14F-4D97-AF65-F5344CB8AC3E}">
        <p14:creationId xmlns:p14="http://schemas.microsoft.com/office/powerpoint/2010/main" val="17236321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a:t>What is ROS?</a:t>
            </a:r>
            <a:endParaRPr lang="en-US">
              <a:cs typeface="Calibri"/>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A03AF2-F585-4479-8A3F-D36D104B4D5E}" type="slidenum">
              <a:rPr kumimoji="0" lang="en-SG"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SG"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3" name="Rectangle 2">
            <a:extLst>
              <a:ext uri="{FF2B5EF4-FFF2-40B4-BE49-F238E27FC236}">
                <a16:creationId xmlns:a16="http://schemas.microsoft.com/office/drawing/2014/main" id="{4A57B5A5-5904-4161-A2E8-45B17B8396A2}"/>
              </a:ext>
            </a:extLst>
          </p:cNvPr>
          <p:cNvSpPr/>
          <p:nvPr/>
        </p:nvSpPr>
        <p:spPr>
          <a:xfrm>
            <a:off x="649458" y="6386844"/>
            <a:ext cx="108930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lumMod val="65000"/>
                  </a:prstClr>
                </a:solidFill>
                <a:effectLst/>
                <a:uLnTx/>
                <a:uFillTx/>
                <a:latin typeface="Calibri" panose="020F0502020204030204" pitchFamily="34" charset="0"/>
                <a:ea typeface="+mn-ea"/>
                <a:cs typeface="+mn-cs"/>
              </a:rPr>
              <a:t>© 2021 Advanced Remanufacturing and Technology Centre / ROS-Industrial Consortium Asia Pacific</a:t>
            </a:r>
            <a:endParaRPr kumimoji="0" lang="en-SG" sz="1200" b="0" i="0" u="none" strike="noStrike" kern="1200" cap="none" spc="0" normalizeH="0" baseline="0" noProof="0">
              <a:ln>
                <a:noFill/>
              </a:ln>
              <a:solidFill>
                <a:prstClr val="white">
                  <a:lumMod val="65000"/>
                </a:prstClr>
              </a:solidFill>
              <a:effectLst/>
              <a:uLnTx/>
              <a:uFillTx/>
              <a:latin typeface="Calibri"/>
              <a:ea typeface="+mn-ea"/>
              <a:cs typeface="+mn-cs"/>
            </a:endParaRPr>
          </a:p>
        </p:txBody>
      </p:sp>
      <p:sp>
        <p:nvSpPr>
          <p:cNvPr id="15" name="Text Placeholder 5">
            <a:extLst>
              <a:ext uri="{FF2B5EF4-FFF2-40B4-BE49-F238E27FC236}">
                <a16:creationId xmlns:a16="http://schemas.microsoft.com/office/drawing/2014/main" id="{9018A2B5-6E07-40BD-8004-B90193660BF2}"/>
              </a:ext>
            </a:extLst>
          </p:cNvPr>
          <p:cNvSpPr txBox="1">
            <a:spLocks/>
          </p:cNvSpPr>
          <p:nvPr/>
        </p:nvSpPr>
        <p:spPr>
          <a:xfrm>
            <a:off x="648535" y="1159618"/>
            <a:ext cx="9128586" cy="3782780"/>
          </a:xfrm>
          <a:prstGeom prst="rect">
            <a:avLst/>
          </a:prstGeom>
        </p:spPr>
        <p:txBody>
          <a:bodyPr vert="horz" lIns="91440" tIns="45720" rIns="91440" bIns="45720" rtlCol="0" anchor="t">
            <a:normAutofit fontScale="92500" lnSpcReduction="10000"/>
          </a:bodyPr>
          <a:lstStyle>
            <a:lvl1pPr marL="342900" indent="-342900" algn="l" defTabSz="914400" rtl="0" eaLnBrk="1" latinLnBrk="0" hangingPunct="1">
              <a:spcBef>
                <a:spcPct val="20000"/>
              </a:spcBef>
              <a:buFont typeface="Arial" pitchFamily="34" charset="0"/>
              <a:buChar char="•"/>
              <a:defRPr sz="2400" kern="1200">
                <a:solidFill>
                  <a:schemeClr val="tx2"/>
                </a:solidFill>
                <a:latin typeface="+mn-lt"/>
                <a:ea typeface="+mn-ea"/>
                <a:cs typeface="+mn-cs"/>
              </a:defRPr>
            </a:lvl1pPr>
            <a:lvl2pPr marL="742950" indent="-285750" algn="l" defTabSz="914400" rtl="0" eaLnBrk="1" latinLnBrk="0" hangingPunct="1">
              <a:spcBef>
                <a:spcPct val="20000"/>
              </a:spcBef>
              <a:buFont typeface="Arial" pitchFamily="34" charset="0"/>
              <a:buChar char="–"/>
              <a:defRPr sz="2000" kern="1200">
                <a:solidFill>
                  <a:schemeClr val="tx2"/>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2"/>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2"/>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t>A </a:t>
            </a:r>
            <a:r>
              <a:rPr lang="en-US" b="1"/>
              <a:t>meta-operating system</a:t>
            </a:r>
            <a:r>
              <a:rPr lang="en-US"/>
              <a:t> that provides similar services to typical Operating systems</a:t>
            </a:r>
          </a:p>
          <a:p>
            <a:pPr lvl="1"/>
            <a:r>
              <a:rPr lang="en-US">
                <a:cs typeface="Calibri"/>
              </a:rPr>
              <a:t>Hardware abstraction</a:t>
            </a:r>
          </a:p>
          <a:p>
            <a:pPr lvl="2"/>
            <a:r>
              <a:rPr lang="en-US">
                <a:cs typeface="Calibri"/>
              </a:rPr>
              <a:t>Software gaining access to hardware through program interfaces</a:t>
            </a:r>
          </a:p>
          <a:p>
            <a:pPr lvl="1"/>
            <a:r>
              <a:rPr lang="en-US">
                <a:cs typeface="Calibri"/>
              </a:rPr>
              <a:t>Low level device control</a:t>
            </a:r>
          </a:p>
          <a:p>
            <a:pPr lvl="1"/>
            <a:r>
              <a:rPr lang="en-US">
                <a:cs typeface="Calibri"/>
              </a:rPr>
              <a:t>Message passing between process</a:t>
            </a:r>
          </a:p>
          <a:p>
            <a:pPr lvl="1"/>
            <a:r>
              <a:rPr lang="en-US">
                <a:cs typeface="Calibri"/>
              </a:rPr>
              <a:t>Package management</a:t>
            </a:r>
          </a:p>
          <a:p>
            <a:pPr lvl="1"/>
            <a:r>
              <a:rPr lang="en-US">
                <a:cs typeface="Calibri"/>
              </a:rPr>
              <a:t>...Much more!</a:t>
            </a:r>
          </a:p>
          <a:p>
            <a:r>
              <a:rPr lang="en-US">
                <a:cs typeface="Calibri"/>
              </a:rPr>
              <a:t>A </a:t>
            </a:r>
            <a:r>
              <a:rPr lang="en-US" b="1">
                <a:cs typeface="Calibri"/>
              </a:rPr>
              <a:t>framework </a:t>
            </a:r>
            <a:r>
              <a:rPr lang="en-US">
                <a:cs typeface="Calibri"/>
              </a:rPr>
              <a:t>built on top of an existing operating system</a:t>
            </a:r>
          </a:p>
          <a:p>
            <a:pPr lvl="1"/>
            <a:r>
              <a:rPr lang="en-US">
                <a:cs typeface="Calibri"/>
              </a:rPr>
              <a:t>Linux for ROS1</a:t>
            </a:r>
          </a:p>
          <a:p>
            <a:pPr lvl="1"/>
            <a:r>
              <a:rPr lang="en-US">
                <a:cs typeface="Calibri"/>
              </a:rPr>
              <a:t>Linux, Windows and OS for ROS2</a:t>
            </a:r>
          </a:p>
        </p:txBody>
      </p:sp>
    </p:spTree>
    <p:extLst>
      <p:ext uri="{BB962C8B-B14F-4D97-AF65-F5344CB8AC3E}">
        <p14:creationId xmlns:p14="http://schemas.microsoft.com/office/powerpoint/2010/main" val="253844129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11133-1C9F-44EC-92E5-96128460C6A1}"/>
              </a:ext>
            </a:extLst>
          </p:cNvPr>
          <p:cNvSpPr>
            <a:spLocks noGrp="1"/>
          </p:cNvSpPr>
          <p:nvPr>
            <p:ph type="title"/>
          </p:nvPr>
        </p:nvSpPr>
        <p:spPr/>
        <p:txBody>
          <a:bodyPr/>
          <a:lstStyle/>
          <a:p>
            <a:r>
              <a:rPr lang="en-US"/>
              <a:t>Seeing a publisher and subscriber in action!</a:t>
            </a:r>
            <a:endParaRPr lang="en-SG"/>
          </a:p>
        </p:txBody>
      </p:sp>
      <p:sp>
        <p:nvSpPr>
          <p:cNvPr id="4" name="Slide Number Placeholder 3">
            <a:extLst>
              <a:ext uri="{FF2B5EF4-FFF2-40B4-BE49-F238E27FC236}">
                <a16:creationId xmlns:a16="http://schemas.microsoft.com/office/drawing/2014/main" id="{D29F1963-354C-4AEF-94D4-79773BFEE7BD}"/>
              </a:ext>
            </a:extLst>
          </p:cNvPr>
          <p:cNvSpPr>
            <a:spLocks noGrp="1"/>
          </p:cNvSpPr>
          <p:nvPr>
            <p:ph type="sldNum" sz="quarter" idx="12"/>
          </p:nvPr>
        </p:nvSpPr>
        <p:spPr/>
        <p:txBody>
          <a:bodyPr/>
          <a:lstStyle/>
          <a:p>
            <a:fld id="{DB585DB3-991F-418E-AAD4-DC1A839C24E0}" type="slidenum">
              <a:rPr lang="en-US" smtClean="0"/>
              <a:pPr/>
              <a:t>60</a:t>
            </a:fld>
            <a:endParaRPr lang="en-US"/>
          </a:p>
        </p:txBody>
      </p:sp>
      <p:sp>
        <p:nvSpPr>
          <p:cNvPr id="8" name="Rectangle 7">
            <a:extLst>
              <a:ext uri="{FF2B5EF4-FFF2-40B4-BE49-F238E27FC236}">
                <a16:creationId xmlns:a16="http://schemas.microsoft.com/office/drawing/2014/main" id="{F21AF97F-76C3-459D-BAA5-81EF3CA19C82}"/>
              </a:ext>
            </a:extLst>
          </p:cNvPr>
          <p:cNvSpPr/>
          <p:nvPr/>
        </p:nvSpPr>
        <p:spPr>
          <a:xfrm>
            <a:off x="609600" y="868035"/>
            <a:ext cx="1326517" cy="369332"/>
          </a:xfrm>
          <a:prstGeom prst="rect">
            <a:avLst/>
          </a:prstGeom>
        </p:spPr>
        <p:txBody>
          <a:bodyPr wrap="none">
            <a:spAutoFit/>
          </a:bodyPr>
          <a:lstStyle/>
          <a:p>
            <a:pPr marL="12700">
              <a:lnSpc>
                <a:spcPct val="100000"/>
              </a:lnSpc>
              <a:spcBef>
                <a:spcPts val="100"/>
              </a:spcBef>
            </a:pPr>
            <a:r>
              <a:rPr lang="en-US" spc="50">
                <a:latin typeface="Cambria"/>
                <a:cs typeface="Cambria"/>
              </a:rPr>
              <a:t>Terminal 1</a:t>
            </a:r>
            <a:endParaRPr lang="en-US">
              <a:latin typeface="Cambria"/>
              <a:cs typeface="Cambria"/>
            </a:endParaRPr>
          </a:p>
        </p:txBody>
      </p:sp>
      <p:sp>
        <p:nvSpPr>
          <p:cNvPr id="9" name="Rectangle 8">
            <a:extLst>
              <a:ext uri="{FF2B5EF4-FFF2-40B4-BE49-F238E27FC236}">
                <a16:creationId xmlns:a16="http://schemas.microsoft.com/office/drawing/2014/main" id="{6886184F-0A85-40AD-BAC8-6E498992DB2F}"/>
              </a:ext>
            </a:extLst>
          </p:cNvPr>
          <p:cNvSpPr/>
          <p:nvPr/>
        </p:nvSpPr>
        <p:spPr>
          <a:xfrm>
            <a:off x="609601" y="1345250"/>
            <a:ext cx="6092189" cy="646331"/>
          </a:xfrm>
          <a:prstGeom prst="rect">
            <a:avLst/>
          </a:prstGeom>
          <a:solidFill>
            <a:schemeClr val="tx1"/>
          </a:solidFill>
        </p:spPr>
        <p:txBody>
          <a:bodyPr wrap="square">
            <a:spAutoFit/>
          </a:bodyPr>
          <a:lstStyle/>
          <a:p>
            <a:pPr marL="12700">
              <a:lnSpc>
                <a:spcPct val="100000"/>
              </a:lnSpc>
            </a:pPr>
            <a:r>
              <a:rPr lang="en-SG">
                <a:solidFill>
                  <a:schemeClr val="bg1"/>
                </a:solidFill>
                <a:latin typeface="SimSun"/>
                <a:cs typeface="SimSun"/>
              </a:rPr>
              <a:t>source /opt/</a:t>
            </a:r>
            <a:r>
              <a:rPr lang="en-SG" err="1">
                <a:solidFill>
                  <a:schemeClr val="bg1"/>
                </a:solidFill>
                <a:latin typeface="SimSun"/>
                <a:cs typeface="SimSun"/>
              </a:rPr>
              <a:t>ros</a:t>
            </a:r>
            <a:r>
              <a:rPr lang="en-SG">
                <a:solidFill>
                  <a:schemeClr val="bg1"/>
                </a:solidFill>
                <a:latin typeface="SimSun"/>
                <a:cs typeface="SimSun"/>
              </a:rPr>
              <a:t>/foxy/</a:t>
            </a:r>
            <a:r>
              <a:rPr lang="en-SG" err="1">
                <a:solidFill>
                  <a:schemeClr val="bg1"/>
                </a:solidFill>
                <a:latin typeface="SimSun"/>
                <a:cs typeface="SimSun"/>
              </a:rPr>
              <a:t>setup.bash</a:t>
            </a:r>
            <a:br>
              <a:rPr lang="en-SG">
                <a:solidFill>
                  <a:schemeClr val="bg1"/>
                </a:solidFill>
                <a:latin typeface="SimSun"/>
                <a:cs typeface="SimSun"/>
              </a:rPr>
            </a:br>
            <a:r>
              <a:rPr lang="en-SG">
                <a:solidFill>
                  <a:schemeClr val="bg1"/>
                </a:solidFill>
                <a:latin typeface="SimSun"/>
                <a:cs typeface="SimSun"/>
              </a:rPr>
              <a:t>ros2</a:t>
            </a:r>
            <a:r>
              <a:rPr lang="en-SG" spc="-30">
                <a:solidFill>
                  <a:schemeClr val="bg1"/>
                </a:solidFill>
                <a:latin typeface="SimSun"/>
                <a:cs typeface="SimSun"/>
              </a:rPr>
              <a:t> </a:t>
            </a:r>
            <a:r>
              <a:rPr lang="en-SG">
                <a:solidFill>
                  <a:schemeClr val="bg1"/>
                </a:solidFill>
                <a:latin typeface="SimSun"/>
                <a:cs typeface="SimSun"/>
              </a:rPr>
              <a:t>run</a:t>
            </a:r>
            <a:r>
              <a:rPr lang="en-SG" spc="-25">
                <a:solidFill>
                  <a:schemeClr val="bg1"/>
                </a:solidFill>
                <a:latin typeface="SimSun"/>
                <a:cs typeface="SimSun"/>
              </a:rPr>
              <a:t> </a:t>
            </a:r>
            <a:r>
              <a:rPr lang="en-SG" err="1">
                <a:solidFill>
                  <a:schemeClr val="bg1"/>
                </a:solidFill>
                <a:latin typeface="SimSun"/>
                <a:cs typeface="SimSun"/>
              </a:rPr>
              <a:t>demo_nodes_cpp</a:t>
            </a:r>
            <a:r>
              <a:rPr lang="en-SG" spc="-30">
                <a:solidFill>
                  <a:schemeClr val="bg1"/>
                </a:solidFill>
                <a:latin typeface="SimSun"/>
                <a:cs typeface="SimSun"/>
              </a:rPr>
              <a:t> </a:t>
            </a:r>
            <a:r>
              <a:rPr lang="en-SG">
                <a:solidFill>
                  <a:schemeClr val="bg1"/>
                </a:solidFill>
                <a:latin typeface="SimSun"/>
                <a:cs typeface="SimSun"/>
              </a:rPr>
              <a:t>listener</a:t>
            </a:r>
          </a:p>
        </p:txBody>
      </p:sp>
      <p:sp>
        <p:nvSpPr>
          <p:cNvPr id="11" name="Rectangle 10">
            <a:extLst>
              <a:ext uri="{FF2B5EF4-FFF2-40B4-BE49-F238E27FC236}">
                <a16:creationId xmlns:a16="http://schemas.microsoft.com/office/drawing/2014/main" id="{245E5B76-DEBA-47CB-A864-CA8AE610C2E8}"/>
              </a:ext>
            </a:extLst>
          </p:cNvPr>
          <p:cNvSpPr/>
          <p:nvPr/>
        </p:nvSpPr>
        <p:spPr>
          <a:xfrm>
            <a:off x="609601" y="2493053"/>
            <a:ext cx="6092189" cy="646331"/>
          </a:xfrm>
          <a:prstGeom prst="rect">
            <a:avLst/>
          </a:prstGeom>
          <a:solidFill>
            <a:schemeClr val="tx1"/>
          </a:solidFill>
        </p:spPr>
        <p:txBody>
          <a:bodyPr wrap="square">
            <a:spAutoFit/>
          </a:bodyPr>
          <a:lstStyle/>
          <a:p>
            <a:pPr marL="12700">
              <a:lnSpc>
                <a:spcPct val="100000"/>
              </a:lnSpc>
            </a:pPr>
            <a:r>
              <a:rPr lang="en-SG">
                <a:solidFill>
                  <a:schemeClr val="bg1"/>
                </a:solidFill>
                <a:latin typeface="SimSun"/>
                <a:cs typeface="SimSun"/>
              </a:rPr>
              <a:t>source /opt/</a:t>
            </a:r>
            <a:r>
              <a:rPr lang="en-SG" err="1">
                <a:solidFill>
                  <a:schemeClr val="bg1"/>
                </a:solidFill>
                <a:latin typeface="SimSun"/>
                <a:cs typeface="SimSun"/>
              </a:rPr>
              <a:t>ros</a:t>
            </a:r>
            <a:r>
              <a:rPr lang="en-SG">
                <a:solidFill>
                  <a:schemeClr val="bg1"/>
                </a:solidFill>
                <a:latin typeface="SimSun"/>
                <a:cs typeface="SimSun"/>
              </a:rPr>
              <a:t>/foxy/</a:t>
            </a:r>
            <a:r>
              <a:rPr lang="en-SG" err="1">
                <a:solidFill>
                  <a:schemeClr val="bg1"/>
                </a:solidFill>
                <a:latin typeface="SimSun"/>
                <a:cs typeface="SimSun"/>
              </a:rPr>
              <a:t>setup.bash</a:t>
            </a:r>
            <a:br>
              <a:rPr lang="en-SG">
                <a:solidFill>
                  <a:schemeClr val="bg1"/>
                </a:solidFill>
                <a:latin typeface="SimSun"/>
                <a:cs typeface="SimSun"/>
              </a:rPr>
            </a:br>
            <a:r>
              <a:rPr lang="en-SG">
                <a:solidFill>
                  <a:schemeClr val="bg1"/>
                </a:solidFill>
                <a:latin typeface="SimSun"/>
                <a:cs typeface="SimSun"/>
              </a:rPr>
              <a:t>ros2</a:t>
            </a:r>
            <a:r>
              <a:rPr lang="en-SG" spc="-30">
                <a:solidFill>
                  <a:schemeClr val="bg1"/>
                </a:solidFill>
                <a:latin typeface="SimSun"/>
                <a:cs typeface="SimSun"/>
              </a:rPr>
              <a:t> </a:t>
            </a:r>
            <a:r>
              <a:rPr lang="en-SG">
                <a:solidFill>
                  <a:schemeClr val="bg1"/>
                </a:solidFill>
                <a:latin typeface="SimSun"/>
                <a:cs typeface="SimSun"/>
              </a:rPr>
              <a:t>run</a:t>
            </a:r>
            <a:r>
              <a:rPr lang="en-SG" spc="-25">
                <a:solidFill>
                  <a:schemeClr val="bg1"/>
                </a:solidFill>
                <a:latin typeface="SimSun"/>
                <a:cs typeface="SimSun"/>
              </a:rPr>
              <a:t> </a:t>
            </a:r>
            <a:r>
              <a:rPr lang="en-SG" err="1">
                <a:solidFill>
                  <a:schemeClr val="bg1"/>
                </a:solidFill>
                <a:latin typeface="SimSun"/>
                <a:cs typeface="SimSun"/>
              </a:rPr>
              <a:t>demo_nodes_cpp</a:t>
            </a:r>
            <a:r>
              <a:rPr lang="en-SG" spc="-30">
                <a:solidFill>
                  <a:schemeClr val="bg1"/>
                </a:solidFill>
                <a:latin typeface="SimSun"/>
                <a:cs typeface="SimSun"/>
              </a:rPr>
              <a:t> </a:t>
            </a:r>
            <a:r>
              <a:rPr lang="en-SG">
                <a:solidFill>
                  <a:schemeClr val="bg1"/>
                </a:solidFill>
                <a:latin typeface="SimSun"/>
                <a:cs typeface="SimSun"/>
              </a:rPr>
              <a:t>talker</a:t>
            </a:r>
          </a:p>
        </p:txBody>
      </p:sp>
      <p:sp>
        <p:nvSpPr>
          <p:cNvPr id="12" name="Rectangle 11">
            <a:extLst>
              <a:ext uri="{FF2B5EF4-FFF2-40B4-BE49-F238E27FC236}">
                <a16:creationId xmlns:a16="http://schemas.microsoft.com/office/drawing/2014/main" id="{BA4F8910-9E96-4D90-9242-F8487DA8F18C}"/>
              </a:ext>
            </a:extLst>
          </p:cNvPr>
          <p:cNvSpPr/>
          <p:nvPr/>
        </p:nvSpPr>
        <p:spPr>
          <a:xfrm>
            <a:off x="609600" y="2052621"/>
            <a:ext cx="1326517" cy="369332"/>
          </a:xfrm>
          <a:prstGeom prst="rect">
            <a:avLst/>
          </a:prstGeom>
        </p:spPr>
        <p:txBody>
          <a:bodyPr wrap="none">
            <a:spAutoFit/>
          </a:bodyPr>
          <a:lstStyle/>
          <a:p>
            <a:pPr marL="12700">
              <a:lnSpc>
                <a:spcPct val="100000"/>
              </a:lnSpc>
              <a:spcBef>
                <a:spcPts val="100"/>
              </a:spcBef>
            </a:pPr>
            <a:r>
              <a:rPr lang="en-US" spc="50">
                <a:latin typeface="Cambria"/>
                <a:cs typeface="Cambria"/>
              </a:rPr>
              <a:t>Terminal 2</a:t>
            </a:r>
            <a:endParaRPr lang="en-US">
              <a:latin typeface="Cambria"/>
              <a:cs typeface="Cambria"/>
            </a:endParaRPr>
          </a:p>
        </p:txBody>
      </p:sp>
      <p:pic>
        <p:nvPicPr>
          <p:cNvPr id="16" name="Picture 15">
            <a:extLst>
              <a:ext uri="{FF2B5EF4-FFF2-40B4-BE49-F238E27FC236}">
                <a16:creationId xmlns:a16="http://schemas.microsoft.com/office/drawing/2014/main" id="{92C9AE1F-984F-4F37-8B43-44AD6B353FC2}"/>
              </a:ext>
            </a:extLst>
          </p:cNvPr>
          <p:cNvPicPr>
            <a:picLocks noChangeAspect="1"/>
          </p:cNvPicPr>
          <p:nvPr/>
        </p:nvPicPr>
        <p:blipFill rotWithShape="1">
          <a:blip r:embed="rId2"/>
          <a:srcRect l="38744" t="13872" r="9242"/>
          <a:stretch/>
        </p:blipFill>
        <p:spPr>
          <a:xfrm>
            <a:off x="7442202" y="2328863"/>
            <a:ext cx="3403600" cy="902403"/>
          </a:xfrm>
          <a:prstGeom prst="rect">
            <a:avLst/>
          </a:prstGeom>
        </p:spPr>
      </p:pic>
      <p:pic>
        <p:nvPicPr>
          <p:cNvPr id="18" name="Picture 17">
            <a:extLst>
              <a:ext uri="{FF2B5EF4-FFF2-40B4-BE49-F238E27FC236}">
                <a16:creationId xmlns:a16="http://schemas.microsoft.com/office/drawing/2014/main" id="{51710AEC-C3DF-4712-A436-8AC0058BB82E}"/>
              </a:ext>
            </a:extLst>
          </p:cNvPr>
          <p:cNvPicPr>
            <a:picLocks noChangeAspect="1"/>
          </p:cNvPicPr>
          <p:nvPr/>
        </p:nvPicPr>
        <p:blipFill rotWithShape="1">
          <a:blip r:embed="rId3"/>
          <a:srcRect l="36302" t="13872" r="16941"/>
          <a:stretch/>
        </p:blipFill>
        <p:spPr>
          <a:xfrm>
            <a:off x="7442202" y="1237367"/>
            <a:ext cx="3251202" cy="902403"/>
          </a:xfrm>
          <a:prstGeom prst="rect">
            <a:avLst/>
          </a:prstGeom>
        </p:spPr>
      </p:pic>
      <p:sp>
        <p:nvSpPr>
          <p:cNvPr id="19" name="Oval 18">
            <a:extLst>
              <a:ext uri="{FF2B5EF4-FFF2-40B4-BE49-F238E27FC236}">
                <a16:creationId xmlns:a16="http://schemas.microsoft.com/office/drawing/2014/main" id="{036F0989-2739-460F-BDA8-6418651DE69D}"/>
              </a:ext>
            </a:extLst>
          </p:cNvPr>
          <p:cNvSpPr/>
          <p:nvPr/>
        </p:nvSpPr>
        <p:spPr>
          <a:xfrm>
            <a:off x="945516" y="3987800"/>
            <a:ext cx="3524883" cy="152495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0" name="Rectangle 19">
            <a:extLst>
              <a:ext uri="{FF2B5EF4-FFF2-40B4-BE49-F238E27FC236}">
                <a16:creationId xmlns:a16="http://schemas.microsoft.com/office/drawing/2014/main" id="{2665B06A-6B4A-445F-9FEA-7E1940619459}"/>
              </a:ext>
            </a:extLst>
          </p:cNvPr>
          <p:cNvSpPr/>
          <p:nvPr/>
        </p:nvSpPr>
        <p:spPr>
          <a:xfrm>
            <a:off x="2276588" y="4107934"/>
            <a:ext cx="862737" cy="369332"/>
          </a:xfrm>
          <a:prstGeom prst="rect">
            <a:avLst/>
          </a:prstGeom>
        </p:spPr>
        <p:txBody>
          <a:bodyPr wrap="none">
            <a:spAutoFit/>
          </a:bodyPr>
          <a:lstStyle/>
          <a:p>
            <a:pPr algn="ctr"/>
            <a:r>
              <a:rPr lang="en-US"/>
              <a:t>Node 1</a:t>
            </a:r>
            <a:endParaRPr lang="en-SG"/>
          </a:p>
        </p:txBody>
      </p:sp>
      <p:sp>
        <p:nvSpPr>
          <p:cNvPr id="21" name="Oval 20">
            <a:extLst>
              <a:ext uri="{FF2B5EF4-FFF2-40B4-BE49-F238E27FC236}">
                <a16:creationId xmlns:a16="http://schemas.microsoft.com/office/drawing/2014/main" id="{609D8A5E-239C-483A-A334-32262481FA88}"/>
              </a:ext>
            </a:extLst>
          </p:cNvPr>
          <p:cNvSpPr/>
          <p:nvPr/>
        </p:nvSpPr>
        <p:spPr>
          <a:xfrm>
            <a:off x="7128485" y="3876547"/>
            <a:ext cx="3524883" cy="220674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2" name="Rectangle 21">
            <a:extLst>
              <a:ext uri="{FF2B5EF4-FFF2-40B4-BE49-F238E27FC236}">
                <a16:creationId xmlns:a16="http://schemas.microsoft.com/office/drawing/2014/main" id="{B2E079A0-D73B-4C85-B6D4-E7ED76DDD681}"/>
              </a:ext>
            </a:extLst>
          </p:cNvPr>
          <p:cNvSpPr/>
          <p:nvPr/>
        </p:nvSpPr>
        <p:spPr>
          <a:xfrm>
            <a:off x="8459557" y="3996682"/>
            <a:ext cx="862737" cy="369332"/>
          </a:xfrm>
          <a:prstGeom prst="rect">
            <a:avLst/>
          </a:prstGeom>
        </p:spPr>
        <p:txBody>
          <a:bodyPr wrap="none">
            <a:spAutoFit/>
          </a:bodyPr>
          <a:lstStyle/>
          <a:p>
            <a:pPr algn="ctr"/>
            <a:r>
              <a:rPr lang="en-US"/>
              <a:t>Node 2</a:t>
            </a:r>
            <a:endParaRPr lang="en-SG"/>
          </a:p>
        </p:txBody>
      </p:sp>
      <p:sp>
        <p:nvSpPr>
          <p:cNvPr id="25" name="Speech Bubble: Rectangle 24">
            <a:extLst>
              <a:ext uri="{FF2B5EF4-FFF2-40B4-BE49-F238E27FC236}">
                <a16:creationId xmlns:a16="http://schemas.microsoft.com/office/drawing/2014/main" id="{6A112EE8-3BCD-4542-B8E3-6F369B3DAF93}"/>
              </a:ext>
            </a:extLst>
          </p:cNvPr>
          <p:cNvSpPr/>
          <p:nvPr/>
        </p:nvSpPr>
        <p:spPr>
          <a:xfrm>
            <a:off x="5513847" y="5620638"/>
            <a:ext cx="1495089" cy="612648"/>
          </a:xfrm>
          <a:prstGeom prst="wedgeRectCallout">
            <a:avLst>
              <a:gd name="adj1" fmla="val 113889"/>
              <a:gd name="adj2" fmla="val -43222"/>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I heard…..</a:t>
            </a:r>
            <a:endParaRPr lang="en-SG">
              <a:solidFill>
                <a:schemeClr val="tx1"/>
              </a:solidFill>
            </a:endParaRPr>
          </a:p>
        </p:txBody>
      </p:sp>
      <p:sp>
        <p:nvSpPr>
          <p:cNvPr id="26" name="Rectangle: Rounded Corners 25">
            <a:extLst>
              <a:ext uri="{FF2B5EF4-FFF2-40B4-BE49-F238E27FC236}">
                <a16:creationId xmlns:a16="http://schemas.microsoft.com/office/drawing/2014/main" id="{C9E32F80-6FE3-4BB6-BDB6-E2CEC386C4FF}"/>
              </a:ext>
            </a:extLst>
          </p:cNvPr>
          <p:cNvSpPr/>
          <p:nvPr/>
        </p:nvSpPr>
        <p:spPr>
          <a:xfrm>
            <a:off x="7721601" y="4532634"/>
            <a:ext cx="2338648" cy="62534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Subscriber</a:t>
            </a:r>
            <a:endParaRPr lang="en-SG"/>
          </a:p>
        </p:txBody>
      </p:sp>
      <p:sp>
        <p:nvSpPr>
          <p:cNvPr id="27" name="Rectangle: Rounded Corners 26">
            <a:extLst>
              <a:ext uri="{FF2B5EF4-FFF2-40B4-BE49-F238E27FC236}">
                <a16:creationId xmlns:a16="http://schemas.microsoft.com/office/drawing/2014/main" id="{7368E8C5-D793-4FC0-90B7-FAD4148CA750}"/>
              </a:ext>
            </a:extLst>
          </p:cNvPr>
          <p:cNvSpPr/>
          <p:nvPr/>
        </p:nvSpPr>
        <p:spPr>
          <a:xfrm>
            <a:off x="1538632" y="4532634"/>
            <a:ext cx="2338648" cy="62534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Publisher</a:t>
            </a:r>
            <a:endParaRPr lang="en-SG"/>
          </a:p>
        </p:txBody>
      </p:sp>
      <p:sp>
        <p:nvSpPr>
          <p:cNvPr id="28" name="Rectangle: Rounded Corners 27">
            <a:extLst>
              <a:ext uri="{FF2B5EF4-FFF2-40B4-BE49-F238E27FC236}">
                <a16:creationId xmlns:a16="http://schemas.microsoft.com/office/drawing/2014/main" id="{751ECE20-CBFB-4A18-8EAF-9BC15AA4E767}"/>
              </a:ext>
            </a:extLst>
          </p:cNvPr>
          <p:cNvSpPr/>
          <p:nvPr/>
        </p:nvSpPr>
        <p:spPr>
          <a:xfrm>
            <a:off x="4992991" y="4590544"/>
            <a:ext cx="1612901" cy="50952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/chatter</a:t>
            </a:r>
            <a:endParaRPr lang="en-SG"/>
          </a:p>
        </p:txBody>
      </p:sp>
      <p:cxnSp>
        <p:nvCxnSpPr>
          <p:cNvPr id="30" name="Straight Arrow Connector 29">
            <a:extLst>
              <a:ext uri="{FF2B5EF4-FFF2-40B4-BE49-F238E27FC236}">
                <a16:creationId xmlns:a16="http://schemas.microsoft.com/office/drawing/2014/main" id="{3A990413-C539-483B-AAF1-10D9061EAC73}"/>
              </a:ext>
            </a:extLst>
          </p:cNvPr>
          <p:cNvCxnSpPr>
            <a:stCxn id="27" idx="3"/>
            <a:endCxn id="28" idx="1"/>
          </p:cNvCxnSpPr>
          <p:nvPr/>
        </p:nvCxnSpPr>
        <p:spPr>
          <a:xfrm>
            <a:off x="3877280" y="4845308"/>
            <a:ext cx="111571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F7AD2AFF-C6E9-4423-AF54-578B6AD6F836}"/>
              </a:ext>
            </a:extLst>
          </p:cNvPr>
          <p:cNvCxnSpPr/>
          <p:nvPr/>
        </p:nvCxnSpPr>
        <p:spPr>
          <a:xfrm>
            <a:off x="6605892" y="4845308"/>
            <a:ext cx="111571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D17A5B51-4F96-44D8-B622-585E47E1609C}"/>
              </a:ext>
            </a:extLst>
          </p:cNvPr>
          <p:cNvSpPr/>
          <p:nvPr/>
        </p:nvSpPr>
        <p:spPr>
          <a:xfrm>
            <a:off x="7995575" y="5469979"/>
            <a:ext cx="1790700" cy="3013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Callback</a:t>
            </a:r>
            <a:endParaRPr lang="en-SG"/>
          </a:p>
        </p:txBody>
      </p:sp>
      <p:cxnSp>
        <p:nvCxnSpPr>
          <p:cNvPr id="33" name="Straight Arrow Connector 32">
            <a:extLst>
              <a:ext uri="{FF2B5EF4-FFF2-40B4-BE49-F238E27FC236}">
                <a16:creationId xmlns:a16="http://schemas.microsoft.com/office/drawing/2014/main" id="{AC5440A3-A251-4222-B372-6D683ED320FB}"/>
              </a:ext>
            </a:extLst>
          </p:cNvPr>
          <p:cNvCxnSpPr>
            <a:cxnSpLocks/>
          </p:cNvCxnSpPr>
          <p:nvPr/>
        </p:nvCxnSpPr>
        <p:spPr>
          <a:xfrm>
            <a:off x="8890925" y="5144264"/>
            <a:ext cx="0" cy="32571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534013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047F82-4B37-4C95-8DEB-3732BAB96C86}"/>
              </a:ext>
            </a:extLst>
          </p:cNvPr>
          <p:cNvSpPr>
            <a:spLocks noGrp="1"/>
          </p:cNvSpPr>
          <p:nvPr>
            <p:ph type="title"/>
          </p:nvPr>
        </p:nvSpPr>
        <p:spPr>
          <a:xfrm>
            <a:off x="609600" y="98833"/>
            <a:ext cx="9347200" cy="609600"/>
          </a:xfrm>
        </p:spPr>
        <p:txBody>
          <a:bodyPr/>
          <a:lstStyle/>
          <a:p>
            <a:r>
              <a:rPr lang="en-US"/>
              <a:t>RQT</a:t>
            </a:r>
            <a:endParaRPr lang="en-SG"/>
          </a:p>
        </p:txBody>
      </p:sp>
      <p:sp>
        <p:nvSpPr>
          <p:cNvPr id="4" name="Slide Number Placeholder 3">
            <a:extLst>
              <a:ext uri="{FF2B5EF4-FFF2-40B4-BE49-F238E27FC236}">
                <a16:creationId xmlns:a16="http://schemas.microsoft.com/office/drawing/2014/main" id="{C182E97F-E55F-440A-B043-54BB314B97DB}"/>
              </a:ext>
            </a:extLst>
          </p:cNvPr>
          <p:cNvSpPr>
            <a:spLocks noGrp="1"/>
          </p:cNvSpPr>
          <p:nvPr>
            <p:ph type="sldNum" sz="quarter" idx="12"/>
          </p:nvPr>
        </p:nvSpPr>
        <p:spPr/>
        <p:txBody>
          <a:bodyPr/>
          <a:lstStyle/>
          <a:p>
            <a:fld id="{DB585DB3-991F-418E-AAD4-DC1A839C24E0}" type="slidenum">
              <a:rPr lang="en-US" smtClean="0"/>
              <a:pPr/>
              <a:t>61</a:t>
            </a:fld>
            <a:endParaRPr lang="en-US"/>
          </a:p>
        </p:txBody>
      </p:sp>
      <p:sp>
        <p:nvSpPr>
          <p:cNvPr id="5" name="object 14">
            <a:extLst>
              <a:ext uri="{FF2B5EF4-FFF2-40B4-BE49-F238E27FC236}">
                <a16:creationId xmlns:a16="http://schemas.microsoft.com/office/drawing/2014/main" id="{A662C254-B8D1-4BBF-AC23-8BA05139E72E}"/>
              </a:ext>
            </a:extLst>
          </p:cNvPr>
          <p:cNvSpPr txBox="1"/>
          <p:nvPr/>
        </p:nvSpPr>
        <p:spPr>
          <a:xfrm>
            <a:off x="678160" y="1008478"/>
            <a:ext cx="10999285" cy="243656"/>
          </a:xfrm>
          <a:prstGeom prst="rect">
            <a:avLst/>
          </a:prstGeom>
        </p:spPr>
        <p:txBody>
          <a:bodyPr vert="horz" wrap="square" lIns="0" tIns="12700" rIns="0" bIns="0" rtlCol="0" anchor="t">
            <a:spAutoFit/>
          </a:bodyPr>
          <a:lstStyle/>
          <a:p>
            <a:pPr marL="12700">
              <a:lnSpc>
                <a:spcPct val="100000"/>
              </a:lnSpc>
            </a:pPr>
            <a:endParaRPr lang="en-US" sz="1500" spc="-45">
              <a:latin typeface="Calibri"/>
              <a:ea typeface="SimSun"/>
              <a:cs typeface="SimSun"/>
            </a:endParaRPr>
          </a:p>
        </p:txBody>
      </p:sp>
      <p:pic>
        <p:nvPicPr>
          <p:cNvPr id="6" name="Picture 6" descr="Text&#10;&#10;Description automatically generated">
            <a:extLst>
              <a:ext uri="{FF2B5EF4-FFF2-40B4-BE49-F238E27FC236}">
                <a16:creationId xmlns:a16="http://schemas.microsoft.com/office/drawing/2014/main" id="{423C9B43-BA3C-450C-856D-7EC6DFC6C6D8}"/>
              </a:ext>
            </a:extLst>
          </p:cNvPr>
          <p:cNvPicPr>
            <a:picLocks noChangeAspect="1"/>
          </p:cNvPicPr>
          <p:nvPr/>
        </p:nvPicPr>
        <p:blipFill>
          <a:blip r:embed="rId2"/>
          <a:stretch>
            <a:fillRect/>
          </a:stretch>
        </p:blipFill>
        <p:spPr>
          <a:xfrm>
            <a:off x="5186754" y="1023283"/>
            <a:ext cx="4586748" cy="2865456"/>
          </a:xfrm>
          <a:prstGeom prst="rect">
            <a:avLst/>
          </a:prstGeom>
        </p:spPr>
      </p:pic>
      <p:sp>
        <p:nvSpPr>
          <p:cNvPr id="10" name="TextBox 9">
            <a:extLst>
              <a:ext uri="{FF2B5EF4-FFF2-40B4-BE49-F238E27FC236}">
                <a16:creationId xmlns:a16="http://schemas.microsoft.com/office/drawing/2014/main" id="{BCCE13DE-67BB-45CC-BE1D-DA963F73103E}"/>
              </a:ext>
            </a:extLst>
          </p:cNvPr>
          <p:cNvSpPr txBox="1"/>
          <p:nvPr/>
        </p:nvSpPr>
        <p:spPr>
          <a:xfrm>
            <a:off x="1815691" y="4576916"/>
            <a:ext cx="321023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Calibri"/>
                <a:cs typeface="Calibri"/>
              </a:rPr>
              <a:t>to launch default main window</a:t>
            </a:r>
          </a:p>
        </p:txBody>
      </p:sp>
      <p:sp>
        <p:nvSpPr>
          <p:cNvPr id="11" name="TextBox 10">
            <a:extLst>
              <a:ext uri="{FF2B5EF4-FFF2-40B4-BE49-F238E27FC236}">
                <a16:creationId xmlns:a16="http://schemas.microsoft.com/office/drawing/2014/main" id="{F7F48729-5F11-403C-929A-1BA46BFE7CBA}"/>
              </a:ext>
            </a:extLst>
          </p:cNvPr>
          <p:cNvSpPr txBox="1"/>
          <p:nvPr/>
        </p:nvSpPr>
        <p:spPr>
          <a:xfrm>
            <a:off x="766914" y="5101303"/>
            <a:ext cx="5119328" cy="369332"/>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SimSun"/>
                <a:ea typeface="SimSun"/>
              </a:rPr>
              <a:t>ros2 run </a:t>
            </a:r>
            <a:r>
              <a:rPr lang="en-US" err="1">
                <a:latin typeface="SimSun"/>
                <a:ea typeface="SimSun"/>
              </a:rPr>
              <a:t>rqt</a:t>
            </a:r>
            <a:r>
              <a:rPr lang="en-US">
                <a:latin typeface="SimSun"/>
                <a:ea typeface="SimSun"/>
              </a:rPr>
              <a:t>_&lt;plugin&gt; </a:t>
            </a:r>
            <a:r>
              <a:rPr lang="en-US" err="1">
                <a:latin typeface="SimSun"/>
                <a:ea typeface="SimSun"/>
              </a:rPr>
              <a:t>rqt</a:t>
            </a:r>
            <a:r>
              <a:rPr lang="en-US">
                <a:latin typeface="SimSun"/>
                <a:ea typeface="SimSun"/>
              </a:rPr>
              <a:t>_&lt;plugin&gt; </a:t>
            </a:r>
            <a:endParaRPr lang="en-US">
              <a:cs typeface="Calibri"/>
            </a:endParaRPr>
          </a:p>
        </p:txBody>
      </p:sp>
      <p:sp>
        <p:nvSpPr>
          <p:cNvPr id="13" name="TextBox 12">
            <a:extLst>
              <a:ext uri="{FF2B5EF4-FFF2-40B4-BE49-F238E27FC236}">
                <a16:creationId xmlns:a16="http://schemas.microsoft.com/office/drawing/2014/main" id="{304080C2-AAB7-4750-B8B1-7DD82EA18A82}"/>
              </a:ext>
            </a:extLst>
          </p:cNvPr>
          <p:cNvSpPr txBox="1"/>
          <p:nvPr/>
        </p:nvSpPr>
        <p:spPr>
          <a:xfrm>
            <a:off x="766915" y="4576916"/>
            <a:ext cx="1022556" cy="369332"/>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err="1">
                <a:latin typeface="SimSun"/>
                <a:ea typeface="SimSun"/>
              </a:rPr>
              <a:t>rqt</a:t>
            </a:r>
            <a:r>
              <a:rPr lang="en-US">
                <a:latin typeface="SimSun"/>
                <a:ea typeface="SimSun"/>
              </a:rPr>
              <a:t> &amp;</a:t>
            </a:r>
            <a:endParaRPr lang="en-US">
              <a:latin typeface="SimSun"/>
              <a:ea typeface="SimSun"/>
              <a:cs typeface="Calibri"/>
            </a:endParaRPr>
          </a:p>
        </p:txBody>
      </p:sp>
      <p:sp>
        <p:nvSpPr>
          <p:cNvPr id="14" name="TextBox 13">
            <a:extLst>
              <a:ext uri="{FF2B5EF4-FFF2-40B4-BE49-F238E27FC236}">
                <a16:creationId xmlns:a16="http://schemas.microsoft.com/office/drawing/2014/main" id="{D702F0EF-DA9C-4BE1-8918-1481F7C4D9C3}"/>
              </a:ext>
            </a:extLst>
          </p:cNvPr>
          <p:cNvSpPr txBox="1"/>
          <p:nvPr/>
        </p:nvSpPr>
        <p:spPr>
          <a:xfrm>
            <a:off x="4904659" y="5101302"/>
            <a:ext cx="321023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Calibri"/>
                <a:cs typeface="Calibri"/>
              </a:rPr>
              <a:t>Launching specific plugins</a:t>
            </a:r>
            <a:endParaRPr lang="en-US"/>
          </a:p>
        </p:txBody>
      </p:sp>
      <p:sp>
        <p:nvSpPr>
          <p:cNvPr id="3" name="TextBox 2">
            <a:extLst>
              <a:ext uri="{FF2B5EF4-FFF2-40B4-BE49-F238E27FC236}">
                <a16:creationId xmlns:a16="http://schemas.microsoft.com/office/drawing/2014/main" id="{4FEBA1F0-17F6-4562-BFEF-83AD5503AC65}"/>
              </a:ext>
            </a:extLst>
          </p:cNvPr>
          <p:cNvSpPr txBox="1"/>
          <p:nvPr/>
        </p:nvSpPr>
        <p:spPr>
          <a:xfrm>
            <a:off x="678160" y="1183060"/>
            <a:ext cx="4508594" cy="2308324"/>
          </a:xfrm>
          <a:prstGeom prst="rect">
            <a:avLst/>
          </a:prstGeom>
          <a:noFill/>
        </p:spPr>
        <p:txBody>
          <a:bodyPr wrap="square" rtlCol="0">
            <a:spAutoFit/>
          </a:bodyPr>
          <a:lstStyle/>
          <a:p>
            <a:r>
              <a:rPr lang="en-US"/>
              <a:t>QT based ROS2 GUI Tool</a:t>
            </a:r>
          </a:p>
          <a:p>
            <a:endParaRPr lang="en-US"/>
          </a:p>
          <a:p>
            <a:r>
              <a:rPr lang="en-US"/>
              <a:t>Offers plugins for</a:t>
            </a:r>
          </a:p>
          <a:p>
            <a:pPr marL="285750" indent="-285750">
              <a:buFont typeface="Arial" panose="020B0604020202020204" pitchFamily="34" charset="0"/>
              <a:buChar char="•"/>
            </a:pPr>
            <a:r>
              <a:rPr lang="en-US"/>
              <a:t>Node graph monitor</a:t>
            </a:r>
          </a:p>
          <a:p>
            <a:pPr marL="285750" indent="-285750">
              <a:buFont typeface="Arial" panose="020B0604020202020204" pitchFamily="34" charset="0"/>
              <a:buChar char="•"/>
            </a:pPr>
            <a:r>
              <a:rPr lang="en-US"/>
              <a:t>Service caller type viewer</a:t>
            </a:r>
          </a:p>
          <a:p>
            <a:pPr marL="285750" indent="-285750">
              <a:buFont typeface="Arial" panose="020B0604020202020204" pitchFamily="34" charset="0"/>
              <a:buChar char="•"/>
            </a:pPr>
            <a:r>
              <a:rPr lang="en-US"/>
              <a:t>Topic publisher/listener type viewer</a:t>
            </a:r>
          </a:p>
          <a:p>
            <a:pPr marL="285750" indent="-285750">
              <a:buFont typeface="Arial" panose="020B0604020202020204" pitchFamily="34" charset="0"/>
              <a:buChar char="•"/>
            </a:pPr>
            <a:r>
              <a:rPr lang="en-US"/>
              <a:t>Image view,</a:t>
            </a:r>
          </a:p>
          <a:p>
            <a:pPr marL="285750" indent="-285750">
              <a:buFont typeface="Arial" panose="020B0604020202020204" pitchFamily="34" charset="0"/>
              <a:buChar char="•"/>
            </a:pPr>
            <a:r>
              <a:rPr lang="en-US"/>
              <a:t>Plot, etc.</a:t>
            </a:r>
            <a:endParaRPr lang="en-SG"/>
          </a:p>
        </p:txBody>
      </p:sp>
      <p:pic>
        <p:nvPicPr>
          <p:cNvPr id="12" name="Picture 6" descr="Text&#10;&#10;Description automatically generated">
            <a:extLst>
              <a:ext uri="{FF2B5EF4-FFF2-40B4-BE49-F238E27FC236}">
                <a16:creationId xmlns:a16="http://schemas.microsoft.com/office/drawing/2014/main" id="{463F4BC2-4716-47E3-9060-16FB8DE5FE4E}"/>
              </a:ext>
            </a:extLst>
          </p:cNvPr>
          <p:cNvPicPr>
            <a:picLocks noChangeAspect="1"/>
          </p:cNvPicPr>
          <p:nvPr/>
        </p:nvPicPr>
        <p:blipFill rotWithShape="1">
          <a:blip r:embed="rId2"/>
          <a:srcRect t="39877" b="29784"/>
          <a:stretch/>
        </p:blipFill>
        <p:spPr>
          <a:xfrm>
            <a:off x="4764502" y="1920996"/>
            <a:ext cx="6989231" cy="1324703"/>
          </a:xfrm>
          <a:prstGeom prst="rect">
            <a:avLst/>
          </a:prstGeom>
        </p:spPr>
      </p:pic>
    </p:spTree>
    <p:extLst>
      <p:ext uri="{BB962C8B-B14F-4D97-AF65-F5344CB8AC3E}">
        <p14:creationId xmlns:p14="http://schemas.microsoft.com/office/powerpoint/2010/main" val="224900846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047F82-4B37-4C95-8DEB-3732BAB96C86}"/>
              </a:ext>
            </a:extLst>
          </p:cNvPr>
          <p:cNvSpPr>
            <a:spLocks noGrp="1"/>
          </p:cNvSpPr>
          <p:nvPr>
            <p:ph type="title"/>
          </p:nvPr>
        </p:nvSpPr>
        <p:spPr>
          <a:xfrm>
            <a:off x="609600" y="98833"/>
            <a:ext cx="9347200" cy="609600"/>
          </a:xfrm>
        </p:spPr>
        <p:txBody>
          <a:bodyPr/>
          <a:lstStyle/>
          <a:p>
            <a:r>
              <a:rPr lang="en-US" dirty="0"/>
              <a:t>Activity 3: Using RQT with </a:t>
            </a:r>
            <a:r>
              <a:rPr lang="en-US" dirty="0" err="1"/>
              <a:t>Turtlesim</a:t>
            </a:r>
            <a:endParaRPr lang="en-SG" dirty="0"/>
          </a:p>
        </p:txBody>
      </p:sp>
      <p:sp>
        <p:nvSpPr>
          <p:cNvPr id="4" name="Slide Number Placeholder 3">
            <a:extLst>
              <a:ext uri="{FF2B5EF4-FFF2-40B4-BE49-F238E27FC236}">
                <a16:creationId xmlns:a16="http://schemas.microsoft.com/office/drawing/2014/main" id="{C182E97F-E55F-440A-B043-54BB314B97DB}"/>
              </a:ext>
            </a:extLst>
          </p:cNvPr>
          <p:cNvSpPr>
            <a:spLocks noGrp="1"/>
          </p:cNvSpPr>
          <p:nvPr>
            <p:ph type="sldNum" sz="quarter" idx="12"/>
          </p:nvPr>
        </p:nvSpPr>
        <p:spPr/>
        <p:txBody>
          <a:bodyPr/>
          <a:lstStyle/>
          <a:p>
            <a:fld id="{DB585DB3-991F-418E-AAD4-DC1A839C24E0}" type="slidenum">
              <a:rPr lang="en-US" smtClean="0"/>
              <a:pPr/>
              <a:t>62</a:t>
            </a:fld>
            <a:endParaRPr lang="en-US"/>
          </a:p>
        </p:txBody>
      </p:sp>
      <p:sp>
        <p:nvSpPr>
          <p:cNvPr id="5" name="object 14">
            <a:extLst>
              <a:ext uri="{FF2B5EF4-FFF2-40B4-BE49-F238E27FC236}">
                <a16:creationId xmlns:a16="http://schemas.microsoft.com/office/drawing/2014/main" id="{A662C254-B8D1-4BBF-AC23-8BA05139E72E}"/>
              </a:ext>
            </a:extLst>
          </p:cNvPr>
          <p:cNvSpPr txBox="1"/>
          <p:nvPr/>
        </p:nvSpPr>
        <p:spPr>
          <a:xfrm>
            <a:off x="678160" y="1008478"/>
            <a:ext cx="10999285" cy="243656"/>
          </a:xfrm>
          <a:prstGeom prst="rect">
            <a:avLst/>
          </a:prstGeom>
        </p:spPr>
        <p:txBody>
          <a:bodyPr vert="horz" wrap="square" lIns="0" tIns="12700" rIns="0" bIns="0" rtlCol="0" anchor="t">
            <a:spAutoFit/>
          </a:bodyPr>
          <a:lstStyle/>
          <a:p>
            <a:pPr marL="12700">
              <a:lnSpc>
                <a:spcPct val="100000"/>
              </a:lnSpc>
            </a:pPr>
            <a:endParaRPr lang="en-US" sz="1500" spc="-45">
              <a:latin typeface="Calibri"/>
              <a:ea typeface="SimSun"/>
              <a:cs typeface="SimSun"/>
            </a:endParaRPr>
          </a:p>
        </p:txBody>
      </p:sp>
      <p:sp>
        <p:nvSpPr>
          <p:cNvPr id="10" name="TextBox 9">
            <a:extLst>
              <a:ext uri="{FF2B5EF4-FFF2-40B4-BE49-F238E27FC236}">
                <a16:creationId xmlns:a16="http://schemas.microsoft.com/office/drawing/2014/main" id="{BCCE13DE-67BB-45CC-BE1D-DA963F73103E}"/>
              </a:ext>
            </a:extLst>
          </p:cNvPr>
          <p:cNvSpPr txBox="1"/>
          <p:nvPr/>
        </p:nvSpPr>
        <p:spPr>
          <a:xfrm>
            <a:off x="609600" y="1552179"/>
            <a:ext cx="9774135" cy="25423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nSpc>
                <a:spcPct val="150000"/>
              </a:lnSpc>
              <a:buFont typeface="Arial" panose="020B0604020202020204" pitchFamily="34" charset="0"/>
              <a:buChar char="•"/>
            </a:pPr>
            <a:r>
              <a:rPr lang="en-US">
                <a:latin typeface="Calibri"/>
                <a:cs typeface="Calibri"/>
              </a:rPr>
              <a:t>Learn how to run </a:t>
            </a:r>
            <a:r>
              <a:rPr lang="en-US" err="1">
                <a:latin typeface="Calibri"/>
                <a:cs typeface="Calibri"/>
              </a:rPr>
              <a:t>rqt_graph</a:t>
            </a:r>
            <a:r>
              <a:rPr lang="en-US">
                <a:latin typeface="Calibri"/>
                <a:cs typeface="Calibri"/>
              </a:rPr>
              <a:t> to view node interactions in the system</a:t>
            </a:r>
          </a:p>
          <a:p>
            <a:pPr marL="285750" indent="-285750">
              <a:lnSpc>
                <a:spcPct val="150000"/>
              </a:lnSpc>
              <a:buFont typeface="Arial" panose="020B0604020202020204" pitchFamily="34" charset="0"/>
              <a:buChar char="•"/>
            </a:pPr>
            <a:r>
              <a:rPr lang="en-US">
                <a:latin typeface="Calibri"/>
                <a:cs typeface="Calibri"/>
              </a:rPr>
              <a:t>Learn how to list all available topics active in the system</a:t>
            </a:r>
          </a:p>
          <a:p>
            <a:pPr marL="285750" indent="-285750">
              <a:lnSpc>
                <a:spcPct val="150000"/>
              </a:lnSpc>
              <a:buFont typeface="Arial" panose="020B0604020202020204" pitchFamily="34" charset="0"/>
              <a:buChar char="•"/>
            </a:pPr>
            <a:r>
              <a:rPr lang="en-US">
                <a:latin typeface="Calibri"/>
                <a:cs typeface="Calibri"/>
              </a:rPr>
              <a:t>Learn how to see the data being published on a topic</a:t>
            </a:r>
          </a:p>
          <a:p>
            <a:pPr marL="285750" indent="-285750">
              <a:lnSpc>
                <a:spcPct val="150000"/>
              </a:lnSpc>
              <a:buFont typeface="Arial" panose="020B0604020202020204" pitchFamily="34" charset="0"/>
              <a:buChar char="•"/>
            </a:pPr>
            <a:r>
              <a:rPr lang="en-US">
                <a:latin typeface="Calibri"/>
                <a:cs typeface="Calibri"/>
              </a:rPr>
              <a:t>Determine the general information of a topic, and the different publishers and subscribers of it</a:t>
            </a:r>
          </a:p>
          <a:p>
            <a:pPr marL="285750" indent="-285750">
              <a:lnSpc>
                <a:spcPct val="150000"/>
              </a:lnSpc>
              <a:buFont typeface="Arial" panose="020B0604020202020204" pitchFamily="34" charset="0"/>
              <a:buChar char="•"/>
            </a:pPr>
            <a:r>
              <a:rPr lang="en-US">
                <a:latin typeface="Calibri"/>
                <a:cs typeface="Calibri"/>
              </a:rPr>
              <a:t>Discover the detailed composition of a message published in a topic.</a:t>
            </a:r>
          </a:p>
          <a:p>
            <a:pPr marL="285750" indent="-285750">
              <a:lnSpc>
                <a:spcPct val="150000"/>
              </a:lnSpc>
              <a:buFont typeface="Arial" panose="020B0604020202020204" pitchFamily="34" charset="0"/>
              <a:buChar char="•"/>
            </a:pPr>
            <a:r>
              <a:rPr lang="en-US">
                <a:latin typeface="Calibri"/>
                <a:cs typeface="Calibri"/>
              </a:rPr>
              <a:t>Create a publisher in the command line and see the effects of the published message</a:t>
            </a:r>
          </a:p>
        </p:txBody>
      </p:sp>
    </p:spTree>
    <p:extLst>
      <p:ext uri="{BB962C8B-B14F-4D97-AF65-F5344CB8AC3E}">
        <p14:creationId xmlns:p14="http://schemas.microsoft.com/office/powerpoint/2010/main" val="271852747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3248A2-4873-47EB-B7CD-E8F85DE7B2E8}"/>
              </a:ext>
            </a:extLst>
          </p:cNvPr>
          <p:cNvSpPr>
            <a:spLocks noGrp="1"/>
          </p:cNvSpPr>
          <p:nvPr>
            <p:ph type="title"/>
          </p:nvPr>
        </p:nvSpPr>
        <p:spPr>
          <a:xfrm>
            <a:off x="609600" y="155104"/>
            <a:ext cx="9347200" cy="609600"/>
          </a:xfrm>
        </p:spPr>
        <p:txBody>
          <a:bodyPr/>
          <a:lstStyle/>
          <a:p>
            <a:r>
              <a:rPr lang="en-US"/>
              <a:t>ROS2 Messages</a:t>
            </a:r>
            <a:endParaRPr lang="en-SG"/>
          </a:p>
        </p:txBody>
      </p:sp>
      <p:sp>
        <p:nvSpPr>
          <p:cNvPr id="4" name="Slide Number Placeholder 3">
            <a:extLst>
              <a:ext uri="{FF2B5EF4-FFF2-40B4-BE49-F238E27FC236}">
                <a16:creationId xmlns:a16="http://schemas.microsoft.com/office/drawing/2014/main" id="{3B4146BA-79C2-4712-8A98-D72A907D7D96}"/>
              </a:ext>
            </a:extLst>
          </p:cNvPr>
          <p:cNvSpPr>
            <a:spLocks noGrp="1"/>
          </p:cNvSpPr>
          <p:nvPr>
            <p:ph type="sldNum" sz="quarter" idx="12"/>
          </p:nvPr>
        </p:nvSpPr>
        <p:spPr>
          <a:xfrm>
            <a:off x="11458805" y="6525344"/>
            <a:ext cx="589856" cy="228600"/>
          </a:xfrm>
        </p:spPr>
        <p:txBody>
          <a:bodyPr/>
          <a:lstStyle/>
          <a:p>
            <a:fld id="{DB585DB3-991F-418E-AAD4-DC1A839C24E0}" type="slidenum">
              <a:rPr lang="en-US" smtClean="0"/>
              <a:pPr/>
              <a:t>63</a:t>
            </a:fld>
            <a:endParaRPr lang="en-US"/>
          </a:p>
        </p:txBody>
      </p:sp>
      <p:sp>
        <p:nvSpPr>
          <p:cNvPr id="5" name="object 4">
            <a:extLst>
              <a:ext uri="{FF2B5EF4-FFF2-40B4-BE49-F238E27FC236}">
                <a16:creationId xmlns:a16="http://schemas.microsoft.com/office/drawing/2014/main" id="{2529F833-5541-425D-848E-DCAFF6374FE3}"/>
              </a:ext>
            </a:extLst>
          </p:cNvPr>
          <p:cNvSpPr txBox="1"/>
          <p:nvPr/>
        </p:nvSpPr>
        <p:spPr>
          <a:xfrm>
            <a:off x="689262" y="951649"/>
            <a:ext cx="6736128" cy="751488"/>
          </a:xfrm>
          <a:prstGeom prst="rect">
            <a:avLst/>
          </a:prstGeom>
        </p:spPr>
        <p:txBody>
          <a:bodyPr vert="horz" wrap="square" lIns="0" tIns="12700" rIns="0" bIns="0" rtlCol="0">
            <a:spAutoFit/>
          </a:bodyPr>
          <a:lstStyle/>
          <a:p>
            <a:pPr marL="12700">
              <a:lnSpc>
                <a:spcPct val="100000"/>
              </a:lnSpc>
              <a:spcBef>
                <a:spcPts val="100"/>
              </a:spcBef>
            </a:pPr>
            <a:r>
              <a:rPr lang="en-US" sz="1600" spc="70">
                <a:cs typeface="Cambria"/>
              </a:rPr>
              <a:t>D</a:t>
            </a:r>
            <a:r>
              <a:rPr sz="1600" spc="70">
                <a:cs typeface="Cambria"/>
              </a:rPr>
              <a:t>ata</a:t>
            </a:r>
            <a:r>
              <a:rPr sz="1600" spc="30">
                <a:cs typeface="Cambria"/>
              </a:rPr>
              <a:t> </a:t>
            </a:r>
            <a:r>
              <a:rPr sz="1600" spc="65">
                <a:cs typeface="Cambria"/>
              </a:rPr>
              <a:t>structure</a:t>
            </a:r>
            <a:r>
              <a:rPr sz="1600" spc="75">
                <a:cs typeface="Cambria"/>
              </a:rPr>
              <a:t> </a:t>
            </a:r>
            <a:r>
              <a:rPr sz="1600" spc="40">
                <a:cs typeface="Cambria"/>
              </a:rPr>
              <a:t>to</a:t>
            </a:r>
            <a:r>
              <a:rPr sz="1600" spc="85">
                <a:cs typeface="Cambria"/>
              </a:rPr>
              <a:t> </a:t>
            </a:r>
            <a:r>
              <a:rPr sz="1600" spc="105">
                <a:cs typeface="Cambria"/>
              </a:rPr>
              <a:t>exchange</a:t>
            </a:r>
            <a:r>
              <a:rPr sz="1600" spc="75">
                <a:cs typeface="Cambria"/>
              </a:rPr>
              <a:t> </a:t>
            </a:r>
            <a:r>
              <a:rPr sz="1600" spc="80">
                <a:cs typeface="Cambria"/>
              </a:rPr>
              <a:t>information</a:t>
            </a:r>
            <a:r>
              <a:rPr sz="1600" spc="55">
                <a:cs typeface="Cambria"/>
              </a:rPr>
              <a:t> </a:t>
            </a:r>
            <a:r>
              <a:rPr sz="1600" spc="85">
                <a:cs typeface="Cambria"/>
              </a:rPr>
              <a:t>between</a:t>
            </a:r>
            <a:r>
              <a:rPr sz="1600" spc="60">
                <a:cs typeface="Cambria"/>
              </a:rPr>
              <a:t> </a:t>
            </a:r>
            <a:r>
              <a:rPr sz="1600" spc="90">
                <a:cs typeface="Cambria"/>
              </a:rPr>
              <a:t>components</a:t>
            </a:r>
            <a:endParaRPr sz="1600">
              <a:cs typeface="Cambria"/>
            </a:endParaRPr>
          </a:p>
          <a:p>
            <a:pPr marL="12700" marR="998855">
              <a:lnSpc>
                <a:spcPct val="100000"/>
              </a:lnSpc>
            </a:pPr>
            <a:r>
              <a:rPr lang="en-US" sz="1600">
                <a:cs typeface="SimSun"/>
              </a:rPr>
              <a:t>Messages </a:t>
            </a:r>
            <a:r>
              <a:rPr sz="1600" spc="70">
                <a:cs typeface="Cambria"/>
              </a:rPr>
              <a:t>are</a:t>
            </a:r>
            <a:r>
              <a:rPr sz="1600" spc="65">
                <a:cs typeface="Cambria"/>
              </a:rPr>
              <a:t> simple </a:t>
            </a:r>
            <a:r>
              <a:rPr sz="1600" spc="70">
                <a:cs typeface="Cambria"/>
              </a:rPr>
              <a:t>text</a:t>
            </a:r>
            <a:r>
              <a:rPr sz="1600" spc="40">
                <a:cs typeface="Cambria"/>
              </a:rPr>
              <a:t> </a:t>
            </a:r>
            <a:r>
              <a:rPr sz="1600" spc="50">
                <a:cs typeface="Cambria"/>
              </a:rPr>
              <a:t>files</a:t>
            </a:r>
            <a:r>
              <a:rPr sz="1600" spc="40">
                <a:cs typeface="Cambria"/>
              </a:rPr>
              <a:t> </a:t>
            </a:r>
            <a:r>
              <a:rPr sz="1600" spc="70">
                <a:cs typeface="Cambria"/>
              </a:rPr>
              <a:t>with</a:t>
            </a:r>
            <a:r>
              <a:rPr sz="1600" spc="65">
                <a:cs typeface="Cambria"/>
              </a:rPr>
              <a:t> </a:t>
            </a:r>
            <a:r>
              <a:rPr sz="1600" spc="60">
                <a:cs typeface="Cambria"/>
              </a:rPr>
              <a:t>field</a:t>
            </a:r>
            <a:r>
              <a:rPr sz="1600" spc="20">
                <a:cs typeface="Cambria"/>
              </a:rPr>
              <a:t> </a:t>
            </a:r>
            <a:r>
              <a:rPr sz="1600" spc="50">
                <a:cs typeface="Cambria"/>
              </a:rPr>
              <a:t>type</a:t>
            </a:r>
            <a:r>
              <a:rPr sz="1600" spc="65">
                <a:cs typeface="Cambria"/>
              </a:rPr>
              <a:t> </a:t>
            </a:r>
            <a:r>
              <a:rPr sz="1600" spc="105">
                <a:cs typeface="Cambria"/>
              </a:rPr>
              <a:t>and</a:t>
            </a:r>
            <a:r>
              <a:rPr sz="1600" spc="20">
                <a:cs typeface="Cambria"/>
              </a:rPr>
              <a:t> </a:t>
            </a:r>
            <a:r>
              <a:rPr sz="1600" spc="114">
                <a:cs typeface="Cambria"/>
              </a:rPr>
              <a:t>name </a:t>
            </a:r>
            <a:r>
              <a:rPr sz="1600" spc="-315">
                <a:cs typeface="Cambria"/>
              </a:rPr>
              <a:t> </a:t>
            </a:r>
            <a:r>
              <a:rPr sz="1600" spc="80">
                <a:cs typeface="Cambria"/>
              </a:rPr>
              <a:t>defined</a:t>
            </a:r>
            <a:r>
              <a:rPr sz="1600" spc="15">
                <a:cs typeface="Cambria"/>
              </a:rPr>
              <a:t> </a:t>
            </a:r>
            <a:r>
              <a:rPr sz="1600" spc="80">
                <a:cs typeface="Cambria"/>
              </a:rPr>
              <a:t>in</a:t>
            </a:r>
            <a:r>
              <a:rPr sz="1600" spc="45">
                <a:cs typeface="Cambria"/>
              </a:rPr>
              <a:t> </a:t>
            </a:r>
            <a:r>
              <a:rPr sz="1600" b="1" u="sng" spc="90">
                <a:cs typeface="Cambria"/>
              </a:rPr>
              <a:t>programming</a:t>
            </a:r>
            <a:r>
              <a:rPr sz="1600" b="1" u="sng" spc="60">
                <a:cs typeface="Cambria"/>
              </a:rPr>
              <a:t> </a:t>
            </a:r>
            <a:r>
              <a:rPr sz="1600" b="1" u="sng" spc="90">
                <a:cs typeface="Cambria"/>
              </a:rPr>
              <a:t>language</a:t>
            </a:r>
            <a:r>
              <a:rPr sz="1600" b="1" u="sng" spc="60">
                <a:cs typeface="Cambria"/>
              </a:rPr>
              <a:t> </a:t>
            </a:r>
            <a:r>
              <a:rPr sz="1600" b="1" u="sng" spc="70">
                <a:cs typeface="Cambria"/>
              </a:rPr>
              <a:t>agnostic</a:t>
            </a:r>
            <a:r>
              <a:rPr sz="1600" b="1" u="sng" spc="55">
                <a:cs typeface="Cambria"/>
              </a:rPr>
              <a:t> </a:t>
            </a:r>
            <a:r>
              <a:rPr sz="1600" b="1" u="sng" spc="95">
                <a:cs typeface="Cambria"/>
              </a:rPr>
              <a:t>way</a:t>
            </a:r>
            <a:endParaRPr sz="1600" b="1" u="sng">
              <a:cs typeface="Cambria"/>
            </a:endParaRPr>
          </a:p>
        </p:txBody>
      </p:sp>
      <p:pic>
        <p:nvPicPr>
          <p:cNvPr id="8" name="Picture 7">
            <a:extLst>
              <a:ext uri="{FF2B5EF4-FFF2-40B4-BE49-F238E27FC236}">
                <a16:creationId xmlns:a16="http://schemas.microsoft.com/office/drawing/2014/main" id="{B2F94501-2608-4D8D-AF2B-F9E4C0164CC4}"/>
              </a:ext>
            </a:extLst>
          </p:cNvPr>
          <p:cNvPicPr>
            <a:picLocks noChangeAspect="1"/>
          </p:cNvPicPr>
          <p:nvPr/>
        </p:nvPicPr>
        <p:blipFill>
          <a:blip r:embed="rId3"/>
          <a:stretch>
            <a:fillRect/>
          </a:stretch>
        </p:blipFill>
        <p:spPr>
          <a:xfrm>
            <a:off x="391886" y="1950479"/>
            <a:ext cx="6210300" cy="3810000"/>
          </a:xfrm>
          <a:prstGeom prst="rect">
            <a:avLst/>
          </a:prstGeom>
        </p:spPr>
      </p:pic>
      <p:pic>
        <p:nvPicPr>
          <p:cNvPr id="9" name="Picture 8">
            <a:extLst>
              <a:ext uri="{FF2B5EF4-FFF2-40B4-BE49-F238E27FC236}">
                <a16:creationId xmlns:a16="http://schemas.microsoft.com/office/drawing/2014/main" id="{8E6F9409-2EBE-4228-8AE8-94864A68E7D0}"/>
              </a:ext>
            </a:extLst>
          </p:cNvPr>
          <p:cNvPicPr>
            <a:picLocks noChangeAspect="1"/>
          </p:cNvPicPr>
          <p:nvPr/>
        </p:nvPicPr>
        <p:blipFill rotWithShape="1">
          <a:blip r:embed="rId4"/>
          <a:srcRect t="28603"/>
          <a:stretch/>
        </p:blipFill>
        <p:spPr>
          <a:xfrm>
            <a:off x="7032039" y="1473265"/>
            <a:ext cx="3861099" cy="2195269"/>
          </a:xfrm>
          <a:prstGeom prst="rect">
            <a:avLst/>
          </a:prstGeom>
          <a:ln>
            <a:solidFill>
              <a:schemeClr val="tx1"/>
            </a:solidFill>
          </a:ln>
        </p:spPr>
      </p:pic>
      <p:pic>
        <p:nvPicPr>
          <p:cNvPr id="10" name="Picture 9">
            <a:extLst>
              <a:ext uri="{FF2B5EF4-FFF2-40B4-BE49-F238E27FC236}">
                <a16:creationId xmlns:a16="http://schemas.microsoft.com/office/drawing/2014/main" id="{07848297-A093-4967-89B2-055113D17B9A}"/>
              </a:ext>
            </a:extLst>
          </p:cNvPr>
          <p:cNvPicPr>
            <a:picLocks noChangeAspect="1"/>
          </p:cNvPicPr>
          <p:nvPr/>
        </p:nvPicPr>
        <p:blipFill rotWithShape="1">
          <a:blip r:embed="rId5"/>
          <a:srcRect t="27279"/>
          <a:stretch/>
        </p:blipFill>
        <p:spPr>
          <a:xfrm>
            <a:off x="7032039" y="3855479"/>
            <a:ext cx="4195262" cy="2367022"/>
          </a:xfrm>
          <a:prstGeom prst="rect">
            <a:avLst/>
          </a:prstGeom>
          <a:ln>
            <a:solidFill>
              <a:schemeClr val="tx1"/>
            </a:solidFill>
          </a:ln>
        </p:spPr>
      </p:pic>
      <p:cxnSp>
        <p:nvCxnSpPr>
          <p:cNvPr id="6" name="Straight Arrow Connector 5">
            <a:extLst>
              <a:ext uri="{FF2B5EF4-FFF2-40B4-BE49-F238E27FC236}">
                <a16:creationId xmlns:a16="http://schemas.microsoft.com/office/drawing/2014/main" id="{51C79E79-AAA8-44F8-A92E-CEF33E274499}"/>
              </a:ext>
            </a:extLst>
          </p:cNvPr>
          <p:cNvCxnSpPr/>
          <p:nvPr/>
        </p:nvCxnSpPr>
        <p:spPr>
          <a:xfrm flipV="1">
            <a:off x="2447778" y="2813538"/>
            <a:ext cx="4584261" cy="240557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FAEE65DA-3392-42AC-A78C-0F2FB9777EAD}"/>
              </a:ext>
            </a:extLst>
          </p:cNvPr>
          <p:cNvCxnSpPr>
            <a:cxnSpLocks/>
          </p:cNvCxnSpPr>
          <p:nvPr/>
        </p:nvCxnSpPr>
        <p:spPr>
          <a:xfrm>
            <a:off x="2951326" y="5373016"/>
            <a:ext cx="3899640"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9540562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3248A2-4873-47EB-B7CD-E8F85DE7B2E8}"/>
              </a:ext>
            </a:extLst>
          </p:cNvPr>
          <p:cNvSpPr>
            <a:spLocks noGrp="1"/>
          </p:cNvSpPr>
          <p:nvPr>
            <p:ph type="title"/>
          </p:nvPr>
        </p:nvSpPr>
        <p:spPr>
          <a:xfrm>
            <a:off x="609600" y="155104"/>
            <a:ext cx="9347200" cy="609600"/>
          </a:xfrm>
        </p:spPr>
        <p:txBody>
          <a:bodyPr/>
          <a:lstStyle/>
          <a:p>
            <a:r>
              <a:rPr lang="en-US"/>
              <a:t>ROS2 Messages</a:t>
            </a:r>
            <a:endParaRPr lang="en-SG"/>
          </a:p>
        </p:txBody>
      </p:sp>
      <p:sp>
        <p:nvSpPr>
          <p:cNvPr id="4" name="Slide Number Placeholder 3">
            <a:extLst>
              <a:ext uri="{FF2B5EF4-FFF2-40B4-BE49-F238E27FC236}">
                <a16:creationId xmlns:a16="http://schemas.microsoft.com/office/drawing/2014/main" id="{3B4146BA-79C2-4712-8A98-D72A907D7D96}"/>
              </a:ext>
            </a:extLst>
          </p:cNvPr>
          <p:cNvSpPr>
            <a:spLocks noGrp="1"/>
          </p:cNvSpPr>
          <p:nvPr>
            <p:ph type="sldNum" sz="quarter" idx="12"/>
          </p:nvPr>
        </p:nvSpPr>
        <p:spPr>
          <a:xfrm>
            <a:off x="11458805" y="6525344"/>
            <a:ext cx="589856" cy="228600"/>
          </a:xfrm>
        </p:spPr>
        <p:txBody>
          <a:bodyPr/>
          <a:lstStyle/>
          <a:p>
            <a:fld id="{DB585DB3-991F-418E-AAD4-DC1A839C24E0}" type="slidenum">
              <a:rPr lang="en-US" smtClean="0"/>
              <a:pPr/>
              <a:t>64</a:t>
            </a:fld>
            <a:endParaRPr lang="en-US"/>
          </a:p>
        </p:txBody>
      </p:sp>
      <p:sp>
        <p:nvSpPr>
          <p:cNvPr id="12" name="object 8">
            <a:extLst>
              <a:ext uri="{FF2B5EF4-FFF2-40B4-BE49-F238E27FC236}">
                <a16:creationId xmlns:a16="http://schemas.microsoft.com/office/drawing/2014/main" id="{A2067A6F-E044-4BB5-B849-7A725F0AD165}"/>
              </a:ext>
            </a:extLst>
          </p:cNvPr>
          <p:cNvSpPr txBox="1"/>
          <p:nvPr/>
        </p:nvSpPr>
        <p:spPr>
          <a:xfrm>
            <a:off x="609600" y="1145736"/>
            <a:ext cx="10849205" cy="2948499"/>
          </a:xfrm>
          <a:prstGeom prst="rect">
            <a:avLst/>
          </a:prstGeom>
        </p:spPr>
        <p:txBody>
          <a:bodyPr vert="horz" wrap="square" lIns="0" tIns="12700" rIns="0" bIns="0" rtlCol="0">
            <a:spAutoFit/>
          </a:bodyPr>
          <a:lstStyle/>
          <a:p>
            <a:pPr marL="12700">
              <a:lnSpc>
                <a:spcPct val="100000"/>
              </a:lnSpc>
              <a:spcBef>
                <a:spcPts val="100"/>
              </a:spcBef>
            </a:pPr>
            <a:r>
              <a:rPr sz="2000" b="1" spc="-95" dirty="0">
                <a:cs typeface="Bookman Old Style"/>
              </a:rPr>
              <a:t>S</a:t>
            </a:r>
            <a:r>
              <a:rPr sz="2000" b="1" spc="-20" dirty="0">
                <a:cs typeface="Bookman Old Style"/>
              </a:rPr>
              <a:t>u</a:t>
            </a:r>
            <a:r>
              <a:rPr sz="2000" b="1" spc="10" dirty="0">
                <a:cs typeface="Bookman Old Style"/>
              </a:rPr>
              <a:t>pp</a:t>
            </a:r>
            <a:r>
              <a:rPr sz="2000" b="1" spc="-35" dirty="0">
                <a:cs typeface="Bookman Old Style"/>
              </a:rPr>
              <a:t>o</a:t>
            </a:r>
            <a:r>
              <a:rPr sz="2000" b="1" spc="55" dirty="0">
                <a:cs typeface="Bookman Old Style"/>
              </a:rPr>
              <a:t>r</a:t>
            </a:r>
            <a:r>
              <a:rPr sz="2000" b="1" spc="-95" dirty="0">
                <a:cs typeface="Bookman Old Style"/>
              </a:rPr>
              <a:t>t</a:t>
            </a:r>
            <a:r>
              <a:rPr sz="2000" b="1" spc="-50" dirty="0">
                <a:cs typeface="Bookman Old Style"/>
              </a:rPr>
              <a:t>e</a:t>
            </a:r>
            <a:r>
              <a:rPr sz="2000" b="1" spc="10" dirty="0">
                <a:cs typeface="Bookman Old Style"/>
              </a:rPr>
              <a:t>d</a:t>
            </a:r>
            <a:r>
              <a:rPr sz="2000" b="1" spc="-135" dirty="0">
                <a:cs typeface="Bookman Old Style"/>
              </a:rPr>
              <a:t> </a:t>
            </a:r>
            <a:r>
              <a:rPr sz="2000" b="1" spc="25" dirty="0">
                <a:cs typeface="Bookman Old Style"/>
              </a:rPr>
              <a:t>f</a:t>
            </a:r>
            <a:r>
              <a:rPr sz="2000" b="1" spc="-20" dirty="0">
                <a:cs typeface="Bookman Old Style"/>
              </a:rPr>
              <a:t>i</a:t>
            </a:r>
            <a:r>
              <a:rPr sz="2000" b="1" spc="-50" dirty="0">
                <a:cs typeface="Bookman Old Style"/>
              </a:rPr>
              <a:t>e</a:t>
            </a:r>
            <a:r>
              <a:rPr sz="2000" b="1" spc="10" dirty="0">
                <a:cs typeface="Bookman Old Style"/>
              </a:rPr>
              <a:t>ld</a:t>
            </a:r>
            <a:r>
              <a:rPr sz="2000" b="1" spc="-135" dirty="0">
                <a:cs typeface="Bookman Old Style"/>
              </a:rPr>
              <a:t> </a:t>
            </a:r>
            <a:r>
              <a:rPr sz="2000" b="1" spc="-95" dirty="0">
                <a:cs typeface="Bookman Old Style"/>
              </a:rPr>
              <a:t>t</a:t>
            </a:r>
            <a:r>
              <a:rPr sz="2000" b="1" spc="-35" dirty="0">
                <a:cs typeface="Bookman Old Style"/>
              </a:rPr>
              <a:t>y</a:t>
            </a:r>
            <a:r>
              <a:rPr sz="2000" b="1" spc="10" dirty="0">
                <a:cs typeface="Bookman Old Style"/>
              </a:rPr>
              <a:t>p</a:t>
            </a:r>
            <a:r>
              <a:rPr sz="2000" b="1" spc="-50" dirty="0">
                <a:cs typeface="Bookman Old Style"/>
              </a:rPr>
              <a:t>es</a:t>
            </a:r>
          </a:p>
          <a:p>
            <a:pPr marL="736600" marR="1300480" indent="-342900">
              <a:lnSpc>
                <a:spcPct val="183400"/>
              </a:lnSpc>
              <a:spcBef>
                <a:spcPts val="525"/>
              </a:spcBef>
              <a:buFont typeface="Arial" panose="020B0604020202020204" pitchFamily="34" charset="0"/>
              <a:buChar char="•"/>
            </a:pPr>
            <a:r>
              <a:rPr sz="2000" spc="10" dirty="0">
                <a:cs typeface="SimSun"/>
              </a:rPr>
              <a:t>int8</a:t>
            </a:r>
            <a:r>
              <a:rPr sz="2000" spc="10" dirty="0">
                <a:cs typeface="Cambria"/>
              </a:rPr>
              <a:t>,</a:t>
            </a:r>
            <a:r>
              <a:rPr sz="2000" spc="20" dirty="0">
                <a:cs typeface="Cambria"/>
              </a:rPr>
              <a:t> </a:t>
            </a:r>
            <a:r>
              <a:rPr sz="2000" spc="10" dirty="0">
                <a:cs typeface="SimSun"/>
              </a:rPr>
              <a:t>int16</a:t>
            </a:r>
            <a:r>
              <a:rPr sz="2000" spc="10" dirty="0">
                <a:cs typeface="Cambria"/>
              </a:rPr>
              <a:t>,</a:t>
            </a:r>
            <a:r>
              <a:rPr sz="2000" spc="20" dirty="0">
                <a:cs typeface="Cambria"/>
              </a:rPr>
              <a:t> </a:t>
            </a:r>
            <a:r>
              <a:rPr sz="2000" spc="10" dirty="0">
                <a:cs typeface="SimSun"/>
              </a:rPr>
              <a:t>int32</a:t>
            </a:r>
            <a:r>
              <a:rPr sz="2000" spc="10" dirty="0">
                <a:cs typeface="Cambria"/>
              </a:rPr>
              <a:t>,</a:t>
            </a:r>
            <a:r>
              <a:rPr sz="2000" spc="20" dirty="0">
                <a:cs typeface="Cambria"/>
              </a:rPr>
              <a:t> </a:t>
            </a:r>
            <a:r>
              <a:rPr sz="2000" spc="10" dirty="0">
                <a:cs typeface="SimSun"/>
              </a:rPr>
              <a:t>int64</a:t>
            </a:r>
            <a:r>
              <a:rPr sz="2000" spc="10" dirty="0">
                <a:cs typeface="Cambria"/>
              </a:rPr>
              <a:t>, </a:t>
            </a:r>
            <a:r>
              <a:rPr sz="2000" spc="-315" dirty="0">
                <a:cs typeface="Cambria"/>
              </a:rPr>
              <a:t> </a:t>
            </a:r>
            <a:r>
              <a:rPr sz="2000" spc="5" dirty="0">
                <a:cs typeface="SimSun"/>
              </a:rPr>
              <a:t>float32</a:t>
            </a:r>
            <a:r>
              <a:rPr sz="2000" spc="5" dirty="0">
                <a:cs typeface="Cambria"/>
              </a:rPr>
              <a:t>, </a:t>
            </a:r>
            <a:r>
              <a:rPr sz="2000" spc="75" dirty="0">
                <a:cs typeface="Cambria"/>
              </a:rPr>
              <a:t> </a:t>
            </a:r>
            <a:r>
              <a:rPr sz="2000" spc="5" dirty="0">
                <a:cs typeface="SimSun"/>
              </a:rPr>
              <a:t>float64</a:t>
            </a:r>
            <a:r>
              <a:rPr sz="2000" spc="5" dirty="0">
                <a:cs typeface="Cambria"/>
              </a:rPr>
              <a:t>, </a:t>
            </a:r>
            <a:r>
              <a:rPr sz="2000" spc="10" dirty="0">
                <a:cs typeface="Cambria"/>
              </a:rPr>
              <a:t> </a:t>
            </a:r>
            <a:r>
              <a:rPr sz="2000" spc="5" dirty="0">
                <a:cs typeface="SimSun"/>
              </a:rPr>
              <a:t>string</a:t>
            </a:r>
            <a:r>
              <a:rPr sz="2000" spc="5" dirty="0">
                <a:cs typeface="Cambria"/>
              </a:rPr>
              <a:t>,</a:t>
            </a:r>
            <a:endParaRPr sz="2000" dirty="0">
              <a:cs typeface="Cambria"/>
            </a:endParaRPr>
          </a:p>
          <a:p>
            <a:pPr marL="736600" marR="995680" indent="-342900">
              <a:lnSpc>
                <a:spcPct val="100000"/>
              </a:lnSpc>
              <a:spcBef>
                <a:spcPts val="1500"/>
              </a:spcBef>
              <a:buFont typeface="Arial" panose="020B0604020202020204" pitchFamily="34" charset="0"/>
              <a:buChar char="•"/>
            </a:pPr>
            <a:r>
              <a:rPr lang="en-US" sz="2000" spc="65" dirty="0">
                <a:cs typeface="Cambria"/>
              </a:rPr>
              <a:t>V</a:t>
            </a:r>
            <a:r>
              <a:rPr sz="2000" spc="65" dirty="0">
                <a:cs typeface="Cambria"/>
              </a:rPr>
              <a:t>ariable-length </a:t>
            </a:r>
            <a:r>
              <a:rPr sz="2000" spc="50" dirty="0">
                <a:cs typeface="Cambria"/>
              </a:rPr>
              <a:t>array[]</a:t>
            </a:r>
            <a:endParaRPr lang="en-US" sz="2000" spc="50" dirty="0">
              <a:cs typeface="Cambria"/>
            </a:endParaRPr>
          </a:p>
          <a:p>
            <a:pPr marL="736600" marR="995680" indent="-342900">
              <a:lnSpc>
                <a:spcPct val="100000"/>
              </a:lnSpc>
              <a:spcBef>
                <a:spcPts val="1500"/>
              </a:spcBef>
              <a:buFont typeface="Arial" panose="020B0604020202020204" pitchFamily="34" charset="0"/>
              <a:buChar char="•"/>
            </a:pPr>
            <a:r>
              <a:rPr lang="en-SG" sz="2000" spc="70" dirty="0">
                <a:cs typeface="Cambria"/>
              </a:rPr>
              <a:t>F</a:t>
            </a:r>
            <a:r>
              <a:rPr sz="2000" spc="70" dirty="0" err="1">
                <a:cs typeface="Cambria"/>
              </a:rPr>
              <a:t>ixed</a:t>
            </a:r>
            <a:r>
              <a:rPr sz="2000" spc="70" dirty="0">
                <a:cs typeface="Cambria"/>
              </a:rPr>
              <a:t>-length </a:t>
            </a:r>
            <a:r>
              <a:rPr sz="2000" spc="45" dirty="0">
                <a:cs typeface="Cambria"/>
              </a:rPr>
              <a:t>array[</a:t>
            </a:r>
            <a:r>
              <a:rPr sz="2000" spc="45" dirty="0">
                <a:cs typeface="SimSun"/>
              </a:rPr>
              <a:t>C</a:t>
            </a:r>
            <a:r>
              <a:rPr sz="2000" spc="45" dirty="0">
                <a:cs typeface="Cambria"/>
              </a:rPr>
              <a:t>]</a:t>
            </a:r>
            <a:endParaRPr lang="en-US" sz="2000" spc="45" dirty="0">
              <a:cs typeface="Cambria"/>
            </a:endParaRPr>
          </a:p>
          <a:p>
            <a:pPr marL="736600" marR="995680" indent="-342900">
              <a:lnSpc>
                <a:spcPct val="100000"/>
              </a:lnSpc>
              <a:spcBef>
                <a:spcPts val="1500"/>
              </a:spcBef>
              <a:buFont typeface="Arial" panose="020B0604020202020204" pitchFamily="34" charset="0"/>
              <a:buChar char="•"/>
            </a:pPr>
            <a:r>
              <a:rPr lang="en-US" sz="2000" spc="75" dirty="0">
                <a:cs typeface="Cambria"/>
              </a:rPr>
              <a:t>B</a:t>
            </a:r>
            <a:r>
              <a:rPr sz="2000" spc="75" dirty="0">
                <a:cs typeface="Cambria"/>
              </a:rPr>
              <a:t>ounded-length</a:t>
            </a:r>
            <a:r>
              <a:rPr sz="2000" spc="50" dirty="0">
                <a:cs typeface="Cambria"/>
              </a:rPr>
              <a:t> </a:t>
            </a:r>
            <a:r>
              <a:rPr sz="2000" spc="35" dirty="0">
                <a:cs typeface="Cambria"/>
              </a:rPr>
              <a:t>array[</a:t>
            </a:r>
            <a:r>
              <a:rPr sz="2000" spc="35" dirty="0">
                <a:cs typeface="SimSun"/>
              </a:rPr>
              <a:t>&lt;=C</a:t>
            </a:r>
            <a:r>
              <a:rPr sz="2000" spc="35" dirty="0">
                <a:cs typeface="Cambria"/>
              </a:rPr>
              <a:t>],</a:t>
            </a:r>
            <a:endParaRPr sz="2000" dirty="0">
              <a:cs typeface="Cambria"/>
            </a:endParaRPr>
          </a:p>
          <a:p>
            <a:pPr marL="736600" marR="5080" indent="-342900">
              <a:lnSpc>
                <a:spcPct val="100000"/>
              </a:lnSpc>
              <a:spcBef>
                <a:spcPts val="1500"/>
              </a:spcBef>
              <a:buFont typeface="Arial" panose="020B0604020202020204" pitchFamily="34" charset="0"/>
              <a:buChar char="•"/>
            </a:pPr>
            <a:r>
              <a:rPr sz="2000" spc="70" dirty="0">
                <a:cs typeface="Cambria"/>
              </a:rPr>
              <a:t>Constructed</a:t>
            </a:r>
            <a:r>
              <a:rPr sz="2000" spc="15" dirty="0">
                <a:cs typeface="Cambria"/>
              </a:rPr>
              <a:t> </a:t>
            </a:r>
            <a:r>
              <a:rPr sz="2000" spc="95" dirty="0">
                <a:cs typeface="Cambria"/>
              </a:rPr>
              <a:t>from</a:t>
            </a:r>
            <a:r>
              <a:rPr sz="2000" spc="50" dirty="0">
                <a:cs typeface="Cambria"/>
              </a:rPr>
              <a:t> </a:t>
            </a:r>
            <a:r>
              <a:rPr sz="2000" spc="65" dirty="0">
                <a:cs typeface="Cambria"/>
              </a:rPr>
              <a:t>primitive </a:t>
            </a:r>
            <a:r>
              <a:rPr sz="2000" spc="70" dirty="0">
                <a:cs typeface="Cambria"/>
              </a:rPr>
              <a:t>data</a:t>
            </a:r>
            <a:r>
              <a:rPr sz="2000" spc="25" dirty="0">
                <a:cs typeface="Cambria"/>
              </a:rPr>
              <a:t> </a:t>
            </a:r>
            <a:r>
              <a:rPr sz="2000" spc="50" dirty="0">
                <a:cs typeface="Cambria"/>
              </a:rPr>
              <a:t>types </a:t>
            </a:r>
            <a:r>
              <a:rPr sz="2000" spc="-315" dirty="0">
                <a:cs typeface="Cambria"/>
              </a:rPr>
              <a:t> </a:t>
            </a:r>
            <a:r>
              <a:rPr sz="2000" spc="90" dirty="0">
                <a:cs typeface="Cambria"/>
              </a:rPr>
              <a:t>or</a:t>
            </a:r>
            <a:r>
              <a:rPr sz="2000" spc="5" dirty="0">
                <a:cs typeface="Cambria"/>
              </a:rPr>
              <a:t> </a:t>
            </a:r>
            <a:r>
              <a:rPr sz="2000" spc="85" dirty="0">
                <a:cs typeface="Cambria"/>
              </a:rPr>
              <a:t>other</a:t>
            </a:r>
            <a:r>
              <a:rPr sz="2000" spc="10" dirty="0">
                <a:cs typeface="Cambria"/>
              </a:rPr>
              <a:t> </a:t>
            </a:r>
            <a:r>
              <a:rPr sz="2000" spc="85" dirty="0">
                <a:cs typeface="Cambria"/>
              </a:rPr>
              <a:t>ROS</a:t>
            </a:r>
            <a:r>
              <a:rPr sz="2000" spc="50" dirty="0">
                <a:cs typeface="Cambria"/>
              </a:rPr>
              <a:t> </a:t>
            </a:r>
            <a:r>
              <a:rPr sz="2000" spc="75" dirty="0" err="1">
                <a:cs typeface="Cambria"/>
              </a:rPr>
              <a:t>msgs</a:t>
            </a:r>
            <a:endParaRPr sz="2000" dirty="0">
              <a:cs typeface="Cambria"/>
            </a:endParaRPr>
          </a:p>
        </p:txBody>
      </p:sp>
    </p:spTree>
    <p:extLst>
      <p:ext uri="{BB962C8B-B14F-4D97-AF65-F5344CB8AC3E}">
        <p14:creationId xmlns:p14="http://schemas.microsoft.com/office/powerpoint/2010/main" val="13009641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3248A2-4873-47EB-B7CD-E8F85DE7B2E8}"/>
              </a:ext>
            </a:extLst>
          </p:cNvPr>
          <p:cNvSpPr>
            <a:spLocks noGrp="1"/>
          </p:cNvSpPr>
          <p:nvPr>
            <p:ph type="title"/>
          </p:nvPr>
        </p:nvSpPr>
        <p:spPr>
          <a:xfrm>
            <a:off x="609600" y="155104"/>
            <a:ext cx="9347200" cy="609600"/>
          </a:xfrm>
        </p:spPr>
        <p:txBody>
          <a:bodyPr/>
          <a:lstStyle/>
          <a:p>
            <a:r>
              <a:rPr lang="en-US"/>
              <a:t>ROS2 Messages</a:t>
            </a:r>
            <a:endParaRPr lang="en-SG"/>
          </a:p>
        </p:txBody>
      </p:sp>
      <p:sp>
        <p:nvSpPr>
          <p:cNvPr id="4" name="Slide Number Placeholder 3">
            <a:extLst>
              <a:ext uri="{FF2B5EF4-FFF2-40B4-BE49-F238E27FC236}">
                <a16:creationId xmlns:a16="http://schemas.microsoft.com/office/drawing/2014/main" id="{3B4146BA-79C2-4712-8A98-D72A907D7D96}"/>
              </a:ext>
            </a:extLst>
          </p:cNvPr>
          <p:cNvSpPr>
            <a:spLocks noGrp="1"/>
          </p:cNvSpPr>
          <p:nvPr>
            <p:ph type="sldNum" sz="quarter" idx="12"/>
          </p:nvPr>
        </p:nvSpPr>
        <p:spPr>
          <a:xfrm>
            <a:off x="11458805" y="6525344"/>
            <a:ext cx="589856" cy="228600"/>
          </a:xfrm>
        </p:spPr>
        <p:txBody>
          <a:bodyPr/>
          <a:lstStyle/>
          <a:p>
            <a:fld id="{DB585DB3-991F-418E-AAD4-DC1A839C24E0}" type="slidenum">
              <a:rPr lang="en-US" smtClean="0"/>
              <a:pPr/>
              <a:t>65</a:t>
            </a:fld>
            <a:endParaRPr lang="en-US"/>
          </a:p>
        </p:txBody>
      </p:sp>
      <p:sp>
        <p:nvSpPr>
          <p:cNvPr id="6" name="Cylinder 5">
            <a:extLst>
              <a:ext uri="{FF2B5EF4-FFF2-40B4-BE49-F238E27FC236}">
                <a16:creationId xmlns:a16="http://schemas.microsoft.com/office/drawing/2014/main" id="{36AB5E35-29DA-4CA5-9EEC-FE31EDC31992}"/>
              </a:ext>
            </a:extLst>
          </p:cNvPr>
          <p:cNvSpPr/>
          <p:nvPr/>
        </p:nvSpPr>
        <p:spPr>
          <a:xfrm>
            <a:off x="3633514" y="1727201"/>
            <a:ext cx="1364343" cy="2815770"/>
          </a:xfrm>
          <a:prstGeom prst="can">
            <a:avLst>
              <a:gd name="adj" fmla="val 1117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7" name="Rectangle 6">
            <a:extLst>
              <a:ext uri="{FF2B5EF4-FFF2-40B4-BE49-F238E27FC236}">
                <a16:creationId xmlns:a16="http://schemas.microsoft.com/office/drawing/2014/main" id="{20D09D7D-C0A2-4504-8018-11B3675696E6}"/>
              </a:ext>
            </a:extLst>
          </p:cNvPr>
          <p:cNvSpPr/>
          <p:nvPr/>
        </p:nvSpPr>
        <p:spPr>
          <a:xfrm>
            <a:off x="3838631" y="2201801"/>
            <a:ext cx="954108" cy="369332"/>
          </a:xfrm>
          <a:prstGeom prst="rect">
            <a:avLst/>
          </a:prstGeom>
        </p:spPr>
        <p:txBody>
          <a:bodyPr wrap="none">
            <a:spAutoFit/>
          </a:bodyPr>
          <a:lstStyle/>
          <a:p>
            <a:pPr algn="ctr"/>
            <a:r>
              <a:rPr lang="en-US" b="1" err="1"/>
              <a:t>Node_A</a:t>
            </a:r>
            <a:endParaRPr lang="en-SG" b="1"/>
          </a:p>
        </p:txBody>
      </p:sp>
      <p:sp>
        <p:nvSpPr>
          <p:cNvPr id="8" name="Speech Bubble: Rectangle 7">
            <a:extLst>
              <a:ext uri="{FF2B5EF4-FFF2-40B4-BE49-F238E27FC236}">
                <a16:creationId xmlns:a16="http://schemas.microsoft.com/office/drawing/2014/main" id="{6F70C0E8-6F17-4CC4-B567-32B63D8FD1D2}"/>
              </a:ext>
            </a:extLst>
          </p:cNvPr>
          <p:cNvSpPr/>
          <p:nvPr/>
        </p:nvSpPr>
        <p:spPr>
          <a:xfrm>
            <a:off x="3712823" y="3415065"/>
            <a:ext cx="1237655" cy="612648"/>
          </a:xfrm>
          <a:prstGeom prst="wedgeRectCallou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Publisher</a:t>
            </a:r>
            <a:endParaRPr lang="en-SG" b="1"/>
          </a:p>
        </p:txBody>
      </p:sp>
      <p:sp>
        <p:nvSpPr>
          <p:cNvPr id="9" name="Oval 8">
            <a:extLst>
              <a:ext uri="{FF2B5EF4-FFF2-40B4-BE49-F238E27FC236}">
                <a16:creationId xmlns:a16="http://schemas.microsoft.com/office/drawing/2014/main" id="{B7FE96ED-1683-46CF-A00F-8630CC7A6F92}"/>
              </a:ext>
            </a:extLst>
          </p:cNvPr>
          <p:cNvSpPr/>
          <p:nvPr/>
        </p:nvSpPr>
        <p:spPr>
          <a:xfrm>
            <a:off x="6474478" y="3248143"/>
            <a:ext cx="1829207" cy="9144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highlight>
                  <a:srgbClr val="FFFF00"/>
                </a:highlight>
              </a:rPr>
              <a:t>/chatroom</a:t>
            </a:r>
            <a:endParaRPr lang="en-SG" b="1">
              <a:solidFill>
                <a:schemeClr val="tx1"/>
              </a:solidFill>
              <a:highlight>
                <a:srgbClr val="FFFF00"/>
              </a:highlight>
            </a:endParaRPr>
          </a:p>
        </p:txBody>
      </p:sp>
      <p:sp>
        <p:nvSpPr>
          <p:cNvPr id="14" name="Rectangle 13">
            <a:extLst>
              <a:ext uri="{FF2B5EF4-FFF2-40B4-BE49-F238E27FC236}">
                <a16:creationId xmlns:a16="http://schemas.microsoft.com/office/drawing/2014/main" id="{06AFE237-4B38-427D-87FF-C2F4DAD6B444}"/>
              </a:ext>
            </a:extLst>
          </p:cNvPr>
          <p:cNvSpPr/>
          <p:nvPr/>
        </p:nvSpPr>
        <p:spPr>
          <a:xfrm>
            <a:off x="1277260" y="5215019"/>
            <a:ext cx="4404860" cy="369332"/>
          </a:xfrm>
          <a:prstGeom prst="rect">
            <a:avLst/>
          </a:prstGeom>
        </p:spPr>
        <p:txBody>
          <a:bodyPr wrap="none">
            <a:spAutoFit/>
          </a:bodyPr>
          <a:lstStyle/>
          <a:p>
            <a:r>
              <a:rPr lang="en-US" err="1"/>
              <a:t>self.create_publisher</a:t>
            </a:r>
            <a:r>
              <a:rPr lang="en-US"/>
              <a:t>(</a:t>
            </a:r>
            <a:r>
              <a:rPr lang="en-US" b="1"/>
              <a:t>String</a:t>
            </a:r>
            <a:r>
              <a:rPr lang="en-US"/>
              <a:t>, '</a:t>
            </a:r>
            <a:r>
              <a:rPr lang="en-US" b="1">
                <a:highlight>
                  <a:srgbClr val="FFFF00"/>
                </a:highlight>
              </a:rPr>
              <a:t>/chatroom</a:t>
            </a:r>
            <a:r>
              <a:rPr lang="en-US"/>
              <a:t>', 10)</a:t>
            </a:r>
            <a:endParaRPr lang="en-SG"/>
          </a:p>
        </p:txBody>
      </p:sp>
      <p:pic>
        <p:nvPicPr>
          <p:cNvPr id="15" name="Picture 14">
            <a:extLst>
              <a:ext uri="{FF2B5EF4-FFF2-40B4-BE49-F238E27FC236}">
                <a16:creationId xmlns:a16="http://schemas.microsoft.com/office/drawing/2014/main" id="{848B3AA7-4D77-431A-8FE7-DABDADE7757C}"/>
              </a:ext>
            </a:extLst>
          </p:cNvPr>
          <p:cNvPicPr>
            <a:picLocks noChangeAspect="1"/>
          </p:cNvPicPr>
          <p:nvPr/>
        </p:nvPicPr>
        <p:blipFill rotWithShape="1">
          <a:blip r:embed="rId3"/>
          <a:srcRect t="21233" r="16714"/>
          <a:stretch/>
        </p:blipFill>
        <p:spPr>
          <a:xfrm>
            <a:off x="374704" y="1552737"/>
            <a:ext cx="2876134" cy="2319528"/>
          </a:xfrm>
          <a:prstGeom prst="rect">
            <a:avLst/>
          </a:prstGeom>
        </p:spPr>
      </p:pic>
      <p:cxnSp>
        <p:nvCxnSpPr>
          <p:cNvPr id="17" name="Straight Arrow Connector 16">
            <a:extLst>
              <a:ext uri="{FF2B5EF4-FFF2-40B4-BE49-F238E27FC236}">
                <a16:creationId xmlns:a16="http://schemas.microsoft.com/office/drawing/2014/main" id="{6BF1844B-C27E-4B94-9089-12A281FA0ECE}"/>
              </a:ext>
            </a:extLst>
          </p:cNvPr>
          <p:cNvCxnSpPr>
            <a:cxnSpLocks/>
            <a:endCxn id="14" idx="0"/>
          </p:cNvCxnSpPr>
          <p:nvPr/>
        </p:nvCxnSpPr>
        <p:spPr>
          <a:xfrm>
            <a:off x="1938579" y="3415065"/>
            <a:ext cx="1541111" cy="17999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Arrow: Right 19">
            <a:extLst>
              <a:ext uri="{FF2B5EF4-FFF2-40B4-BE49-F238E27FC236}">
                <a16:creationId xmlns:a16="http://schemas.microsoft.com/office/drawing/2014/main" id="{25B012CD-3C10-4EAA-A74C-1C1A9535111D}"/>
              </a:ext>
            </a:extLst>
          </p:cNvPr>
          <p:cNvSpPr/>
          <p:nvPr/>
        </p:nvSpPr>
        <p:spPr>
          <a:xfrm rot="16200000">
            <a:off x="3981325" y="4551768"/>
            <a:ext cx="1158441" cy="168059"/>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3" name="Arrow: Right 22">
            <a:extLst>
              <a:ext uri="{FF2B5EF4-FFF2-40B4-BE49-F238E27FC236}">
                <a16:creationId xmlns:a16="http://schemas.microsoft.com/office/drawing/2014/main" id="{5023F57E-D654-4625-B65F-7FB6BB36289A}"/>
              </a:ext>
            </a:extLst>
          </p:cNvPr>
          <p:cNvSpPr/>
          <p:nvPr/>
        </p:nvSpPr>
        <p:spPr>
          <a:xfrm>
            <a:off x="4950478" y="3651485"/>
            <a:ext cx="1479351" cy="107716"/>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2" name="TextBox 21">
            <a:extLst>
              <a:ext uri="{FF2B5EF4-FFF2-40B4-BE49-F238E27FC236}">
                <a16:creationId xmlns:a16="http://schemas.microsoft.com/office/drawing/2014/main" id="{EC074C9D-A9C0-47E3-8D11-A7B765A7D0B5}"/>
              </a:ext>
            </a:extLst>
          </p:cNvPr>
          <p:cNvSpPr txBox="1"/>
          <p:nvPr/>
        </p:nvSpPr>
        <p:spPr>
          <a:xfrm>
            <a:off x="5225103" y="3163943"/>
            <a:ext cx="914033" cy="369332"/>
          </a:xfrm>
          <a:prstGeom prst="rect">
            <a:avLst/>
          </a:prstGeom>
          <a:noFill/>
        </p:spPr>
        <p:txBody>
          <a:bodyPr wrap="none" rtlCol="0">
            <a:spAutoFit/>
          </a:bodyPr>
          <a:lstStyle/>
          <a:p>
            <a:r>
              <a:rPr lang="en-US"/>
              <a:t>“hello!”</a:t>
            </a:r>
            <a:endParaRPr lang="en-SG"/>
          </a:p>
        </p:txBody>
      </p:sp>
      <p:sp>
        <p:nvSpPr>
          <p:cNvPr id="25" name="Cylinder 24">
            <a:extLst>
              <a:ext uri="{FF2B5EF4-FFF2-40B4-BE49-F238E27FC236}">
                <a16:creationId xmlns:a16="http://schemas.microsoft.com/office/drawing/2014/main" id="{33F59BCB-678D-4B97-AAD0-95486F07F281}"/>
              </a:ext>
            </a:extLst>
          </p:cNvPr>
          <p:cNvSpPr/>
          <p:nvPr/>
        </p:nvSpPr>
        <p:spPr>
          <a:xfrm>
            <a:off x="9492343" y="1780888"/>
            <a:ext cx="1712686" cy="2815770"/>
          </a:xfrm>
          <a:prstGeom prst="can">
            <a:avLst>
              <a:gd name="adj" fmla="val 11441"/>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6" name="Rectangle 25">
            <a:extLst>
              <a:ext uri="{FF2B5EF4-FFF2-40B4-BE49-F238E27FC236}">
                <a16:creationId xmlns:a16="http://schemas.microsoft.com/office/drawing/2014/main" id="{CB64485C-6212-4E2F-940F-1D99195CD91E}"/>
              </a:ext>
            </a:extLst>
          </p:cNvPr>
          <p:cNvSpPr/>
          <p:nvPr/>
        </p:nvSpPr>
        <p:spPr>
          <a:xfrm>
            <a:off x="9893428" y="2090098"/>
            <a:ext cx="944489" cy="369332"/>
          </a:xfrm>
          <a:prstGeom prst="rect">
            <a:avLst/>
          </a:prstGeom>
        </p:spPr>
        <p:txBody>
          <a:bodyPr wrap="none">
            <a:spAutoFit/>
          </a:bodyPr>
          <a:lstStyle/>
          <a:p>
            <a:pPr algn="ctr"/>
            <a:r>
              <a:rPr lang="en-US" b="1" err="1"/>
              <a:t>Node_B</a:t>
            </a:r>
            <a:endParaRPr lang="en-SG" b="1"/>
          </a:p>
        </p:txBody>
      </p:sp>
      <p:sp>
        <p:nvSpPr>
          <p:cNvPr id="27" name="Speech Bubble: Rectangle 26">
            <a:extLst>
              <a:ext uri="{FF2B5EF4-FFF2-40B4-BE49-F238E27FC236}">
                <a16:creationId xmlns:a16="http://schemas.microsoft.com/office/drawing/2014/main" id="{D5914EA5-5603-4E90-BE25-BD838BD0911A}"/>
              </a:ext>
            </a:extLst>
          </p:cNvPr>
          <p:cNvSpPr/>
          <p:nvPr/>
        </p:nvSpPr>
        <p:spPr>
          <a:xfrm>
            <a:off x="9705090" y="2828762"/>
            <a:ext cx="1237655" cy="612648"/>
          </a:xfrm>
          <a:prstGeom prst="wedgeRectCallou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Subscriber</a:t>
            </a:r>
            <a:endParaRPr lang="en-SG" b="1"/>
          </a:p>
        </p:txBody>
      </p:sp>
      <p:sp>
        <p:nvSpPr>
          <p:cNvPr id="28" name="Arrow: Right 27">
            <a:extLst>
              <a:ext uri="{FF2B5EF4-FFF2-40B4-BE49-F238E27FC236}">
                <a16:creationId xmlns:a16="http://schemas.microsoft.com/office/drawing/2014/main" id="{FA3E947C-6917-422F-B3CB-D9D97A90D3D4}"/>
              </a:ext>
            </a:extLst>
          </p:cNvPr>
          <p:cNvSpPr/>
          <p:nvPr/>
        </p:nvSpPr>
        <p:spPr>
          <a:xfrm rot="20969304">
            <a:off x="8156782" y="3363130"/>
            <a:ext cx="1479351" cy="107716"/>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4" name="Rectangle: Rounded Corners 23">
            <a:extLst>
              <a:ext uri="{FF2B5EF4-FFF2-40B4-BE49-F238E27FC236}">
                <a16:creationId xmlns:a16="http://schemas.microsoft.com/office/drawing/2014/main" id="{D89F28EF-09AF-44CF-AF5A-62C3739A7A53}"/>
              </a:ext>
            </a:extLst>
          </p:cNvPr>
          <p:cNvSpPr/>
          <p:nvPr/>
        </p:nvSpPr>
        <p:spPr>
          <a:xfrm>
            <a:off x="9653054" y="3777343"/>
            <a:ext cx="1377834" cy="560487"/>
          </a:xfrm>
          <a:prstGeom prst="round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Callback</a:t>
            </a:r>
            <a:endParaRPr lang="en-SG"/>
          </a:p>
        </p:txBody>
      </p:sp>
      <p:sp>
        <p:nvSpPr>
          <p:cNvPr id="30" name="TextBox 29">
            <a:extLst>
              <a:ext uri="{FF2B5EF4-FFF2-40B4-BE49-F238E27FC236}">
                <a16:creationId xmlns:a16="http://schemas.microsoft.com/office/drawing/2014/main" id="{07FF06B2-E633-4DFE-87AA-510B29651DDE}"/>
              </a:ext>
            </a:extLst>
          </p:cNvPr>
          <p:cNvSpPr txBox="1"/>
          <p:nvPr/>
        </p:nvSpPr>
        <p:spPr>
          <a:xfrm>
            <a:off x="9492343" y="4766607"/>
            <a:ext cx="3037425" cy="369332"/>
          </a:xfrm>
          <a:prstGeom prst="rect">
            <a:avLst/>
          </a:prstGeom>
          <a:noFill/>
        </p:spPr>
        <p:txBody>
          <a:bodyPr wrap="square" rtlCol="0">
            <a:spAutoFit/>
          </a:bodyPr>
          <a:lstStyle/>
          <a:p>
            <a:r>
              <a:rPr lang="en-US"/>
              <a:t>“A says “hello!”</a:t>
            </a:r>
            <a:endParaRPr lang="en-SG"/>
          </a:p>
        </p:txBody>
      </p:sp>
      <p:sp>
        <p:nvSpPr>
          <p:cNvPr id="32" name="Arrow: Right 31">
            <a:extLst>
              <a:ext uri="{FF2B5EF4-FFF2-40B4-BE49-F238E27FC236}">
                <a16:creationId xmlns:a16="http://schemas.microsoft.com/office/drawing/2014/main" id="{02FBF152-F538-4FDD-9897-883D316D8E6F}"/>
              </a:ext>
            </a:extLst>
          </p:cNvPr>
          <p:cNvSpPr/>
          <p:nvPr/>
        </p:nvSpPr>
        <p:spPr>
          <a:xfrm rot="5400000">
            <a:off x="10399471" y="3539003"/>
            <a:ext cx="265847" cy="202454"/>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256818975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3248A2-4873-47EB-B7CD-E8F85DE7B2E8}"/>
              </a:ext>
            </a:extLst>
          </p:cNvPr>
          <p:cNvSpPr>
            <a:spLocks noGrp="1"/>
          </p:cNvSpPr>
          <p:nvPr>
            <p:ph type="title"/>
          </p:nvPr>
        </p:nvSpPr>
        <p:spPr>
          <a:xfrm>
            <a:off x="609600" y="155104"/>
            <a:ext cx="9347200" cy="609600"/>
          </a:xfrm>
        </p:spPr>
        <p:txBody>
          <a:bodyPr/>
          <a:lstStyle/>
          <a:p>
            <a:r>
              <a:rPr lang="en-US"/>
              <a:t>ROS2 Executor</a:t>
            </a:r>
            <a:endParaRPr lang="en-SG"/>
          </a:p>
        </p:txBody>
      </p:sp>
      <p:sp>
        <p:nvSpPr>
          <p:cNvPr id="4" name="Slide Number Placeholder 3">
            <a:extLst>
              <a:ext uri="{FF2B5EF4-FFF2-40B4-BE49-F238E27FC236}">
                <a16:creationId xmlns:a16="http://schemas.microsoft.com/office/drawing/2014/main" id="{3B4146BA-79C2-4712-8A98-D72A907D7D96}"/>
              </a:ext>
            </a:extLst>
          </p:cNvPr>
          <p:cNvSpPr>
            <a:spLocks noGrp="1"/>
          </p:cNvSpPr>
          <p:nvPr>
            <p:ph type="sldNum" sz="quarter" idx="12"/>
          </p:nvPr>
        </p:nvSpPr>
        <p:spPr>
          <a:xfrm>
            <a:off x="11458805" y="6525344"/>
            <a:ext cx="589856" cy="228600"/>
          </a:xfrm>
        </p:spPr>
        <p:txBody>
          <a:bodyPr/>
          <a:lstStyle/>
          <a:p>
            <a:fld id="{DB585DB3-991F-418E-AAD4-DC1A839C24E0}" type="slidenum">
              <a:rPr lang="en-US" smtClean="0"/>
              <a:pPr/>
              <a:t>66</a:t>
            </a:fld>
            <a:endParaRPr lang="en-US"/>
          </a:p>
        </p:txBody>
      </p:sp>
      <p:sp>
        <p:nvSpPr>
          <p:cNvPr id="6" name="object 9">
            <a:extLst>
              <a:ext uri="{FF2B5EF4-FFF2-40B4-BE49-F238E27FC236}">
                <a16:creationId xmlns:a16="http://schemas.microsoft.com/office/drawing/2014/main" id="{C375F5D4-3FED-4C2D-870D-3D8B160A405A}"/>
              </a:ext>
            </a:extLst>
          </p:cNvPr>
          <p:cNvSpPr txBox="1"/>
          <p:nvPr/>
        </p:nvSpPr>
        <p:spPr>
          <a:xfrm>
            <a:off x="609600" y="1715710"/>
            <a:ext cx="6616823" cy="3426579"/>
          </a:xfrm>
          <a:prstGeom prst="rect">
            <a:avLst/>
          </a:prstGeom>
        </p:spPr>
        <p:txBody>
          <a:bodyPr vert="horz" wrap="square" lIns="0" tIns="12700" rIns="0" bIns="0" rtlCol="0">
            <a:spAutoFit/>
          </a:bodyPr>
          <a:lstStyle/>
          <a:p>
            <a:pPr marL="298450" indent="-285750">
              <a:lnSpc>
                <a:spcPct val="100000"/>
              </a:lnSpc>
              <a:spcBef>
                <a:spcPts val="100"/>
              </a:spcBef>
              <a:buFont typeface="Arial" panose="020B0604020202020204" pitchFamily="34" charset="0"/>
              <a:buChar char="•"/>
            </a:pPr>
            <a:r>
              <a:rPr lang="en-US" spc="90" dirty="0">
                <a:cs typeface="Cambria"/>
              </a:rPr>
              <a:t>Coordinates order and timing to execute available communication tasks</a:t>
            </a:r>
          </a:p>
          <a:p>
            <a:pPr marL="755650" lvl="1" indent="-285750">
              <a:spcBef>
                <a:spcPts val="100"/>
              </a:spcBef>
              <a:buFont typeface="Arial" panose="020B0604020202020204" pitchFamily="34" charset="0"/>
              <a:buChar char="•"/>
            </a:pPr>
            <a:r>
              <a:rPr lang="en-US" spc="90" dirty="0">
                <a:cs typeface="Cambria"/>
              </a:rPr>
              <a:t>Provides </a:t>
            </a:r>
            <a:r>
              <a:rPr lang="en-US" spc="90" dirty="0">
                <a:highlight>
                  <a:srgbClr val="FFFF00"/>
                </a:highlight>
                <a:cs typeface="Cambria"/>
              </a:rPr>
              <a:t>spin functions </a:t>
            </a:r>
            <a:r>
              <a:rPr lang="en-US" spc="90" dirty="0">
                <a:cs typeface="Cambria"/>
              </a:rPr>
              <a:t>(</a:t>
            </a:r>
            <a:r>
              <a:rPr lang="en-US" spc="90" dirty="0">
                <a:latin typeface="SimSun" panose="02010600030101010101" pitchFamily="2" charset="-122"/>
                <a:ea typeface="SimSun" panose="02010600030101010101" pitchFamily="2" charset="-122"/>
                <a:cs typeface="Cambria"/>
              </a:rPr>
              <a:t>spin()</a:t>
            </a:r>
            <a:r>
              <a:rPr lang="en-US" spc="90" dirty="0">
                <a:cs typeface="Cambria"/>
              </a:rPr>
              <a:t>, </a:t>
            </a:r>
            <a:r>
              <a:rPr lang="en-US" spc="90" dirty="0" err="1">
                <a:latin typeface="SimSun" panose="02010600030101010101" pitchFamily="2" charset="-122"/>
                <a:ea typeface="SimSun" panose="02010600030101010101" pitchFamily="2" charset="-122"/>
                <a:cs typeface="Cambria"/>
              </a:rPr>
              <a:t>spin_once</a:t>
            </a:r>
            <a:r>
              <a:rPr lang="en-US" spc="90" dirty="0">
                <a:latin typeface="SimSun" panose="02010600030101010101" pitchFamily="2" charset="-122"/>
                <a:ea typeface="SimSun" panose="02010600030101010101" pitchFamily="2" charset="-122"/>
                <a:cs typeface="Cambria"/>
              </a:rPr>
              <a:t>()</a:t>
            </a:r>
            <a:r>
              <a:rPr lang="en-US" spc="90" dirty="0">
                <a:cs typeface="Cambria"/>
              </a:rPr>
              <a:t>…) for nodes that invokes callbacks</a:t>
            </a:r>
          </a:p>
          <a:p>
            <a:pPr marL="755650" lvl="1" indent="-285750">
              <a:spcBef>
                <a:spcPts val="100"/>
              </a:spcBef>
              <a:buFont typeface="Arial" panose="020B0604020202020204" pitchFamily="34" charset="0"/>
              <a:buChar char="•"/>
            </a:pPr>
            <a:r>
              <a:rPr lang="en-US" spc="90" dirty="0">
                <a:cs typeface="Cambria"/>
              </a:rPr>
              <a:t>Coordinates nodes and callback groups by looking for available work, and dispatch it to one or more threads</a:t>
            </a:r>
          </a:p>
          <a:p>
            <a:pPr marL="1212850" lvl="2" indent="-285750">
              <a:spcBef>
                <a:spcPts val="100"/>
              </a:spcBef>
              <a:buFont typeface="Arial" panose="020B0604020202020204" pitchFamily="34" charset="0"/>
              <a:buChar char="•"/>
            </a:pPr>
            <a:r>
              <a:rPr lang="en-US" spc="90" dirty="0">
                <a:cs typeface="Cambria"/>
              </a:rPr>
              <a:t>subscription callback</a:t>
            </a:r>
          </a:p>
          <a:p>
            <a:pPr marL="1212850" lvl="2" indent="-285750">
              <a:spcBef>
                <a:spcPts val="100"/>
              </a:spcBef>
              <a:buFont typeface="Arial" panose="020B0604020202020204" pitchFamily="34" charset="0"/>
              <a:buChar char="•"/>
            </a:pPr>
            <a:r>
              <a:rPr lang="en-US" spc="90" dirty="0">
                <a:cs typeface="Cambria"/>
              </a:rPr>
              <a:t>timer callback</a:t>
            </a:r>
          </a:p>
          <a:p>
            <a:pPr marL="1212850" lvl="2" indent="-285750">
              <a:spcBef>
                <a:spcPts val="100"/>
              </a:spcBef>
              <a:buFont typeface="Arial" panose="020B0604020202020204" pitchFamily="34" charset="0"/>
              <a:buChar char="•"/>
            </a:pPr>
            <a:r>
              <a:rPr lang="en-US" spc="90" dirty="0">
                <a:cs typeface="Cambria"/>
              </a:rPr>
              <a:t>Service callback</a:t>
            </a:r>
          </a:p>
          <a:p>
            <a:pPr marL="1212850" lvl="2" indent="-285750">
              <a:spcBef>
                <a:spcPts val="100"/>
              </a:spcBef>
              <a:buFont typeface="Arial" panose="020B0604020202020204" pitchFamily="34" charset="0"/>
              <a:buChar char="•"/>
            </a:pPr>
            <a:r>
              <a:rPr lang="en-US" spc="90" dirty="0">
                <a:cs typeface="Cambria"/>
              </a:rPr>
              <a:t>Client responses</a:t>
            </a:r>
          </a:p>
          <a:p>
            <a:pPr marL="755650" lvl="1" indent="-285750">
              <a:spcBef>
                <a:spcPts val="100"/>
              </a:spcBef>
              <a:buFont typeface="Arial" panose="020B0604020202020204" pitchFamily="34" charset="0"/>
              <a:buChar char="•"/>
            </a:pPr>
            <a:r>
              <a:rPr lang="en-US" spc="90" dirty="0">
                <a:cs typeface="Cambria"/>
              </a:rPr>
              <a:t>Coordination based on </a:t>
            </a:r>
            <a:r>
              <a:rPr lang="en-US" spc="90" dirty="0">
                <a:highlight>
                  <a:srgbClr val="FFFF00"/>
                </a:highlight>
                <a:cs typeface="Cambria"/>
              </a:rPr>
              <a:t>threading/concurrency scheme </a:t>
            </a:r>
            <a:r>
              <a:rPr lang="en-US" spc="90" dirty="0">
                <a:cs typeface="Cambria"/>
              </a:rPr>
              <a:t>in implementation  </a:t>
            </a:r>
            <a:endParaRPr lang="en-US" dirty="0">
              <a:cs typeface="Cambria"/>
            </a:endParaRPr>
          </a:p>
        </p:txBody>
      </p:sp>
      <p:pic>
        <p:nvPicPr>
          <p:cNvPr id="7" name="object 3">
            <a:extLst>
              <a:ext uri="{FF2B5EF4-FFF2-40B4-BE49-F238E27FC236}">
                <a16:creationId xmlns:a16="http://schemas.microsoft.com/office/drawing/2014/main" id="{D3C18AEA-E82C-46AA-AF37-B11FB57A3201}"/>
              </a:ext>
            </a:extLst>
          </p:cNvPr>
          <p:cNvPicPr/>
          <p:nvPr/>
        </p:nvPicPr>
        <p:blipFill>
          <a:blip r:embed="rId3" cstate="print"/>
          <a:stretch>
            <a:fillRect/>
          </a:stretch>
        </p:blipFill>
        <p:spPr>
          <a:xfrm>
            <a:off x="6457071" y="1914343"/>
            <a:ext cx="5734929" cy="3227946"/>
          </a:xfrm>
          <a:prstGeom prst="rect">
            <a:avLst/>
          </a:prstGeom>
        </p:spPr>
      </p:pic>
    </p:spTree>
    <p:extLst>
      <p:ext uri="{BB962C8B-B14F-4D97-AF65-F5344CB8AC3E}">
        <p14:creationId xmlns:p14="http://schemas.microsoft.com/office/powerpoint/2010/main" val="42482701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3248A2-4873-47EB-B7CD-E8F85DE7B2E8}"/>
              </a:ext>
            </a:extLst>
          </p:cNvPr>
          <p:cNvSpPr>
            <a:spLocks noGrp="1"/>
          </p:cNvSpPr>
          <p:nvPr>
            <p:ph type="title"/>
          </p:nvPr>
        </p:nvSpPr>
        <p:spPr>
          <a:xfrm>
            <a:off x="609600" y="155104"/>
            <a:ext cx="9347200" cy="609600"/>
          </a:xfrm>
        </p:spPr>
        <p:txBody>
          <a:bodyPr/>
          <a:lstStyle/>
          <a:p>
            <a:r>
              <a:rPr lang="en-US"/>
              <a:t>ROS2 Executor</a:t>
            </a:r>
            <a:endParaRPr lang="en-SG"/>
          </a:p>
        </p:txBody>
      </p:sp>
      <p:sp>
        <p:nvSpPr>
          <p:cNvPr id="4" name="Slide Number Placeholder 3">
            <a:extLst>
              <a:ext uri="{FF2B5EF4-FFF2-40B4-BE49-F238E27FC236}">
                <a16:creationId xmlns:a16="http://schemas.microsoft.com/office/drawing/2014/main" id="{3B4146BA-79C2-4712-8A98-D72A907D7D96}"/>
              </a:ext>
            </a:extLst>
          </p:cNvPr>
          <p:cNvSpPr>
            <a:spLocks noGrp="1"/>
          </p:cNvSpPr>
          <p:nvPr>
            <p:ph type="sldNum" sz="quarter" idx="12"/>
          </p:nvPr>
        </p:nvSpPr>
        <p:spPr>
          <a:xfrm>
            <a:off x="11458805" y="6525344"/>
            <a:ext cx="589856" cy="228600"/>
          </a:xfrm>
        </p:spPr>
        <p:txBody>
          <a:bodyPr/>
          <a:lstStyle/>
          <a:p>
            <a:fld id="{DB585DB3-991F-418E-AAD4-DC1A839C24E0}" type="slidenum">
              <a:rPr lang="en-US" smtClean="0"/>
              <a:pPr/>
              <a:t>67</a:t>
            </a:fld>
            <a:endParaRPr lang="en-US"/>
          </a:p>
        </p:txBody>
      </p:sp>
      <p:sp>
        <p:nvSpPr>
          <p:cNvPr id="6" name="object 4">
            <a:extLst>
              <a:ext uri="{FF2B5EF4-FFF2-40B4-BE49-F238E27FC236}">
                <a16:creationId xmlns:a16="http://schemas.microsoft.com/office/drawing/2014/main" id="{52E5333E-CBAC-4B56-9FAC-7D708B99AA58}"/>
              </a:ext>
            </a:extLst>
          </p:cNvPr>
          <p:cNvSpPr txBox="1"/>
          <p:nvPr/>
        </p:nvSpPr>
        <p:spPr>
          <a:xfrm>
            <a:off x="749510" y="1537231"/>
            <a:ext cx="10680280" cy="632224"/>
          </a:xfrm>
          <a:prstGeom prst="rect">
            <a:avLst/>
          </a:prstGeom>
          <a:solidFill>
            <a:srgbClr val="F0F0F0"/>
          </a:solidFill>
        </p:spPr>
        <p:txBody>
          <a:bodyPr vert="horz" wrap="square" lIns="0" tIns="92710" rIns="0" bIns="0" rtlCol="0">
            <a:spAutoFit/>
          </a:bodyPr>
          <a:lstStyle/>
          <a:p>
            <a:pPr marL="85725" marR="8109584">
              <a:lnSpc>
                <a:spcPts val="1430"/>
              </a:lnSpc>
              <a:spcBef>
                <a:spcPts val="730"/>
              </a:spcBef>
            </a:pPr>
            <a:r>
              <a:rPr sz="1500">
                <a:solidFill>
                  <a:srgbClr val="444444"/>
                </a:solidFill>
                <a:latin typeface="SimSun" panose="02010600030101010101" pitchFamily="2" charset="-122"/>
                <a:ea typeface="SimSun" panose="02010600030101010101" pitchFamily="2" charset="-122"/>
                <a:cs typeface="SimSun"/>
              </a:rPr>
              <a:t>rclpy.init(args=args)  talker = Talker() </a:t>
            </a:r>
            <a:r>
              <a:rPr sz="1500" spc="5">
                <a:solidFill>
                  <a:srgbClr val="444444"/>
                </a:solidFill>
                <a:latin typeface="SimSun" panose="02010600030101010101" pitchFamily="2" charset="-122"/>
                <a:ea typeface="SimSun" panose="02010600030101010101" pitchFamily="2" charset="-122"/>
                <a:cs typeface="SimSun"/>
              </a:rPr>
              <a:t> </a:t>
            </a:r>
            <a:r>
              <a:rPr sz="1500">
                <a:solidFill>
                  <a:srgbClr val="444444"/>
                </a:solidFill>
                <a:latin typeface="SimSun" panose="02010600030101010101" pitchFamily="2" charset="-122"/>
                <a:ea typeface="SimSun" panose="02010600030101010101" pitchFamily="2" charset="-122"/>
                <a:cs typeface="SimSun"/>
              </a:rPr>
              <a:t>rclpy.spin(talker)</a:t>
            </a:r>
            <a:endParaRPr sz="1500">
              <a:latin typeface="SimSun" panose="02010600030101010101" pitchFamily="2" charset="-122"/>
              <a:ea typeface="SimSun" panose="02010600030101010101" pitchFamily="2" charset="-122"/>
              <a:cs typeface="SimSun"/>
            </a:endParaRPr>
          </a:p>
        </p:txBody>
      </p:sp>
      <p:sp>
        <p:nvSpPr>
          <p:cNvPr id="8" name="object 8">
            <a:extLst>
              <a:ext uri="{FF2B5EF4-FFF2-40B4-BE49-F238E27FC236}">
                <a16:creationId xmlns:a16="http://schemas.microsoft.com/office/drawing/2014/main" id="{79E46795-C42E-415B-8DF7-6DAA93D5C8B4}"/>
              </a:ext>
            </a:extLst>
          </p:cNvPr>
          <p:cNvSpPr txBox="1"/>
          <p:nvPr/>
        </p:nvSpPr>
        <p:spPr>
          <a:xfrm>
            <a:off x="622300" y="3799759"/>
            <a:ext cx="10680280" cy="1401666"/>
          </a:xfrm>
          <a:prstGeom prst="rect">
            <a:avLst/>
          </a:prstGeom>
          <a:solidFill>
            <a:srgbClr val="F0F0F0"/>
          </a:solidFill>
        </p:spPr>
        <p:txBody>
          <a:bodyPr vert="horz" wrap="square" lIns="0" tIns="92710" rIns="0" bIns="0" rtlCol="0">
            <a:spAutoFit/>
          </a:bodyPr>
          <a:lstStyle/>
          <a:p>
            <a:pPr marL="85725" marR="6909434">
              <a:lnSpc>
                <a:spcPts val="1430"/>
              </a:lnSpc>
              <a:spcBef>
                <a:spcPts val="730"/>
              </a:spcBef>
            </a:pPr>
            <a:r>
              <a:rPr sz="1500" dirty="0">
                <a:solidFill>
                  <a:srgbClr val="444444"/>
                </a:solidFill>
                <a:latin typeface="SimSun" panose="02010600030101010101" pitchFamily="2" charset="-122"/>
                <a:ea typeface="SimSun" panose="02010600030101010101" pitchFamily="2" charset="-122"/>
                <a:cs typeface="SimSun"/>
              </a:rPr>
              <a:t>executor</a:t>
            </a:r>
            <a:r>
              <a:rPr sz="1500" spc="-50" dirty="0">
                <a:solidFill>
                  <a:srgbClr val="444444"/>
                </a:solidFill>
                <a:latin typeface="SimSun" panose="02010600030101010101" pitchFamily="2" charset="-122"/>
                <a:ea typeface="SimSun" panose="02010600030101010101" pitchFamily="2" charset="-122"/>
                <a:cs typeface="SimSun"/>
              </a:rPr>
              <a:t> </a:t>
            </a:r>
            <a:r>
              <a:rPr sz="1500" dirty="0">
                <a:solidFill>
                  <a:srgbClr val="444444"/>
                </a:solidFill>
                <a:latin typeface="SimSun" panose="02010600030101010101" pitchFamily="2" charset="-122"/>
                <a:ea typeface="SimSun" panose="02010600030101010101" pitchFamily="2" charset="-122"/>
                <a:cs typeface="SimSun"/>
              </a:rPr>
              <a:t>=</a:t>
            </a:r>
            <a:r>
              <a:rPr sz="1500" spc="-50" dirty="0">
                <a:solidFill>
                  <a:srgbClr val="444444"/>
                </a:solidFill>
                <a:latin typeface="SimSun" panose="02010600030101010101" pitchFamily="2" charset="-122"/>
                <a:ea typeface="SimSun" panose="02010600030101010101" pitchFamily="2" charset="-122"/>
                <a:cs typeface="SimSun"/>
              </a:rPr>
              <a:t> </a:t>
            </a:r>
            <a:r>
              <a:rPr sz="1500" dirty="0" err="1">
                <a:solidFill>
                  <a:srgbClr val="444444"/>
                </a:solidFill>
                <a:latin typeface="SimSun" panose="02010600030101010101" pitchFamily="2" charset="-122"/>
                <a:ea typeface="SimSun" panose="02010600030101010101" pitchFamily="2" charset="-122"/>
                <a:cs typeface="SimSun"/>
              </a:rPr>
              <a:t>SingleThreadedExecutor</a:t>
            </a:r>
            <a:r>
              <a:rPr sz="1500" dirty="0">
                <a:solidFill>
                  <a:srgbClr val="444444"/>
                </a:solidFill>
                <a:latin typeface="SimSun" panose="02010600030101010101" pitchFamily="2" charset="-122"/>
                <a:ea typeface="SimSun" panose="02010600030101010101" pitchFamily="2" charset="-122"/>
                <a:cs typeface="SimSun"/>
              </a:rPr>
              <a:t>() </a:t>
            </a:r>
            <a:r>
              <a:rPr sz="1500" spc="-660" dirty="0">
                <a:solidFill>
                  <a:srgbClr val="444444"/>
                </a:solidFill>
                <a:latin typeface="SimSun" panose="02010600030101010101" pitchFamily="2" charset="-122"/>
                <a:ea typeface="SimSun" panose="02010600030101010101" pitchFamily="2" charset="-122"/>
                <a:cs typeface="SimSun"/>
              </a:rPr>
              <a:t> </a:t>
            </a:r>
            <a:r>
              <a:rPr sz="1500" dirty="0">
                <a:solidFill>
                  <a:srgbClr val="444444"/>
                </a:solidFill>
                <a:latin typeface="SimSun" panose="02010600030101010101" pitchFamily="2" charset="-122"/>
                <a:ea typeface="SimSun" panose="02010600030101010101" pitchFamily="2" charset="-122"/>
                <a:cs typeface="SimSun"/>
              </a:rPr>
              <a:t>talker</a:t>
            </a:r>
            <a:r>
              <a:rPr sz="1500" spc="-5" dirty="0">
                <a:solidFill>
                  <a:srgbClr val="444444"/>
                </a:solidFill>
                <a:latin typeface="SimSun" panose="02010600030101010101" pitchFamily="2" charset="-122"/>
                <a:ea typeface="SimSun" panose="02010600030101010101" pitchFamily="2" charset="-122"/>
                <a:cs typeface="SimSun"/>
              </a:rPr>
              <a:t> </a:t>
            </a:r>
            <a:r>
              <a:rPr sz="1500" dirty="0">
                <a:solidFill>
                  <a:srgbClr val="444444"/>
                </a:solidFill>
                <a:latin typeface="SimSun" panose="02010600030101010101" pitchFamily="2" charset="-122"/>
                <a:ea typeface="SimSun" panose="02010600030101010101" pitchFamily="2" charset="-122"/>
                <a:cs typeface="SimSun"/>
              </a:rPr>
              <a:t>=</a:t>
            </a:r>
            <a:r>
              <a:rPr sz="1500" spc="-5" dirty="0">
                <a:solidFill>
                  <a:srgbClr val="444444"/>
                </a:solidFill>
                <a:latin typeface="SimSun" panose="02010600030101010101" pitchFamily="2" charset="-122"/>
                <a:ea typeface="SimSun" panose="02010600030101010101" pitchFamily="2" charset="-122"/>
                <a:cs typeface="SimSun"/>
              </a:rPr>
              <a:t> </a:t>
            </a:r>
            <a:r>
              <a:rPr sz="1500" dirty="0">
                <a:solidFill>
                  <a:srgbClr val="444444"/>
                </a:solidFill>
                <a:latin typeface="SimSun" panose="02010600030101010101" pitchFamily="2" charset="-122"/>
                <a:ea typeface="SimSun" panose="02010600030101010101" pitchFamily="2" charset="-122"/>
                <a:cs typeface="SimSun"/>
              </a:rPr>
              <a:t>Talker()</a:t>
            </a:r>
            <a:endParaRPr sz="1500" dirty="0">
              <a:latin typeface="SimSun" panose="02010600030101010101" pitchFamily="2" charset="-122"/>
              <a:ea typeface="SimSun" panose="02010600030101010101" pitchFamily="2" charset="-122"/>
              <a:cs typeface="SimSun"/>
            </a:endParaRPr>
          </a:p>
          <a:p>
            <a:pPr marL="85725">
              <a:lnSpc>
                <a:spcPts val="1405"/>
              </a:lnSpc>
            </a:pPr>
            <a:r>
              <a:rPr sz="1500" dirty="0">
                <a:solidFill>
                  <a:srgbClr val="444444"/>
                </a:solidFill>
                <a:latin typeface="SimSun" panose="02010600030101010101" pitchFamily="2" charset="-122"/>
                <a:ea typeface="SimSun" panose="02010600030101010101" pitchFamily="2" charset="-122"/>
                <a:cs typeface="SimSun"/>
              </a:rPr>
              <a:t>listener</a:t>
            </a:r>
            <a:r>
              <a:rPr sz="1500" spc="-40" dirty="0">
                <a:solidFill>
                  <a:srgbClr val="444444"/>
                </a:solidFill>
                <a:latin typeface="SimSun" panose="02010600030101010101" pitchFamily="2" charset="-122"/>
                <a:ea typeface="SimSun" panose="02010600030101010101" pitchFamily="2" charset="-122"/>
                <a:cs typeface="SimSun"/>
              </a:rPr>
              <a:t> </a:t>
            </a:r>
            <a:r>
              <a:rPr sz="1500" dirty="0">
                <a:solidFill>
                  <a:srgbClr val="444444"/>
                </a:solidFill>
                <a:latin typeface="SimSun" panose="02010600030101010101" pitchFamily="2" charset="-122"/>
                <a:ea typeface="SimSun" panose="02010600030101010101" pitchFamily="2" charset="-122"/>
                <a:cs typeface="SimSun"/>
              </a:rPr>
              <a:t>=</a:t>
            </a:r>
            <a:r>
              <a:rPr sz="1500" spc="-35" dirty="0">
                <a:solidFill>
                  <a:srgbClr val="444444"/>
                </a:solidFill>
                <a:latin typeface="SimSun" panose="02010600030101010101" pitchFamily="2" charset="-122"/>
                <a:ea typeface="SimSun" panose="02010600030101010101" pitchFamily="2" charset="-122"/>
                <a:cs typeface="SimSun"/>
              </a:rPr>
              <a:t> </a:t>
            </a:r>
            <a:r>
              <a:rPr sz="1500" dirty="0">
                <a:solidFill>
                  <a:srgbClr val="444444"/>
                </a:solidFill>
                <a:latin typeface="SimSun" panose="02010600030101010101" pitchFamily="2" charset="-122"/>
                <a:ea typeface="SimSun" panose="02010600030101010101" pitchFamily="2" charset="-122"/>
                <a:cs typeface="SimSun"/>
              </a:rPr>
              <a:t>Listener()</a:t>
            </a:r>
            <a:endParaRPr sz="1500" dirty="0">
              <a:latin typeface="SimSun" panose="02010600030101010101" pitchFamily="2" charset="-122"/>
              <a:ea typeface="SimSun" panose="02010600030101010101" pitchFamily="2" charset="-122"/>
              <a:cs typeface="SimSun"/>
            </a:endParaRPr>
          </a:p>
          <a:p>
            <a:pPr>
              <a:lnSpc>
                <a:spcPct val="100000"/>
              </a:lnSpc>
              <a:spcBef>
                <a:spcPts val="15"/>
              </a:spcBef>
            </a:pPr>
            <a:endParaRPr sz="1500" dirty="0">
              <a:latin typeface="SimSun" panose="02010600030101010101" pitchFamily="2" charset="-122"/>
              <a:ea typeface="SimSun" panose="02010600030101010101" pitchFamily="2" charset="-122"/>
              <a:cs typeface="SimSun"/>
            </a:endParaRPr>
          </a:p>
          <a:p>
            <a:pPr marL="85725" marR="7595234">
              <a:lnSpc>
                <a:spcPts val="1430"/>
              </a:lnSpc>
            </a:pPr>
            <a:r>
              <a:rPr sz="1500" dirty="0" err="1">
                <a:solidFill>
                  <a:srgbClr val="444444"/>
                </a:solidFill>
                <a:latin typeface="SimSun" panose="02010600030101010101" pitchFamily="2" charset="-122"/>
                <a:ea typeface="SimSun" panose="02010600030101010101" pitchFamily="2" charset="-122"/>
                <a:cs typeface="SimSun"/>
              </a:rPr>
              <a:t>executor.add_node</a:t>
            </a:r>
            <a:r>
              <a:rPr sz="1500" dirty="0">
                <a:solidFill>
                  <a:srgbClr val="444444"/>
                </a:solidFill>
                <a:latin typeface="SimSun" panose="02010600030101010101" pitchFamily="2" charset="-122"/>
                <a:ea typeface="SimSun" panose="02010600030101010101" pitchFamily="2" charset="-122"/>
                <a:cs typeface="SimSun"/>
              </a:rPr>
              <a:t>(talker) </a:t>
            </a:r>
            <a:r>
              <a:rPr sz="1500" spc="5" dirty="0">
                <a:solidFill>
                  <a:srgbClr val="444444"/>
                </a:solidFill>
                <a:latin typeface="SimSun" panose="02010600030101010101" pitchFamily="2" charset="-122"/>
                <a:ea typeface="SimSun" panose="02010600030101010101" pitchFamily="2" charset="-122"/>
                <a:cs typeface="SimSun"/>
              </a:rPr>
              <a:t> </a:t>
            </a:r>
            <a:r>
              <a:rPr sz="1500" dirty="0" err="1">
                <a:solidFill>
                  <a:srgbClr val="444444"/>
                </a:solidFill>
                <a:latin typeface="SimSun" panose="02010600030101010101" pitchFamily="2" charset="-122"/>
                <a:ea typeface="SimSun" panose="02010600030101010101" pitchFamily="2" charset="-122"/>
                <a:cs typeface="SimSun"/>
              </a:rPr>
              <a:t>executor.add_node</a:t>
            </a:r>
            <a:r>
              <a:rPr sz="1500" dirty="0">
                <a:solidFill>
                  <a:srgbClr val="444444"/>
                </a:solidFill>
                <a:latin typeface="SimSun" panose="02010600030101010101" pitchFamily="2" charset="-122"/>
                <a:ea typeface="SimSun" panose="02010600030101010101" pitchFamily="2" charset="-122"/>
                <a:cs typeface="SimSun"/>
              </a:rPr>
              <a:t>(listener)  </a:t>
            </a:r>
            <a:r>
              <a:rPr sz="1500" dirty="0" err="1">
                <a:solidFill>
                  <a:srgbClr val="444444"/>
                </a:solidFill>
                <a:latin typeface="SimSun" panose="02010600030101010101" pitchFamily="2" charset="-122"/>
                <a:ea typeface="SimSun" panose="02010600030101010101" pitchFamily="2" charset="-122"/>
                <a:cs typeface="SimSun"/>
              </a:rPr>
              <a:t>executor.spin</a:t>
            </a:r>
            <a:r>
              <a:rPr sz="1500" dirty="0">
                <a:solidFill>
                  <a:srgbClr val="444444"/>
                </a:solidFill>
                <a:latin typeface="SimSun" panose="02010600030101010101" pitchFamily="2" charset="-122"/>
                <a:ea typeface="SimSun" panose="02010600030101010101" pitchFamily="2" charset="-122"/>
                <a:cs typeface="SimSun"/>
              </a:rPr>
              <a:t>()</a:t>
            </a:r>
            <a:endParaRPr sz="1500" dirty="0">
              <a:latin typeface="SimSun" panose="02010600030101010101" pitchFamily="2" charset="-122"/>
              <a:ea typeface="SimSun" panose="02010600030101010101" pitchFamily="2" charset="-122"/>
              <a:cs typeface="SimSun"/>
            </a:endParaRPr>
          </a:p>
        </p:txBody>
      </p:sp>
      <p:sp>
        <p:nvSpPr>
          <p:cNvPr id="9" name="object 9">
            <a:extLst>
              <a:ext uri="{FF2B5EF4-FFF2-40B4-BE49-F238E27FC236}">
                <a16:creationId xmlns:a16="http://schemas.microsoft.com/office/drawing/2014/main" id="{326AF2C3-5CED-4754-AF0E-8C9C43FEE800}"/>
              </a:ext>
            </a:extLst>
          </p:cNvPr>
          <p:cNvSpPr txBox="1"/>
          <p:nvPr/>
        </p:nvSpPr>
        <p:spPr>
          <a:xfrm>
            <a:off x="749510" y="5370408"/>
            <a:ext cx="3366770" cy="243656"/>
          </a:xfrm>
          <a:prstGeom prst="rect">
            <a:avLst/>
          </a:prstGeom>
        </p:spPr>
        <p:txBody>
          <a:bodyPr vert="horz" wrap="square" lIns="0" tIns="12700" rIns="0" bIns="0" rtlCol="0">
            <a:spAutoFit/>
          </a:bodyPr>
          <a:lstStyle/>
          <a:p>
            <a:pPr marL="12700">
              <a:lnSpc>
                <a:spcPct val="100000"/>
              </a:lnSpc>
              <a:spcBef>
                <a:spcPts val="100"/>
              </a:spcBef>
            </a:pPr>
            <a:r>
              <a:rPr sz="1500" spc="90" dirty="0">
                <a:cs typeface="Cambria"/>
              </a:rPr>
              <a:t>Can</a:t>
            </a:r>
            <a:r>
              <a:rPr sz="1500" spc="40" dirty="0">
                <a:cs typeface="Cambria"/>
              </a:rPr>
              <a:t> </a:t>
            </a:r>
            <a:r>
              <a:rPr sz="1500" spc="65" dirty="0">
                <a:cs typeface="Cambria"/>
              </a:rPr>
              <a:t>create</a:t>
            </a:r>
            <a:r>
              <a:rPr sz="1500" spc="60" dirty="0">
                <a:cs typeface="Cambria"/>
              </a:rPr>
              <a:t> </a:t>
            </a:r>
            <a:r>
              <a:rPr sz="1500" spc="90" dirty="0">
                <a:cs typeface="Cambria"/>
              </a:rPr>
              <a:t>custom</a:t>
            </a:r>
            <a:r>
              <a:rPr sz="1500" spc="45" dirty="0">
                <a:cs typeface="Cambria"/>
              </a:rPr>
              <a:t> </a:t>
            </a:r>
            <a:r>
              <a:rPr sz="1500" spc="85" dirty="0">
                <a:cs typeface="Cambria"/>
              </a:rPr>
              <a:t>executors</a:t>
            </a:r>
            <a:r>
              <a:rPr sz="1500" spc="35" dirty="0">
                <a:cs typeface="Cambria"/>
              </a:rPr>
              <a:t> </a:t>
            </a:r>
            <a:r>
              <a:rPr sz="1500" spc="60" dirty="0">
                <a:cs typeface="Cambria"/>
              </a:rPr>
              <a:t>as</a:t>
            </a:r>
            <a:r>
              <a:rPr sz="1500" spc="35" dirty="0">
                <a:cs typeface="Cambria"/>
              </a:rPr>
              <a:t> </a:t>
            </a:r>
            <a:r>
              <a:rPr sz="1500" spc="65" dirty="0">
                <a:cs typeface="Cambria"/>
              </a:rPr>
              <a:t>well!</a:t>
            </a:r>
            <a:endParaRPr sz="1500" dirty="0">
              <a:cs typeface="Cambria"/>
            </a:endParaRPr>
          </a:p>
        </p:txBody>
      </p:sp>
      <p:sp>
        <p:nvSpPr>
          <p:cNvPr id="10" name="object 9">
            <a:extLst>
              <a:ext uri="{FF2B5EF4-FFF2-40B4-BE49-F238E27FC236}">
                <a16:creationId xmlns:a16="http://schemas.microsoft.com/office/drawing/2014/main" id="{7BB98ECF-4BF4-49A2-82FE-A0E89FC86AA6}"/>
              </a:ext>
            </a:extLst>
          </p:cNvPr>
          <p:cNvSpPr txBox="1"/>
          <p:nvPr/>
        </p:nvSpPr>
        <p:spPr>
          <a:xfrm>
            <a:off x="749510" y="1079199"/>
            <a:ext cx="6056413" cy="289823"/>
          </a:xfrm>
          <a:prstGeom prst="rect">
            <a:avLst/>
          </a:prstGeom>
        </p:spPr>
        <p:txBody>
          <a:bodyPr vert="horz" wrap="square" lIns="0" tIns="12700" rIns="0" bIns="0" rtlCol="0">
            <a:spAutoFit/>
          </a:bodyPr>
          <a:lstStyle/>
          <a:p>
            <a:pPr marL="12700">
              <a:lnSpc>
                <a:spcPct val="100000"/>
              </a:lnSpc>
              <a:spcBef>
                <a:spcPts val="100"/>
              </a:spcBef>
            </a:pPr>
            <a:r>
              <a:rPr lang="en-US" b="1" spc="90">
                <a:cs typeface="Cambria"/>
              </a:rPr>
              <a:t>Default executor</a:t>
            </a:r>
            <a:endParaRPr lang="en-US" b="1">
              <a:cs typeface="Cambria"/>
            </a:endParaRPr>
          </a:p>
        </p:txBody>
      </p:sp>
      <p:sp>
        <p:nvSpPr>
          <p:cNvPr id="11" name="object 9">
            <a:extLst>
              <a:ext uri="{FF2B5EF4-FFF2-40B4-BE49-F238E27FC236}">
                <a16:creationId xmlns:a16="http://schemas.microsoft.com/office/drawing/2014/main" id="{118CBED9-948D-441B-A65C-56897527E84A}"/>
              </a:ext>
            </a:extLst>
          </p:cNvPr>
          <p:cNvSpPr txBox="1"/>
          <p:nvPr/>
        </p:nvSpPr>
        <p:spPr>
          <a:xfrm>
            <a:off x="622300" y="2614657"/>
            <a:ext cx="6056413" cy="289823"/>
          </a:xfrm>
          <a:prstGeom prst="rect">
            <a:avLst/>
          </a:prstGeom>
        </p:spPr>
        <p:txBody>
          <a:bodyPr vert="horz" wrap="square" lIns="0" tIns="12700" rIns="0" bIns="0" rtlCol="0">
            <a:spAutoFit/>
          </a:bodyPr>
          <a:lstStyle/>
          <a:p>
            <a:pPr marL="12700">
              <a:lnSpc>
                <a:spcPct val="100000"/>
              </a:lnSpc>
              <a:spcBef>
                <a:spcPts val="100"/>
              </a:spcBef>
            </a:pPr>
            <a:r>
              <a:rPr lang="en-US" b="1" spc="90" dirty="0">
                <a:cs typeface="Cambria"/>
              </a:rPr>
              <a:t>Built-in executors</a:t>
            </a:r>
            <a:endParaRPr lang="en-US" b="1" dirty="0">
              <a:cs typeface="Cambria"/>
            </a:endParaRPr>
          </a:p>
        </p:txBody>
      </p:sp>
      <p:sp>
        <p:nvSpPr>
          <p:cNvPr id="12" name="object 9">
            <a:extLst>
              <a:ext uri="{FF2B5EF4-FFF2-40B4-BE49-F238E27FC236}">
                <a16:creationId xmlns:a16="http://schemas.microsoft.com/office/drawing/2014/main" id="{5D8BBB57-A14A-425B-9D40-93A86FDE1C1D}"/>
              </a:ext>
            </a:extLst>
          </p:cNvPr>
          <p:cNvSpPr txBox="1"/>
          <p:nvPr/>
        </p:nvSpPr>
        <p:spPr>
          <a:xfrm>
            <a:off x="609600" y="3002382"/>
            <a:ext cx="10166081" cy="869469"/>
          </a:xfrm>
          <a:prstGeom prst="rect">
            <a:avLst/>
          </a:prstGeom>
        </p:spPr>
        <p:txBody>
          <a:bodyPr vert="horz" wrap="square" lIns="0" tIns="12700" rIns="0" bIns="0" rtlCol="0">
            <a:spAutoFit/>
          </a:bodyPr>
          <a:lstStyle/>
          <a:p>
            <a:pPr marL="12700">
              <a:lnSpc>
                <a:spcPct val="100000"/>
              </a:lnSpc>
              <a:spcBef>
                <a:spcPts val="100"/>
              </a:spcBef>
            </a:pPr>
            <a:r>
              <a:rPr lang="en-US" spc="90" err="1">
                <a:cs typeface="Cambria"/>
              </a:rPr>
              <a:t>SingleThreadedExecutor</a:t>
            </a:r>
            <a:r>
              <a:rPr lang="en-US" spc="90">
                <a:cs typeface="Cambria"/>
              </a:rPr>
              <a:t> – Runs callbacks in the thread that calls </a:t>
            </a:r>
            <a:r>
              <a:rPr lang="en-US" spc="90" err="1">
                <a:cs typeface="Cambria"/>
              </a:rPr>
              <a:t>executor.spin</a:t>
            </a:r>
            <a:r>
              <a:rPr lang="en-US" spc="90">
                <a:cs typeface="Cambria"/>
              </a:rPr>
              <a:t>()</a:t>
            </a:r>
          </a:p>
          <a:p>
            <a:pPr marL="12700">
              <a:spcBef>
                <a:spcPts val="100"/>
              </a:spcBef>
            </a:pPr>
            <a:r>
              <a:rPr lang="en-US" spc="90" err="1">
                <a:cs typeface="Cambria"/>
              </a:rPr>
              <a:t>MultiThreadedExecutor</a:t>
            </a:r>
            <a:r>
              <a:rPr lang="en-US" spc="90">
                <a:cs typeface="Cambria"/>
              </a:rPr>
              <a:t> – Runs callbacks in a pool of threads</a:t>
            </a:r>
          </a:p>
          <a:p>
            <a:pPr marL="12700">
              <a:lnSpc>
                <a:spcPct val="100000"/>
              </a:lnSpc>
              <a:spcBef>
                <a:spcPts val="100"/>
              </a:spcBef>
            </a:pPr>
            <a:endParaRPr lang="en-US">
              <a:cs typeface="Cambria"/>
            </a:endParaRPr>
          </a:p>
        </p:txBody>
      </p:sp>
    </p:spTree>
    <p:extLst>
      <p:ext uri="{BB962C8B-B14F-4D97-AF65-F5344CB8AC3E}">
        <p14:creationId xmlns:p14="http://schemas.microsoft.com/office/powerpoint/2010/main" val="394994851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CF3D93-BE54-46A2-844A-BC09767E7E9C}"/>
              </a:ext>
            </a:extLst>
          </p:cNvPr>
          <p:cNvSpPr>
            <a:spLocks noGrp="1"/>
          </p:cNvSpPr>
          <p:nvPr>
            <p:ph type="title"/>
          </p:nvPr>
        </p:nvSpPr>
        <p:spPr/>
        <p:txBody>
          <a:bodyPr/>
          <a:lstStyle/>
          <a:p>
            <a:r>
              <a:rPr lang="en-US">
                <a:cs typeface="Calibri"/>
              </a:rPr>
              <a:t>Activity 4 </a:t>
            </a:r>
            <a:r>
              <a:rPr lang="en-US" dirty="0">
                <a:cs typeface="Calibri"/>
              </a:rPr>
              <a:t>– Create Publisher &amp; Subscriber </a:t>
            </a:r>
            <a:endParaRPr lang="en-US" dirty="0"/>
          </a:p>
        </p:txBody>
      </p:sp>
      <p:sp>
        <p:nvSpPr>
          <p:cNvPr id="4" name="Slide Number Placeholder 3">
            <a:extLst>
              <a:ext uri="{FF2B5EF4-FFF2-40B4-BE49-F238E27FC236}">
                <a16:creationId xmlns:a16="http://schemas.microsoft.com/office/drawing/2014/main" id="{2F6FCCDB-2121-4E8E-ADAD-4A3828E716B9}"/>
              </a:ext>
            </a:extLst>
          </p:cNvPr>
          <p:cNvSpPr>
            <a:spLocks noGrp="1"/>
          </p:cNvSpPr>
          <p:nvPr>
            <p:ph type="sldNum" sz="quarter" idx="12"/>
          </p:nvPr>
        </p:nvSpPr>
        <p:spPr/>
        <p:txBody>
          <a:bodyPr/>
          <a:lstStyle/>
          <a:p>
            <a:fld id="{DB585DB3-991F-418E-AAD4-DC1A839C24E0}" type="slidenum">
              <a:rPr lang="en-US" smtClean="0"/>
              <a:pPr/>
              <a:t>68</a:t>
            </a:fld>
            <a:endParaRPr lang="en-US"/>
          </a:p>
        </p:txBody>
      </p:sp>
      <p:sp>
        <p:nvSpPr>
          <p:cNvPr id="5" name="object 8">
            <a:extLst>
              <a:ext uri="{FF2B5EF4-FFF2-40B4-BE49-F238E27FC236}">
                <a16:creationId xmlns:a16="http://schemas.microsoft.com/office/drawing/2014/main" id="{0C5C637D-5605-40F8-93BB-4B986EDB16D3}"/>
              </a:ext>
            </a:extLst>
          </p:cNvPr>
          <p:cNvSpPr txBox="1"/>
          <p:nvPr/>
        </p:nvSpPr>
        <p:spPr>
          <a:xfrm>
            <a:off x="314178" y="1050621"/>
            <a:ext cx="10849205" cy="3012363"/>
          </a:xfrm>
          <a:prstGeom prst="rect">
            <a:avLst/>
          </a:prstGeom>
        </p:spPr>
        <p:txBody>
          <a:bodyPr vert="horz" wrap="square" lIns="0" tIns="12700" rIns="0" bIns="0" rtlCol="0">
            <a:spAutoFit/>
          </a:bodyPr>
          <a:lstStyle/>
          <a:p>
            <a:pPr marL="736600" marR="1300480" indent="-342900">
              <a:lnSpc>
                <a:spcPct val="183400"/>
              </a:lnSpc>
              <a:spcBef>
                <a:spcPts val="525"/>
              </a:spcBef>
              <a:buFont typeface="Arial" panose="020B0604020202020204" pitchFamily="34" charset="0"/>
              <a:buChar char="•"/>
            </a:pPr>
            <a:r>
              <a:rPr lang="en-US" sz="2000" spc="10" dirty="0">
                <a:cs typeface="Cambria"/>
              </a:rPr>
              <a:t>Practice the Python implementation of a ROS2 Subscriber</a:t>
            </a:r>
          </a:p>
          <a:p>
            <a:pPr marL="736600" marR="1300480" indent="-342900">
              <a:lnSpc>
                <a:spcPct val="183400"/>
              </a:lnSpc>
              <a:spcBef>
                <a:spcPts val="525"/>
              </a:spcBef>
              <a:buFont typeface="Arial" panose="020B0604020202020204" pitchFamily="34" charset="0"/>
              <a:buChar char="•"/>
            </a:pPr>
            <a:r>
              <a:rPr lang="en-US" sz="2000" spc="10" dirty="0">
                <a:cs typeface="Cambria"/>
              </a:rPr>
              <a:t>Practice the Python implementation of a ROS2 Publisher</a:t>
            </a:r>
          </a:p>
          <a:p>
            <a:pPr marL="736600" marR="1300480" indent="-342900">
              <a:lnSpc>
                <a:spcPct val="183400"/>
              </a:lnSpc>
              <a:spcBef>
                <a:spcPts val="525"/>
              </a:spcBef>
              <a:buFont typeface="Arial" panose="020B0604020202020204" pitchFamily="34" charset="0"/>
              <a:buChar char="•"/>
            </a:pPr>
            <a:r>
              <a:rPr lang="en-US" sz="2000" spc="10" dirty="0">
                <a:cs typeface="Cambria"/>
              </a:rPr>
              <a:t>Practice populating a package.xml file</a:t>
            </a:r>
          </a:p>
          <a:p>
            <a:pPr marL="736600" marR="1300480" indent="-342900">
              <a:lnSpc>
                <a:spcPct val="183400"/>
              </a:lnSpc>
              <a:spcBef>
                <a:spcPts val="525"/>
              </a:spcBef>
              <a:buFont typeface="Arial" panose="020B0604020202020204" pitchFamily="34" charset="0"/>
              <a:buChar char="•"/>
            </a:pPr>
            <a:r>
              <a:rPr lang="en-US" sz="2000" spc="10" dirty="0">
                <a:cs typeface="Cambria"/>
              </a:rPr>
              <a:t>Practice populating a setup.py file</a:t>
            </a:r>
          </a:p>
          <a:p>
            <a:pPr marL="736600" marR="1300480" indent="-342900">
              <a:lnSpc>
                <a:spcPct val="183400"/>
              </a:lnSpc>
              <a:spcBef>
                <a:spcPts val="525"/>
              </a:spcBef>
              <a:buFont typeface="Arial" panose="020B0604020202020204" pitchFamily="34" charset="0"/>
              <a:buChar char="•"/>
            </a:pPr>
            <a:endParaRPr sz="2000" dirty="0">
              <a:cs typeface="Cambria"/>
            </a:endParaRPr>
          </a:p>
        </p:txBody>
      </p:sp>
      <p:sp>
        <p:nvSpPr>
          <p:cNvPr id="3" name="TextBox 2">
            <a:extLst>
              <a:ext uri="{FF2B5EF4-FFF2-40B4-BE49-F238E27FC236}">
                <a16:creationId xmlns:a16="http://schemas.microsoft.com/office/drawing/2014/main" id="{E6294BFA-C8A8-4645-A6B0-6FBA32646D76}"/>
              </a:ext>
            </a:extLst>
          </p:cNvPr>
          <p:cNvSpPr txBox="1"/>
          <p:nvPr/>
        </p:nvSpPr>
        <p:spPr>
          <a:xfrm>
            <a:off x="1538104" y="4062984"/>
            <a:ext cx="7490192" cy="523220"/>
          </a:xfrm>
          <a:prstGeom prst="rect">
            <a:avLst/>
          </a:prstGeom>
          <a:noFill/>
        </p:spPr>
        <p:txBody>
          <a:bodyPr wrap="none" rtlCol="0">
            <a:spAutoFit/>
          </a:bodyPr>
          <a:lstStyle/>
          <a:p>
            <a:r>
              <a:rPr lang="en-US" sz="2800" dirty="0" err="1"/>
              <a:t>rosdep</a:t>
            </a:r>
            <a:r>
              <a:rPr lang="en-US" sz="2800" dirty="0"/>
              <a:t> install --</a:t>
            </a:r>
            <a:r>
              <a:rPr lang="en-US" sz="2800" dirty="0" err="1"/>
              <a:t>i</a:t>
            </a:r>
            <a:r>
              <a:rPr lang="en-US" sz="2800" dirty="0"/>
              <a:t> --from-path </a:t>
            </a:r>
            <a:r>
              <a:rPr lang="en-US" sz="2800" dirty="0" err="1"/>
              <a:t>src</a:t>
            </a:r>
            <a:r>
              <a:rPr lang="en-US" sz="2800" dirty="0"/>
              <a:t> --</a:t>
            </a:r>
            <a:r>
              <a:rPr lang="en-US" sz="2800" dirty="0" err="1"/>
              <a:t>rosdistro</a:t>
            </a:r>
            <a:r>
              <a:rPr lang="en-US" sz="2800" dirty="0"/>
              <a:t> </a:t>
            </a:r>
            <a:r>
              <a:rPr lang="en-US" sz="2800" dirty="0">
                <a:highlight>
                  <a:srgbClr val="FFFF00"/>
                </a:highlight>
              </a:rPr>
              <a:t>foxy</a:t>
            </a:r>
            <a:r>
              <a:rPr lang="en-US" sz="2800" dirty="0"/>
              <a:t> -y</a:t>
            </a:r>
            <a:endParaRPr lang="en-SG" sz="2800" dirty="0"/>
          </a:p>
        </p:txBody>
      </p:sp>
      <p:sp>
        <p:nvSpPr>
          <p:cNvPr id="6" name="TextBox 5">
            <a:extLst>
              <a:ext uri="{FF2B5EF4-FFF2-40B4-BE49-F238E27FC236}">
                <a16:creationId xmlns:a16="http://schemas.microsoft.com/office/drawing/2014/main" id="{7190F01C-ACF8-486D-AC30-3ADAAEB56A3C}"/>
              </a:ext>
            </a:extLst>
          </p:cNvPr>
          <p:cNvSpPr txBox="1"/>
          <p:nvPr/>
        </p:nvSpPr>
        <p:spPr>
          <a:xfrm>
            <a:off x="876923" y="4792160"/>
            <a:ext cx="9380388" cy="523220"/>
          </a:xfrm>
          <a:prstGeom prst="rect">
            <a:avLst/>
          </a:prstGeom>
          <a:noFill/>
        </p:spPr>
        <p:txBody>
          <a:bodyPr wrap="none" rtlCol="0">
            <a:spAutoFit/>
          </a:bodyPr>
          <a:lstStyle/>
          <a:p>
            <a:r>
              <a:rPr lang="en-US" sz="2800" dirty="0" err="1"/>
              <a:t>rosdep</a:t>
            </a:r>
            <a:r>
              <a:rPr lang="en-US" sz="2800" dirty="0"/>
              <a:t> install --</a:t>
            </a:r>
            <a:r>
              <a:rPr lang="en-US" sz="2800" dirty="0" err="1"/>
              <a:t>i</a:t>
            </a:r>
            <a:r>
              <a:rPr lang="en-US" sz="2800" dirty="0"/>
              <a:t> --from-path </a:t>
            </a:r>
            <a:r>
              <a:rPr lang="en-US" sz="2800" dirty="0" err="1"/>
              <a:t>src</a:t>
            </a:r>
            <a:r>
              <a:rPr lang="en-US" sz="2800" dirty="0"/>
              <a:t> --</a:t>
            </a:r>
            <a:r>
              <a:rPr lang="en-US" sz="2800" dirty="0" err="1"/>
              <a:t>rosdistro</a:t>
            </a:r>
            <a:r>
              <a:rPr lang="en-US" sz="2800" dirty="0"/>
              <a:t> </a:t>
            </a:r>
            <a:r>
              <a:rPr lang="en-US" sz="2800" dirty="0">
                <a:highlight>
                  <a:srgbClr val="FFFF00"/>
                </a:highlight>
              </a:rPr>
              <a:t>“${ROS_DISTRO}” </a:t>
            </a:r>
            <a:r>
              <a:rPr lang="en-US" sz="2800" dirty="0"/>
              <a:t>-y</a:t>
            </a:r>
            <a:endParaRPr lang="en-SG" sz="2800" dirty="0"/>
          </a:p>
        </p:txBody>
      </p:sp>
    </p:spTree>
    <p:extLst>
      <p:ext uri="{BB962C8B-B14F-4D97-AF65-F5344CB8AC3E}">
        <p14:creationId xmlns:p14="http://schemas.microsoft.com/office/powerpoint/2010/main" val="236721084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343472" y="3939133"/>
            <a:ext cx="9982812" cy="1362075"/>
          </a:xfrm>
        </p:spPr>
        <p:txBody>
          <a:bodyPr>
            <a:normAutofit/>
          </a:bodyPr>
          <a:lstStyle/>
          <a:p>
            <a:r>
              <a:rPr lang="en-US"/>
              <a:t>ROS2 Communication concepts</a:t>
            </a:r>
            <a:endParaRPr lang="en-SG"/>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A03AF2-F585-4479-8A3F-D36D104B4D5E}" type="slidenum">
              <a:rPr kumimoji="0" lang="en-SG"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0" lang="en-SG"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7144031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a:t>ROS1 vs ROS2 Middleware</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A03AF2-F585-4479-8A3F-D36D104B4D5E}" type="slidenum">
              <a:rPr kumimoji="0" lang="en-SG"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SG"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7" name="Picture 7" descr="Graphical user interface&#10;&#10;Description automatically generated">
            <a:extLst>
              <a:ext uri="{FF2B5EF4-FFF2-40B4-BE49-F238E27FC236}">
                <a16:creationId xmlns:a16="http://schemas.microsoft.com/office/drawing/2014/main" id="{FE9408E9-95FE-40FE-9E7B-F1E74A22E70A}"/>
              </a:ext>
            </a:extLst>
          </p:cNvPr>
          <p:cNvPicPr>
            <a:picLocks noChangeAspect="1"/>
          </p:cNvPicPr>
          <p:nvPr/>
        </p:nvPicPr>
        <p:blipFill>
          <a:blip r:embed="rId3"/>
          <a:stretch>
            <a:fillRect/>
          </a:stretch>
        </p:blipFill>
        <p:spPr>
          <a:xfrm>
            <a:off x="1081669" y="1983703"/>
            <a:ext cx="5623932" cy="3076446"/>
          </a:xfrm>
          <a:prstGeom prst="rect">
            <a:avLst/>
          </a:prstGeom>
        </p:spPr>
      </p:pic>
      <p:sp>
        <p:nvSpPr>
          <p:cNvPr id="9" name="TextBox 8">
            <a:extLst>
              <a:ext uri="{FF2B5EF4-FFF2-40B4-BE49-F238E27FC236}">
                <a16:creationId xmlns:a16="http://schemas.microsoft.com/office/drawing/2014/main" id="{A56BC0EC-3898-43BA-97FD-0F0347170924}"/>
              </a:ext>
            </a:extLst>
          </p:cNvPr>
          <p:cNvSpPr txBox="1"/>
          <p:nvPr/>
        </p:nvSpPr>
        <p:spPr>
          <a:xfrm>
            <a:off x="7075449" y="2689303"/>
            <a:ext cx="4555272"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cs typeface="Calibri"/>
              </a:rPr>
              <a:t>ROS1 uses custom communication protocols built for the system</a:t>
            </a:r>
          </a:p>
          <a:p>
            <a:pPr marL="742950" lvl="1" indent="-285750">
              <a:buFont typeface="Arial"/>
              <a:buChar char="•"/>
            </a:pPr>
            <a:r>
              <a:rPr lang="en-US">
                <a:cs typeface="Calibri"/>
              </a:rPr>
              <a:t>TCPROS</a:t>
            </a:r>
          </a:p>
          <a:p>
            <a:pPr marL="742950" lvl="1" indent="-285750">
              <a:buFont typeface="Arial"/>
              <a:buChar char="•"/>
            </a:pPr>
            <a:r>
              <a:rPr lang="en-US">
                <a:cs typeface="Calibri"/>
              </a:rPr>
              <a:t>UDPROS</a:t>
            </a:r>
          </a:p>
          <a:p>
            <a:pPr marL="285750" indent="-285750">
              <a:buFont typeface="Arial"/>
              <a:buChar char="•"/>
            </a:pPr>
            <a:r>
              <a:rPr lang="en-US">
                <a:cs typeface="Calibri"/>
              </a:rPr>
              <a:t>ROS2 Leverages on the DDS communication protocol  to determine message transfer</a:t>
            </a:r>
          </a:p>
        </p:txBody>
      </p:sp>
      <p:sp>
        <p:nvSpPr>
          <p:cNvPr id="11" name="Oval 10">
            <a:extLst>
              <a:ext uri="{FF2B5EF4-FFF2-40B4-BE49-F238E27FC236}">
                <a16:creationId xmlns:a16="http://schemas.microsoft.com/office/drawing/2014/main" id="{76AB0EFB-9663-42FA-8A24-EC0B5DAC9FBE}"/>
              </a:ext>
            </a:extLst>
          </p:cNvPr>
          <p:cNvSpPr/>
          <p:nvPr/>
        </p:nvSpPr>
        <p:spPr>
          <a:xfrm>
            <a:off x="2021623" y="3870867"/>
            <a:ext cx="1533291" cy="371707"/>
          </a:xfrm>
          <a:prstGeom prst="ellipse">
            <a:avLst/>
          </a:prstGeom>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 name="Oval 12">
            <a:extLst>
              <a:ext uri="{FF2B5EF4-FFF2-40B4-BE49-F238E27FC236}">
                <a16:creationId xmlns:a16="http://schemas.microsoft.com/office/drawing/2014/main" id="{F0ECAAA5-3638-4BCA-ABC8-2D0C100EFE47}"/>
              </a:ext>
            </a:extLst>
          </p:cNvPr>
          <p:cNvSpPr/>
          <p:nvPr/>
        </p:nvSpPr>
        <p:spPr>
          <a:xfrm>
            <a:off x="4344794" y="4056720"/>
            <a:ext cx="1533291" cy="371707"/>
          </a:xfrm>
          <a:prstGeom prst="ellipse">
            <a:avLst/>
          </a:prstGeom>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07921595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673686" y="1267546"/>
            <a:ext cx="3783281" cy="1529373"/>
          </a:xfrm>
          <a:prstGeom prst="rect">
            <a:avLst/>
          </a:prstGeom>
        </p:spPr>
        <p:txBody>
          <a:bodyPr vert="horz" wrap="square" lIns="0" tIns="13442" rIns="0" bIns="0" rtlCol="0">
            <a:spAutoFit/>
          </a:bodyPr>
          <a:lstStyle/>
          <a:p>
            <a:pPr marL="356342" marR="5377" indent="-342900">
              <a:spcBef>
                <a:spcPts val="106"/>
              </a:spcBef>
              <a:buFont typeface="Arial" panose="020B0604020202020204" pitchFamily="34" charset="0"/>
              <a:buChar char="•"/>
            </a:pPr>
            <a:r>
              <a:rPr sz="2400" spc="69">
                <a:cs typeface="Cambria"/>
              </a:rPr>
              <a:t>ROS2 </a:t>
            </a:r>
            <a:r>
              <a:rPr sz="2400" spc="79">
                <a:cs typeface="Cambria"/>
              </a:rPr>
              <a:t>Services </a:t>
            </a:r>
            <a:endParaRPr lang="en-US" sz="2400" spc="85">
              <a:cs typeface="Cambria"/>
            </a:endParaRPr>
          </a:p>
          <a:p>
            <a:pPr marL="356342" marR="5377" indent="-342900">
              <a:spcBef>
                <a:spcPts val="106"/>
              </a:spcBef>
              <a:buFont typeface="Arial" panose="020B0604020202020204" pitchFamily="34" charset="0"/>
              <a:buChar char="•"/>
            </a:pPr>
            <a:r>
              <a:rPr sz="2400" spc="69">
                <a:cs typeface="Cambria"/>
              </a:rPr>
              <a:t>ROS2 </a:t>
            </a:r>
            <a:r>
              <a:rPr sz="2400" spc="74">
                <a:cs typeface="Cambria"/>
              </a:rPr>
              <a:t>Actions</a:t>
            </a:r>
            <a:endParaRPr lang="en-US" sz="2400" spc="74">
              <a:cs typeface="Cambria"/>
            </a:endParaRPr>
          </a:p>
          <a:p>
            <a:pPr marL="356342" marR="5377" indent="-342900">
              <a:spcBef>
                <a:spcPts val="106"/>
              </a:spcBef>
              <a:buFont typeface="Arial" panose="020B0604020202020204" pitchFamily="34" charset="0"/>
              <a:buChar char="•"/>
            </a:pPr>
            <a:r>
              <a:rPr sz="2400" spc="69">
                <a:cs typeface="Cambria"/>
              </a:rPr>
              <a:t>ROS2 </a:t>
            </a:r>
            <a:r>
              <a:rPr sz="2400" spc="85">
                <a:cs typeface="Cambria"/>
              </a:rPr>
              <a:t>Params</a:t>
            </a:r>
            <a:endParaRPr lang="en-US" sz="2400" spc="85">
              <a:cs typeface="Cambria"/>
            </a:endParaRPr>
          </a:p>
          <a:p>
            <a:pPr marL="356342" marR="5377" indent="-342900">
              <a:spcBef>
                <a:spcPts val="106"/>
              </a:spcBef>
              <a:buFont typeface="Arial" panose="020B0604020202020204" pitchFamily="34" charset="0"/>
              <a:buChar char="•"/>
            </a:pPr>
            <a:r>
              <a:rPr sz="2400" spc="69">
                <a:cs typeface="Cambria"/>
              </a:rPr>
              <a:t>ROS2</a:t>
            </a:r>
            <a:r>
              <a:rPr sz="2400">
                <a:cs typeface="Cambria"/>
              </a:rPr>
              <a:t> </a:t>
            </a:r>
            <a:r>
              <a:rPr sz="2400" spc="116">
                <a:cs typeface="Cambria"/>
              </a:rPr>
              <a:t>Launch</a:t>
            </a:r>
            <a:r>
              <a:rPr sz="2400" spc="37">
                <a:cs typeface="Cambria"/>
              </a:rPr>
              <a:t> </a:t>
            </a:r>
            <a:r>
              <a:rPr sz="2400" spc="53">
                <a:cs typeface="Cambria"/>
              </a:rPr>
              <a:t>files</a:t>
            </a:r>
            <a:endParaRPr sz="2400">
              <a:cs typeface="Cambria"/>
            </a:endParaRPr>
          </a:p>
        </p:txBody>
      </p:sp>
      <p:sp>
        <p:nvSpPr>
          <p:cNvPr id="18" name="Title 17">
            <a:extLst>
              <a:ext uri="{FF2B5EF4-FFF2-40B4-BE49-F238E27FC236}">
                <a16:creationId xmlns:a16="http://schemas.microsoft.com/office/drawing/2014/main" id="{B0F41B3B-73AA-4643-8D77-404D47BE9884}"/>
              </a:ext>
            </a:extLst>
          </p:cNvPr>
          <p:cNvSpPr>
            <a:spLocks noGrp="1"/>
          </p:cNvSpPr>
          <p:nvPr>
            <p:ph type="title"/>
          </p:nvPr>
        </p:nvSpPr>
        <p:spPr/>
        <p:txBody>
          <a:bodyPr/>
          <a:lstStyle/>
          <a:p>
            <a:r>
              <a:rPr lang="en-US"/>
              <a:t>Common concepts</a:t>
            </a:r>
            <a:endParaRPr lang="en-SG"/>
          </a:p>
        </p:txBody>
      </p:sp>
      <p:sp>
        <p:nvSpPr>
          <p:cNvPr id="2" name="Slide Number Placeholder 1">
            <a:extLst>
              <a:ext uri="{FF2B5EF4-FFF2-40B4-BE49-F238E27FC236}">
                <a16:creationId xmlns:a16="http://schemas.microsoft.com/office/drawing/2014/main" id="{1047D79F-F275-4FA1-94AA-27A0A479C531}"/>
              </a:ext>
            </a:extLst>
          </p:cNvPr>
          <p:cNvSpPr>
            <a:spLocks noGrp="1"/>
          </p:cNvSpPr>
          <p:nvPr>
            <p:ph type="sldNum" sz="quarter" idx="12"/>
          </p:nvPr>
        </p:nvSpPr>
        <p:spPr/>
        <p:txBody>
          <a:bodyPr/>
          <a:lstStyle/>
          <a:p>
            <a:fld id="{DB585DB3-991F-418E-AAD4-DC1A839C24E0}" type="slidenum">
              <a:rPr lang="en-US" smtClean="0"/>
              <a:pPr/>
              <a:t>70</a:t>
            </a:fld>
            <a:endParaRPr lang="en-US"/>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a:extLst>
              <a:ext uri="{FF2B5EF4-FFF2-40B4-BE49-F238E27FC236}">
                <a16:creationId xmlns:a16="http://schemas.microsoft.com/office/drawing/2014/main" id="{B0F41B3B-73AA-4643-8D77-404D47BE9884}"/>
              </a:ext>
            </a:extLst>
          </p:cNvPr>
          <p:cNvSpPr>
            <a:spLocks noGrp="1"/>
          </p:cNvSpPr>
          <p:nvPr>
            <p:ph type="title"/>
          </p:nvPr>
        </p:nvSpPr>
        <p:spPr/>
        <p:txBody>
          <a:bodyPr/>
          <a:lstStyle/>
          <a:p>
            <a:r>
              <a:rPr lang="en-US"/>
              <a:t>ROS Services</a:t>
            </a:r>
            <a:endParaRPr lang="en-SG"/>
          </a:p>
        </p:txBody>
      </p:sp>
      <p:pic>
        <p:nvPicPr>
          <p:cNvPr id="14342" name="Picture 6" descr="Person Icon">
            <a:extLst>
              <a:ext uri="{FF2B5EF4-FFF2-40B4-BE49-F238E27FC236}">
                <a16:creationId xmlns:a16="http://schemas.microsoft.com/office/drawing/2014/main" id="{9BBD81A7-D3F5-49EF-95A3-A34696A99B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3950" y="2410727"/>
            <a:ext cx="2143125" cy="2143125"/>
          </a:xfrm>
          <a:prstGeom prst="rect">
            <a:avLst/>
          </a:prstGeom>
          <a:noFill/>
          <a:extLst>
            <a:ext uri="{909E8E84-426E-40DD-AFC4-6F175D3DCCD1}">
              <a14:hiddenFill xmlns:a14="http://schemas.microsoft.com/office/drawing/2010/main">
                <a:solidFill>
                  <a:srgbClr val="FFFFFF"/>
                </a:solidFill>
              </a14:hiddenFill>
            </a:ext>
          </a:extLst>
        </p:spPr>
      </p:pic>
      <p:sp>
        <p:nvSpPr>
          <p:cNvPr id="2" name="Speech Bubble: Rectangle 1">
            <a:extLst>
              <a:ext uri="{FF2B5EF4-FFF2-40B4-BE49-F238E27FC236}">
                <a16:creationId xmlns:a16="http://schemas.microsoft.com/office/drawing/2014/main" id="{D4D87216-8035-4F3A-A844-A3A3BCE4798B}"/>
              </a:ext>
            </a:extLst>
          </p:cNvPr>
          <p:cNvSpPr/>
          <p:nvPr/>
        </p:nvSpPr>
        <p:spPr>
          <a:xfrm>
            <a:off x="2560700" y="2401746"/>
            <a:ext cx="2143125" cy="551028"/>
          </a:xfrm>
          <a:prstGeom prst="wedgeRectCallout">
            <a:avLst>
              <a:gd name="adj1" fmla="val -55623"/>
              <a:gd name="adj2" fmla="val 11993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2 Burgers please</a:t>
            </a:r>
            <a:endParaRPr lang="en-SG"/>
          </a:p>
        </p:txBody>
      </p:sp>
      <p:grpSp>
        <p:nvGrpSpPr>
          <p:cNvPr id="3" name="Group 2">
            <a:extLst>
              <a:ext uri="{FF2B5EF4-FFF2-40B4-BE49-F238E27FC236}">
                <a16:creationId xmlns:a16="http://schemas.microsoft.com/office/drawing/2014/main" id="{C3E753A9-CB1B-4D34-8CBD-77BFF4169FDA}"/>
              </a:ext>
            </a:extLst>
          </p:cNvPr>
          <p:cNvGrpSpPr/>
          <p:nvPr/>
        </p:nvGrpSpPr>
        <p:grpSpPr>
          <a:xfrm>
            <a:off x="4008826" y="2340112"/>
            <a:ext cx="7563848" cy="3554121"/>
            <a:chOff x="4008826" y="2340112"/>
            <a:chExt cx="7563848" cy="3554121"/>
          </a:xfrm>
        </p:grpSpPr>
        <p:pic>
          <p:nvPicPr>
            <p:cNvPr id="14340" name="Picture 4" descr="Cashier clipart fast food cashier, Cashier fast food cashier Transparent  FREE for download on WebStockReview 2021">
              <a:extLst>
                <a:ext uri="{FF2B5EF4-FFF2-40B4-BE49-F238E27FC236}">
                  <a16:creationId xmlns:a16="http://schemas.microsoft.com/office/drawing/2014/main" id="{1C1C4F54-C51B-42E5-B049-478231C420DE}"/>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backgroundRemoval t="10000" b="90000" l="6308" r="90000">
                          <a14:foregroundMark x1="30154" y1="47333" x2="26308" y2="55000"/>
                          <a14:foregroundMark x1="26308" y1="55000" x2="26308" y2="56667"/>
                          <a14:foregroundMark x1="27385" y1="48667" x2="27385" y2="48333"/>
                          <a14:foregroundMark x1="13846" y1="73667" x2="6308" y2="78167"/>
                          <a14:foregroundMark x1="6308" y1="78167" x2="10154" y2="70500"/>
                          <a14:foregroundMark x1="10154" y1="70500" x2="10154" y2="70500"/>
                          <a14:foregroundMark x1="86769" y1="55667" x2="89385" y2="52333"/>
                          <a14:foregroundMark x1="27385" y1="45333" x2="32000" y2="53500"/>
                          <a14:foregroundMark x1="32000" y1="53500" x2="32000" y2="53833"/>
                          <a14:foregroundMark x1="30308" y1="44833" x2="26462" y2="51333"/>
                        </a14:backgroundRemoval>
                      </a14:imgEffect>
                    </a14:imgLayer>
                  </a14:imgProps>
                </a:ext>
                <a:ext uri="{28A0092B-C50C-407E-A947-70E740481C1C}">
                  <a14:useLocalDpi xmlns:a14="http://schemas.microsoft.com/office/drawing/2010/main" val="0"/>
                </a:ext>
              </a:extLst>
            </a:blip>
            <a:srcRect l="3150" t="10523" r="6189" b="7508"/>
            <a:stretch/>
          </p:blipFill>
          <p:spPr bwMode="auto">
            <a:xfrm>
              <a:off x="4965574" y="2891140"/>
              <a:ext cx="3598301" cy="300309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Cashier clipart fast food cashier, Cashier fast food cashier Transparent  FREE for download on WebStockReview 2021">
              <a:extLst>
                <a:ext uri="{FF2B5EF4-FFF2-40B4-BE49-F238E27FC236}">
                  <a16:creationId xmlns:a16="http://schemas.microsoft.com/office/drawing/2014/main" id="{E3DCEA51-6CA4-423F-9C24-E08F38352488}"/>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backgroundRemoval t="10000" b="90000" l="6308" r="90000">
                          <a14:foregroundMark x1="30154" y1="47333" x2="26308" y2="55000"/>
                          <a14:foregroundMark x1="26308" y1="55000" x2="26308" y2="56667"/>
                          <a14:foregroundMark x1="27385" y1="48667" x2="27385" y2="48333"/>
                          <a14:foregroundMark x1="13846" y1="73667" x2="6308" y2="78167"/>
                          <a14:foregroundMark x1="6308" y1="78167" x2="10154" y2="70500"/>
                          <a14:foregroundMark x1="10154" y1="70500" x2="10154" y2="70500"/>
                          <a14:foregroundMark x1="86769" y1="55667" x2="89385" y2="52333"/>
                          <a14:foregroundMark x1="27385" y1="45333" x2="32000" y2="53500"/>
                          <a14:foregroundMark x1="32000" y1="53500" x2="32000" y2="53833"/>
                          <a14:foregroundMark x1="30308" y1="44833" x2="26462" y2="51333"/>
                        </a14:backgroundRemoval>
                      </a14:imgEffect>
                    </a14:imgLayer>
                  </a14:imgProps>
                </a:ext>
                <a:ext uri="{28A0092B-C50C-407E-A947-70E740481C1C}">
                  <a14:useLocalDpi xmlns:a14="http://schemas.microsoft.com/office/drawing/2010/main" val="0"/>
                </a:ext>
              </a:extLst>
            </a:blip>
            <a:srcRect l="3150" t="69265" r="6189" b="7508"/>
            <a:stretch/>
          </p:blipFill>
          <p:spPr bwMode="auto">
            <a:xfrm>
              <a:off x="7974373" y="5043247"/>
              <a:ext cx="3598301" cy="850986"/>
            </a:xfrm>
            <a:prstGeom prst="rect">
              <a:avLst/>
            </a:prstGeom>
            <a:noFill/>
            <a:extLst>
              <a:ext uri="{909E8E84-426E-40DD-AFC4-6F175D3DCCD1}">
                <a14:hiddenFill xmlns:a14="http://schemas.microsoft.com/office/drawing/2010/main">
                  <a:solidFill>
                    <a:srgbClr val="FFFFFF"/>
                  </a:solidFill>
                </a14:hiddenFill>
              </a:ext>
            </a:extLst>
          </p:spPr>
        </p:pic>
        <p:pic>
          <p:nvPicPr>
            <p:cNvPr id="14346" name="Picture 10" descr="Chef Icon of Colored Outline style - Available in SVG, PNG, EPS, AI &amp; Icon  fonts">
              <a:extLst>
                <a:ext uri="{FF2B5EF4-FFF2-40B4-BE49-F238E27FC236}">
                  <a16:creationId xmlns:a16="http://schemas.microsoft.com/office/drawing/2014/main" id="{79A94607-984A-47D2-8D55-0139733A506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231318" y="3125338"/>
              <a:ext cx="1907782" cy="1907782"/>
            </a:xfrm>
            <a:prstGeom prst="rect">
              <a:avLst/>
            </a:prstGeom>
            <a:noFill/>
            <a:extLst>
              <a:ext uri="{909E8E84-426E-40DD-AFC4-6F175D3DCCD1}">
                <a14:hiddenFill xmlns:a14="http://schemas.microsoft.com/office/drawing/2010/main">
                  <a:solidFill>
                    <a:srgbClr val="FFFFFF"/>
                  </a:solidFill>
                </a14:hiddenFill>
              </a:ext>
            </a:extLst>
          </p:spPr>
        </p:pic>
        <p:sp>
          <p:nvSpPr>
            <p:cNvPr id="14" name="Speech Bubble: Rectangle 13">
              <a:extLst>
                <a:ext uri="{FF2B5EF4-FFF2-40B4-BE49-F238E27FC236}">
                  <a16:creationId xmlns:a16="http://schemas.microsoft.com/office/drawing/2014/main" id="{8DD1AC53-0F66-47F4-A329-9CBA8F951685}"/>
                </a:ext>
              </a:extLst>
            </p:cNvPr>
            <p:cNvSpPr/>
            <p:nvPr/>
          </p:nvSpPr>
          <p:spPr>
            <a:xfrm>
              <a:off x="5317279" y="2340112"/>
              <a:ext cx="2143125" cy="551028"/>
            </a:xfrm>
            <a:prstGeom prst="wedgeRectCallout">
              <a:avLst>
                <a:gd name="adj1" fmla="val 50116"/>
                <a:gd name="adj2" fmla="val 16562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That will be $5</a:t>
              </a:r>
              <a:endParaRPr lang="en-SG"/>
            </a:p>
          </p:txBody>
        </p:sp>
        <p:pic>
          <p:nvPicPr>
            <p:cNvPr id="14344" name="Picture 8" descr="Premium Vector | Delicious burger icon food beverages">
              <a:extLst>
                <a:ext uri="{FF2B5EF4-FFF2-40B4-BE49-F238E27FC236}">
                  <a16:creationId xmlns:a16="http://schemas.microsoft.com/office/drawing/2014/main" id="{D3B628B6-8611-40CD-B9A5-11C8B33928E4}"/>
                </a:ext>
              </a:extLst>
            </p:cNvPr>
            <p:cNvPicPr>
              <a:picLocks noChangeAspect="1" noChangeArrowheads="1"/>
            </p:cNvPicPr>
            <p:nvPr/>
          </p:nvPicPr>
          <p:blipFill rotWithShape="1">
            <a:blip r:embed="rId7">
              <a:extLst>
                <a:ext uri="{BEBA8EAE-BF5A-486C-A8C5-ECC9F3942E4B}">
                  <a14:imgProps xmlns:a14="http://schemas.microsoft.com/office/drawing/2010/main">
                    <a14:imgLayer r:embed="rId8">
                      <a14:imgEffect>
                        <a14:backgroundRemoval t="10000" b="90000" l="10000" r="90000"/>
                      </a14:imgEffect>
                    </a14:imgLayer>
                  </a14:imgProps>
                </a:ext>
                <a:ext uri="{28A0092B-C50C-407E-A947-70E740481C1C}">
                  <a14:useLocalDpi xmlns:a14="http://schemas.microsoft.com/office/drawing/2010/main" val="0"/>
                </a:ext>
              </a:extLst>
            </a:blip>
            <a:srcRect l="12701" t="18916" r="13453" b="19270"/>
            <a:stretch/>
          </p:blipFill>
          <p:spPr bwMode="auto">
            <a:xfrm>
              <a:off x="4008826" y="4311686"/>
              <a:ext cx="581568" cy="484332"/>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8" descr="Premium Vector | Delicious burger icon food beverages">
              <a:extLst>
                <a:ext uri="{FF2B5EF4-FFF2-40B4-BE49-F238E27FC236}">
                  <a16:creationId xmlns:a16="http://schemas.microsoft.com/office/drawing/2014/main" id="{FA41EC19-9848-4BF6-8F01-F17BF2E40DB6}"/>
                </a:ext>
              </a:extLst>
            </p:cNvPr>
            <p:cNvPicPr>
              <a:picLocks noChangeAspect="1" noChangeArrowheads="1"/>
            </p:cNvPicPr>
            <p:nvPr/>
          </p:nvPicPr>
          <p:blipFill rotWithShape="1">
            <a:blip r:embed="rId7">
              <a:extLst>
                <a:ext uri="{BEBA8EAE-BF5A-486C-A8C5-ECC9F3942E4B}">
                  <a14:imgProps xmlns:a14="http://schemas.microsoft.com/office/drawing/2010/main">
                    <a14:imgLayer r:embed="rId8">
                      <a14:imgEffect>
                        <a14:backgroundRemoval t="10000" b="90000" l="10000" r="90000"/>
                      </a14:imgEffect>
                    </a14:imgLayer>
                  </a14:imgProps>
                </a:ext>
                <a:ext uri="{28A0092B-C50C-407E-A947-70E740481C1C}">
                  <a14:useLocalDpi xmlns:a14="http://schemas.microsoft.com/office/drawing/2010/main" val="0"/>
                </a:ext>
              </a:extLst>
            </a:blip>
            <a:srcRect l="12701" t="18916" r="13453" b="19270"/>
            <a:stretch/>
          </p:blipFill>
          <p:spPr bwMode="auto">
            <a:xfrm>
              <a:off x="4298131" y="4311686"/>
              <a:ext cx="581568" cy="484332"/>
            </a:xfrm>
            <a:prstGeom prst="rect">
              <a:avLst/>
            </a:prstGeom>
            <a:noFill/>
            <a:extLst>
              <a:ext uri="{909E8E84-426E-40DD-AFC4-6F175D3DCCD1}">
                <a14:hiddenFill xmlns:a14="http://schemas.microsoft.com/office/drawing/2010/main">
                  <a:solidFill>
                    <a:srgbClr val="FFFFFF"/>
                  </a:solidFill>
                </a14:hiddenFill>
              </a:ext>
            </a:extLst>
          </p:spPr>
        </p:pic>
      </p:grpSp>
      <p:sp>
        <p:nvSpPr>
          <p:cNvPr id="12" name="TextBox 11">
            <a:extLst>
              <a:ext uri="{FF2B5EF4-FFF2-40B4-BE49-F238E27FC236}">
                <a16:creationId xmlns:a16="http://schemas.microsoft.com/office/drawing/2014/main" id="{D81A0597-3210-4F61-8DED-F64BD85AC1D3}"/>
              </a:ext>
            </a:extLst>
          </p:cNvPr>
          <p:cNvSpPr txBox="1"/>
          <p:nvPr/>
        </p:nvSpPr>
        <p:spPr>
          <a:xfrm>
            <a:off x="1006856" y="1713739"/>
            <a:ext cx="1417311" cy="461665"/>
          </a:xfrm>
          <a:prstGeom prst="rect">
            <a:avLst/>
          </a:prstGeom>
          <a:noFill/>
        </p:spPr>
        <p:txBody>
          <a:bodyPr wrap="none" rtlCol="0">
            <a:spAutoFit/>
          </a:bodyPr>
          <a:lstStyle/>
          <a:p>
            <a:r>
              <a:rPr lang="en-US" sz="2400" b="1" dirty="0"/>
              <a:t>Customer</a:t>
            </a:r>
            <a:endParaRPr lang="en-SG" sz="2400" b="1" dirty="0"/>
          </a:p>
        </p:txBody>
      </p:sp>
      <p:sp>
        <p:nvSpPr>
          <p:cNvPr id="13" name="TextBox 12">
            <a:extLst>
              <a:ext uri="{FF2B5EF4-FFF2-40B4-BE49-F238E27FC236}">
                <a16:creationId xmlns:a16="http://schemas.microsoft.com/office/drawing/2014/main" id="{9A266078-8899-47B7-8664-A03C0964C59D}"/>
              </a:ext>
            </a:extLst>
          </p:cNvPr>
          <p:cNvSpPr txBox="1"/>
          <p:nvPr/>
        </p:nvSpPr>
        <p:spPr>
          <a:xfrm>
            <a:off x="8356212" y="1713739"/>
            <a:ext cx="1574726" cy="461665"/>
          </a:xfrm>
          <a:prstGeom prst="rect">
            <a:avLst/>
          </a:prstGeom>
          <a:noFill/>
        </p:spPr>
        <p:txBody>
          <a:bodyPr wrap="none" rtlCol="0">
            <a:spAutoFit/>
          </a:bodyPr>
          <a:lstStyle/>
          <a:p>
            <a:r>
              <a:rPr lang="en-US" sz="2400" b="1" dirty="0"/>
              <a:t>Restaurant</a:t>
            </a:r>
            <a:endParaRPr lang="en-SG" sz="2400" b="1" dirty="0"/>
          </a:p>
        </p:txBody>
      </p:sp>
      <p:sp>
        <p:nvSpPr>
          <p:cNvPr id="15" name="TextBox 14">
            <a:extLst>
              <a:ext uri="{FF2B5EF4-FFF2-40B4-BE49-F238E27FC236}">
                <a16:creationId xmlns:a16="http://schemas.microsoft.com/office/drawing/2014/main" id="{B9708160-D41B-4ED0-943C-A1329A40F547}"/>
              </a:ext>
            </a:extLst>
          </p:cNvPr>
          <p:cNvSpPr txBox="1"/>
          <p:nvPr/>
        </p:nvSpPr>
        <p:spPr>
          <a:xfrm>
            <a:off x="2787075" y="1760355"/>
            <a:ext cx="1720727" cy="369332"/>
          </a:xfrm>
          <a:prstGeom prst="rect">
            <a:avLst/>
          </a:prstGeom>
          <a:noFill/>
        </p:spPr>
        <p:txBody>
          <a:bodyPr wrap="none" rtlCol="0">
            <a:spAutoFit/>
          </a:bodyPr>
          <a:lstStyle/>
          <a:p>
            <a:r>
              <a:rPr lang="en-US" b="1" dirty="0"/>
              <a:t>Ordering a meal</a:t>
            </a:r>
            <a:endParaRPr lang="en-SG" b="1" dirty="0"/>
          </a:p>
        </p:txBody>
      </p:sp>
      <p:sp>
        <p:nvSpPr>
          <p:cNvPr id="17" name="TextBox 16">
            <a:extLst>
              <a:ext uri="{FF2B5EF4-FFF2-40B4-BE49-F238E27FC236}">
                <a16:creationId xmlns:a16="http://schemas.microsoft.com/office/drawing/2014/main" id="{29B2B46D-56AF-444E-99C6-9E911C228578}"/>
              </a:ext>
            </a:extLst>
          </p:cNvPr>
          <p:cNvSpPr txBox="1"/>
          <p:nvPr/>
        </p:nvSpPr>
        <p:spPr>
          <a:xfrm>
            <a:off x="5437874" y="1558095"/>
            <a:ext cx="1988266" cy="646331"/>
          </a:xfrm>
          <a:prstGeom prst="rect">
            <a:avLst/>
          </a:prstGeom>
          <a:noFill/>
        </p:spPr>
        <p:txBody>
          <a:bodyPr wrap="square" rtlCol="0">
            <a:spAutoFit/>
          </a:bodyPr>
          <a:lstStyle/>
          <a:p>
            <a:pPr algn="ctr"/>
            <a:r>
              <a:rPr lang="en-US" b="1" dirty="0"/>
              <a:t>Payment after providing a meal</a:t>
            </a:r>
            <a:endParaRPr lang="en-SG" b="1" dirty="0"/>
          </a:p>
        </p:txBody>
      </p:sp>
      <p:sp>
        <p:nvSpPr>
          <p:cNvPr id="20" name="TextBox 19">
            <a:extLst>
              <a:ext uri="{FF2B5EF4-FFF2-40B4-BE49-F238E27FC236}">
                <a16:creationId xmlns:a16="http://schemas.microsoft.com/office/drawing/2014/main" id="{F3822BA8-F5C0-45FF-AD91-19CC3851D1ED}"/>
              </a:ext>
            </a:extLst>
          </p:cNvPr>
          <p:cNvSpPr txBox="1"/>
          <p:nvPr/>
        </p:nvSpPr>
        <p:spPr>
          <a:xfrm>
            <a:off x="3798243" y="3429000"/>
            <a:ext cx="1352743" cy="830997"/>
          </a:xfrm>
          <a:prstGeom prst="rect">
            <a:avLst/>
          </a:prstGeom>
          <a:noFill/>
        </p:spPr>
        <p:txBody>
          <a:bodyPr wrap="none" rtlCol="0">
            <a:spAutoFit/>
          </a:bodyPr>
          <a:lstStyle/>
          <a:p>
            <a:r>
              <a:rPr lang="en-US" sz="2400" b="1" dirty="0"/>
              <a:t>Prepared</a:t>
            </a:r>
          </a:p>
          <a:p>
            <a:pPr algn="ctr"/>
            <a:r>
              <a:rPr lang="en-US" sz="2400" b="1" dirty="0"/>
              <a:t>meal</a:t>
            </a:r>
            <a:endParaRPr lang="en-SG" sz="2400" b="1" dirty="0"/>
          </a:p>
        </p:txBody>
      </p:sp>
      <p:sp>
        <p:nvSpPr>
          <p:cNvPr id="4" name="Slide Number Placeholder 3">
            <a:extLst>
              <a:ext uri="{FF2B5EF4-FFF2-40B4-BE49-F238E27FC236}">
                <a16:creationId xmlns:a16="http://schemas.microsoft.com/office/drawing/2014/main" id="{5F78FFF0-8D82-4E42-9706-E9838105EBEE}"/>
              </a:ext>
            </a:extLst>
          </p:cNvPr>
          <p:cNvSpPr>
            <a:spLocks noGrp="1"/>
          </p:cNvSpPr>
          <p:nvPr>
            <p:ph type="sldNum" sz="quarter" idx="12"/>
          </p:nvPr>
        </p:nvSpPr>
        <p:spPr/>
        <p:txBody>
          <a:bodyPr/>
          <a:lstStyle/>
          <a:p>
            <a:fld id="{DB585DB3-991F-418E-AAD4-DC1A839C24E0}" type="slidenum">
              <a:rPr lang="en-US" smtClean="0"/>
              <a:pPr/>
              <a:t>71</a:t>
            </a:fld>
            <a:endParaRPr lang="en-US"/>
          </a:p>
        </p:txBody>
      </p:sp>
    </p:spTree>
    <p:extLst>
      <p:ext uri="{BB962C8B-B14F-4D97-AF65-F5344CB8AC3E}">
        <p14:creationId xmlns:p14="http://schemas.microsoft.com/office/powerpoint/2010/main" val="89295834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a:extLst>
              <a:ext uri="{FF2B5EF4-FFF2-40B4-BE49-F238E27FC236}">
                <a16:creationId xmlns:a16="http://schemas.microsoft.com/office/drawing/2014/main" id="{B0F41B3B-73AA-4643-8D77-404D47BE9884}"/>
              </a:ext>
            </a:extLst>
          </p:cNvPr>
          <p:cNvSpPr>
            <a:spLocks noGrp="1"/>
          </p:cNvSpPr>
          <p:nvPr>
            <p:ph type="title"/>
          </p:nvPr>
        </p:nvSpPr>
        <p:spPr/>
        <p:txBody>
          <a:bodyPr/>
          <a:lstStyle/>
          <a:p>
            <a:r>
              <a:rPr lang="en-US"/>
              <a:t>ROS Services</a:t>
            </a:r>
            <a:endParaRPr lang="en-SG"/>
          </a:p>
        </p:txBody>
      </p:sp>
      <p:pic>
        <p:nvPicPr>
          <p:cNvPr id="14342" name="Picture 6" descr="Person Icon">
            <a:extLst>
              <a:ext uri="{FF2B5EF4-FFF2-40B4-BE49-F238E27FC236}">
                <a16:creationId xmlns:a16="http://schemas.microsoft.com/office/drawing/2014/main" id="{9BBD81A7-D3F5-49EF-95A3-A34696A99B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3950" y="2410727"/>
            <a:ext cx="2143125" cy="2143125"/>
          </a:xfrm>
          <a:prstGeom prst="rect">
            <a:avLst/>
          </a:prstGeom>
          <a:noFill/>
          <a:extLst>
            <a:ext uri="{909E8E84-426E-40DD-AFC4-6F175D3DCCD1}">
              <a14:hiddenFill xmlns:a14="http://schemas.microsoft.com/office/drawing/2010/main">
                <a:solidFill>
                  <a:srgbClr val="FFFFFF"/>
                </a:solidFill>
              </a14:hiddenFill>
            </a:ext>
          </a:extLst>
        </p:spPr>
      </p:pic>
      <p:sp>
        <p:nvSpPr>
          <p:cNvPr id="2" name="Speech Bubble: Rectangle 1">
            <a:extLst>
              <a:ext uri="{FF2B5EF4-FFF2-40B4-BE49-F238E27FC236}">
                <a16:creationId xmlns:a16="http://schemas.microsoft.com/office/drawing/2014/main" id="{D4D87216-8035-4F3A-A844-A3A3BCE4798B}"/>
              </a:ext>
            </a:extLst>
          </p:cNvPr>
          <p:cNvSpPr/>
          <p:nvPr/>
        </p:nvSpPr>
        <p:spPr>
          <a:xfrm>
            <a:off x="2560700" y="2401746"/>
            <a:ext cx="2143125" cy="551028"/>
          </a:xfrm>
          <a:prstGeom prst="wedgeRectCallout">
            <a:avLst>
              <a:gd name="adj1" fmla="val -55623"/>
              <a:gd name="adj2" fmla="val 11993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2 Burgers please</a:t>
            </a:r>
            <a:endParaRPr lang="en-SG"/>
          </a:p>
        </p:txBody>
      </p:sp>
      <p:grpSp>
        <p:nvGrpSpPr>
          <p:cNvPr id="3" name="Group 2">
            <a:extLst>
              <a:ext uri="{FF2B5EF4-FFF2-40B4-BE49-F238E27FC236}">
                <a16:creationId xmlns:a16="http://schemas.microsoft.com/office/drawing/2014/main" id="{C3E753A9-CB1B-4D34-8CBD-77BFF4169FDA}"/>
              </a:ext>
            </a:extLst>
          </p:cNvPr>
          <p:cNvGrpSpPr/>
          <p:nvPr/>
        </p:nvGrpSpPr>
        <p:grpSpPr>
          <a:xfrm>
            <a:off x="3981159" y="2340112"/>
            <a:ext cx="7591515" cy="3554121"/>
            <a:chOff x="3981159" y="2340112"/>
            <a:chExt cx="7591515" cy="3554121"/>
          </a:xfrm>
        </p:grpSpPr>
        <p:pic>
          <p:nvPicPr>
            <p:cNvPr id="14340" name="Picture 4" descr="Cashier clipart fast food cashier, Cashier fast food cashier Transparent  FREE for download on WebStockReview 2021">
              <a:extLst>
                <a:ext uri="{FF2B5EF4-FFF2-40B4-BE49-F238E27FC236}">
                  <a16:creationId xmlns:a16="http://schemas.microsoft.com/office/drawing/2014/main" id="{1C1C4F54-C51B-42E5-B049-478231C420DE}"/>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backgroundRemoval t="10000" b="90000" l="6308" r="90000">
                          <a14:foregroundMark x1="30154" y1="47333" x2="26308" y2="55000"/>
                          <a14:foregroundMark x1="26308" y1="55000" x2="26308" y2="56667"/>
                          <a14:foregroundMark x1="27385" y1="48667" x2="27385" y2="48333"/>
                          <a14:foregroundMark x1="13846" y1="73667" x2="6308" y2="78167"/>
                          <a14:foregroundMark x1="6308" y1="78167" x2="10154" y2="70500"/>
                          <a14:foregroundMark x1="10154" y1="70500" x2="10154" y2="70500"/>
                          <a14:foregroundMark x1="86769" y1="55667" x2="89385" y2="52333"/>
                          <a14:foregroundMark x1="27385" y1="45333" x2="32000" y2="53500"/>
                          <a14:foregroundMark x1="32000" y1="53500" x2="32000" y2="53833"/>
                          <a14:foregroundMark x1="30308" y1="44833" x2="26462" y2="51333"/>
                        </a14:backgroundRemoval>
                      </a14:imgEffect>
                    </a14:imgLayer>
                  </a14:imgProps>
                </a:ext>
                <a:ext uri="{28A0092B-C50C-407E-A947-70E740481C1C}">
                  <a14:useLocalDpi xmlns:a14="http://schemas.microsoft.com/office/drawing/2010/main" val="0"/>
                </a:ext>
              </a:extLst>
            </a:blip>
            <a:srcRect l="3150" t="10523" r="6189" b="7508"/>
            <a:stretch/>
          </p:blipFill>
          <p:spPr bwMode="auto">
            <a:xfrm>
              <a:off x="4965574" y="2891140"/>
              <a:ext cx="3598301" cy="300309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Cashier clipart fast food cashier, Cashier fast food cashier Transparent  FREE for download on WebStockReview 2021">
              <a:extLst>
                <a:ext uri="{FF2B5EF4-FFF2-40B4-BE49-F238E27FC236}">
                  <a16:creationId xmlns:a16="http://schemas.microsoft.com/office/drawing/2014/main" id="{E3DCEA51-6CA4-423F-9C24-E08F38352488}"/>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backgroundRemoval t="10000" b="90000" l="6308" r="90000">
                          <a14:foregroundMark x1="30154" y1="47333" x2="26308" y2="55000"/>
                          <a14:foregroundMark x1="26308" y1="55000" x2="26308" y2="56667"/>
                          <a14:foregroundMark x1="27385" y1="48667" x2="27385" y2="48333"/>
                          <a14:foregroundMark x1="13846" y1="73667" x2="6308" y2="78167"/>
                          <a14:foregroundMark x1="6308" y1="78167" x2="10154" y2="70500"/>
                          <a14:foregroundMark x1="10154" y1="70500" x2="10154" y2="70500"/>
                          <a14:foregroundMark x1="86769" y1="55667" x2="89385" y2="52333"/>
                          <a14:foregroundMark x1="27385" y1="45333" x2="32000" y2="53500"/>
                          <a14:foregroundMark x1="32000" y1="53500" x2="32000" y2="53833"/>
                          <a14:foregroundMark x1="30308" y1="44833" x2="26462" y2="51333"/>
                        </a14:backgroundRemoval>
                      </a14:imgEffect>
                    </a14:imgLayer>
                  </a14:imgProps>
                </a:ext>
                <a:ext uri="{28A0092B-C50C-407E-A947-70E740481C1C}">
                  <a14:useLocalDpi xmlns:a14="http://schemas.microsoft.com/office/drawing/2010/main" val="0"/>
                </a:ext>
              </a:extLst>
            </a:blip>
            <a:srcRect l="3150" t="69265" r="6189" b="7508"/>
            <a:stretch/>
          </p:blipFill>
          <p:spPr bwMode="auto">
            <a:xfrm>
              <a:off x="7974373" y="5043247"/>
              <a:ext cx="3598301" cy="850986"/>
            </a:xfrm>
            <a:prstGeom prst="rect">
              <a:avLst/>
            </a:prstGeom>
            <a:noFill/>
            <a:extLst>
              <a:ext uri="{909E8E84-426E-40DD-AFC4-6F175D3DCCD1}">
                <a14:hiddenFill xmlns:a14="http://schemas.microsoft.com/office/drawing/2010/main">
                  <a:solidFill>
                    <a:srgbClr val="FFFFFF"/>
                  </a:solidFill>
                </a14:hiddenFill>
              </a:ext>
            </a:extLst>
          </p:spPr>
        </p:pic>
        <p:pic>
          <p:nvPicPr>
            <p:cNvPr id="14346" name="Picture 10" descr="Chef Icon of Colored Outline style - Available in SVG, PNG, EPS, AI &amp; Icon  fonts">
              <a:extLst>
                <a:ext uri="{FF2B5EF4-FFF2-40B4-BE49-F238E27FC236}">
                  <a16:creationId xmlns:a16="http://schemas.microsoft.com/office/drawing/2014/main" id="{79A94607-984A-47D2-8D55-0139733A506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231318" y="3125338"/>
              <a:ext cx="1907782" cy="1907782"/>
            </a:xfrm>
            <a:prstGeom prst="rect">
              <a:avLst/>
            </a:prstGeom>
            <a:noFill/>
            <a:extLst>
              <a:ext uri="{909E8E84-426E-40DD-AFC4-6F175D3DCCD1}">
                <a14:hiddenFill xmlns:a14="http://schemas.microsoft.com/office/drawing/2010/main">
                  <a:solidFill>
                    <a:srgbClr val="FFFFFF"/>
                  </a:solidFill>
                </a14:hiddenFill>
              </a:ext>
            </a:extLst>
          </p:spPr>
        </p:pic>
        <p:sp>
          <p:nvSpPr>
            <p:cNvPr id="14" name="Speech Bubble: Rectangle 13">
              <a:extLst>
                <a:ext uri="{FF2B5EF4-FFF2-40B4-BE49-F238E27FC236}">
                  <a16:creationId xmlns:a16="http://schemas.microsoft.com/office/drawing/2014/main" id="{8DD1AC53-0F66-47F4-A329-9CBA8F951685}"/>
                </a:ext>
              </a:extLst>
            </p:cNvPr>
            <p:cNvSpPr/>
            <p:nvPr/>
          </p:nvSpPr>
          <p:spPr>
            <a:xfrm>
              <a:off x="5317279" y="2340112"/>
              <a:ext cx="2143125" cy="551028"/>
            </a:xfrm>
            <a:prstGeom prst="wedgeRectCallout">
              <a:avLst>
                <a:gd name="adj1" fmla="val 50116"/>
                <a:gd name="adj2" fmla="val 16562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That will be $5</a:t>
              </a:r>
              <a:endParaRPr lang="en-SG"/>
            </a:p>
          </p:txBody>
        </p:sp>
        <p:pic>
          <p:nvPicPr>
            <p:cNvPr id="14344" name="Picture 8" descr="Premium Vector | Delicious burger icon food beverages">
              <a:extLst>
                <a:ext uri="{FF2B5EF4-FFF2-40B4-BE49-F238E27FC236}">
                  <a16:creationId xmlns:a16="http://schemas.microsoft.com/office/drawing/2014/main" id="{D3B628B6-8611-40CD-B9A5-11C8B33928E4}"/>
                </a:ext>
              </a:extLst>
            </p:cNvPr>
            <p:cNvPicPr>
              <a:picLocks noChangeAspect="1" noChangeArrowheads="1"/>
            </p:cNvPicPr>
            <p:nvPr/>
          </p:nvPicPr>
          <p:blipFill rotWithShape="1">
            <a:blip r:embed="rId7">
              <a:extLst>
                <a:ext uri="{BEBA8EAE-BF5A-486C-A8C5-ECC9F3942E4B}">
                  <a14:imgProps xmlns:a14="http://schemas.microsoft.com/office/drawing/2010/main">
                    <a14:imgLayer r:embed="rId8">
                      <a14:imgEffect>
                        <a14:backgroundRemoval t="10000" b="90000" l="10000" r="90000"/>
                      </a14:imgEffect>
                    </a14:imgLayer>
                  </a14:imgProps>
                </a:ext>
                <a:ext uri="{28A0092B-C50C-407E-A947-70E740481C1C}">
                  <a14:useLocalDpi xmlns:a14="http://schemas.microsoft.com/office/drawing/2010/main" val="0"/>
                </a:ext>
              </a:extLst>
            </a:blip>
            <a:srcRect l="12701" t="18916" r="13453" b="19270"/>
            <a:stretch/>
          </p:blipFill>
          <p:spPr bwMode="auto">
            <a:xfrm>
              <a:off x="3981159" y="4307008"/>
              <a:ext cx="581568" cy="484332"/>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8" descr="Premium Vector | Delicious burger icon food beverages">
              <a:extLst>
                <a:ext uri="{FF2B5EF4-FFF2-40B4-BE49-F238E27FC236}">
                  <a16:creationId xmlns:a16="http://schemas.microsoft.com/office/drawing/2014/main" id="{FA41EC19-9848-4BF6-8F01-F17BF2E40DB6}"/>
                </a:ext>
              </a:extLst>
            </p:cNvPr>
            <p:cNvPicPr>
              <a:picLocks noChangeAspect="1" noChangeArrowheads="1"/>
            </p:cNvPicPr>
            <p:nvPr/>
          </p:nvPicPr>
          <p:blipFill rotWithShape="1">
            <a:blip r:embed="rId7">
              <a:extLst>
                <a:ext uri="{BEBA8EAE-BF5A-486C-A8C5-ECC9F3942E4B}">
                  <a14:imgProps xmlns:a14="http://schemas.microsoft.com/office/drawing/2010/main">
                    <a14:imgLayer r:embed="rId8">
                      <a14:imgEffect>
                        <a14:backgroundRemoval t="10000" b="90000" l="10000" r="90000"/>
                      </a14:imgEffect>
                    </a14:imgLayer>
                  </a14:imgProps>
                </a:ext>
                <a:ext uri="{28A0092B-C50C-407E-A947-70E740481C1C}">
                  <a14:useLocalDpi xmlns:a14="http://schemas.microsoft.com/office/drawing/2010/main" val="0"/>
                </a:ext>
              </a:extLst>
            </a:blip>
            <a:srcRect l="12701" t="18916" r="13453" b="19270"/>
            <a:stretch/>
          </p:blipFill>
          <p:spPr bwMode="auto">
            <a:xfrm>
              <a:off x="4270464" y="4307008"/>
              <a:ext cx="581568" cy="484332"/>
            </a:xfrm>
            <a:prstGeom prst="rect">
              <a:avLst/>
            </a:prstGeom>
            <a:noFill/>
            <a:extLst>
              <a:ext uri="{909E8E84-426E-40DD-AFC4-6F175D3DCCD1}">
                <a14:hiddenFill xmlns:a14="http://schemas.microsoft.com/office/drawing/2010/main">
                  <a:solidFill>
                    <a:srgbClr val="FFFFFF"/>
                  </a:solidFill>
                </a14:hiddenFill>
              </a:ext>
            </a:extLst>
          </p:spPr>
        </p:pic>
      </p:grpSp>
      <p:sp>
        <p:nvSpPr>
          <p:cNvPr id="11" name="TextBox 10">
            <a:extLst>
              <a:ext uri="{FF2B5EF4-FFF2-40B4-BE49-F238E27FC236}">
                <a16:creationId xmlns:a16="http://schemas.microsoft.com/office/drawing/2014/main" id="{3F8E93AB-9662-4BD8-8E19-D320B4693AD4}"/>
              </a:ext>
            </a:extLst>
          </p:cNvPr>
          <p:cNvSpPr txBox="1"/>
          <p:nvPr/>
        </p:nvSpPr>
        <p:spPr>
          <a:xfrm>
            <a:off x="1263144" y="1713739"/>
            <a:ext cx="923971" cy="461665"/>
          </a:xfrm>
          <a:prstGeom prst="rect">
            <a:avLst/>
          </a:prstGeom>
          <a:noFill/>
        </p:spPr>
        <p:txBody>
          <a:bodyPr wrap="none" rtlCol="0">
            <a:spAutoFit/>
          </a:bodyPr>
          <a:lstStyle/>
          <a:p>
            <a:r>
              <a:rPr lang="en-US" sz="2400" b="1"/>
              <a:t>Client</a:t>
            </a:r>
            <a:endParaRPr lang="en-SG" sz="2400" b="1"/>
          </a:p>
        </p:txBody>
      </p:sp>
      <p:sp>
        <p:nvSpPr>
          <p:cNvPr id="21" name="TextBox 20">
            <a:extLst>
              <a:ext uri="{FF2B5EF4-FFF2-40B4-BE49-F238E27FC236}">
                <a16:creationId xmlns:a16="http://schemas.microsoft.com/office/drawing/2014/main" id="{CF98FE7A-0D3D-455F-BDD1-582B85891EAC}"/>
              </a:ext>
            </a:extLst>
          </p:cNvPr>
          <p:cNvSpPr txBox="1"/>
          <p:nvPr/>
        </p:nvSpPr>
        <p:spPr>
          <a:xfrm>
            <a:off x="8674723" y="2491109"/>
            <a:ext cx="1005212" cy="461665"/>
          </a:xfrm>
          <a:prstGeom prst="rect">
            <a:avLst/>
          </a:prstGeom>
          <a:noFill/>
        </p:spPr>
        <p:txBody>
          <a:bodyPr wrap="none" rtlCol="0">
            <a:spAutoFit/>
          </a:bodyPr>
          <a:lstStyle/>
          <a:p>
            <a:r>
              <a:rPr lang="en-US" sz="2400" b="1"/>
              <a:t>Server</a:t>
            </a:r>
            <a:endParaRPr lang="en-SG" sz="2400" b="1"/>
          </a:p>
        </p:txBody>
      </p:sp>
      <p:sp>
        <p:nvSpPr>
          <p:cNvPr id="22" name="TextBox 21">
            <a:extLst>
              <a:ext uri="{FF2B5EF4-FFF2-40B4-BE49-F238E27FC236}">
                <a16:creationId xmlns:a16="http://schemas.microsoft.com/office/drawing/2014/main" id="{2E429CDE-C512-4DF3-A413-28EE141A6CCB}"/>
              </a:ext>
            </a:extLst>
          </p:cNvPr>
          <p:cNvSpPr txBox="1"/>
          <p:nvPr/>
        </p:nvSpPr>
        <p:spPr>
          <a:xfrm>
            <a:off x="3033796" y="1717948"/>
            <a:ext cx="1221873" cy="461665"/>
          </a:xfrm>
          <a:prstGeom prst="rect">
            <a:avLst/>
          </a:prstGeom>
          <a:noFill/>
        </p:spPr>
        <p:txBody>
          <a:bodyPr wrap="none" rtlCol="0">
            <a:spAutoFit/>
          </a:bodyPr>
          <a:lstStyle/>
          <a:p>
            <a:r>
              <a:rPr lang="en-US" sz="2400" b="1"/>
              <a:t>Request</a:t>
            </a:r>
            <a:endParaRPr lang="en-SG" sz="2400" b="1"/>
          </a:p>
        </p:txBody>
      </p:sp>
      <p:sp>
        <p:nvSpPr>
          <p:cNvPr id="23" name="TextBox 22">
            <a:extLst>
              <a:ext uri="{FF2B5EF4-FFF2-40B4-BE49-F238E27FC236}">
                <a16:creationId xmlns:a16="http://schemas.microsoft.com/office/drawing/2014/main" id="{BF08C1BA-1E2F-4736-B4B9-620CAD9FB391}"/>
              </a:ext>
            </a:extLst>
          </p:cNvPr>
          <p:cNvSpPr txBox="1"/>
          <p:nvPr/>
        </p:nvSpPr>
        <p:spPr>
          <a:xfrm>
            <a:off x="5792083" y="1713738"/>
            <a:ext cx="1406475" cy="461665"/>
          </a:xfrm>
          <a:prstGeom prst="rect">
            <a:avLst/>
          </a:prstGeom>
          <a:noFill/>
        </p:spPr>
        <p:txBody>
          <a:bodyPr wrap="none" rtlCol="0">
            <a:spAutoFit/>
          </a:bodyPr>
          <a:lstStyle/>
          <a:p>
            <a:r>
              <a:rPr lang="en-US" sz="2400" b="1"/>
              <a:t>Response</a:t>
            </a:r>
            <a:endParaRPr lang="en-SG" sz="2400" b="1"/>
          </a:p>
        </p:txBody>
      </p:sp>
      <p:sp>
        <p:nvSpPr>
          <p:cNvPr id="24" name="TextBox 23">
            <a:extLst>
              <a:ext uri="{FF2B5EF4-FFF2-40B4-BE49-F238E27FC236}">
                <a16:creationId xmlns:a16="http://schemas.microsoft.com/office/drawing/2014/main" id="{7BE41E80-4310-491E-90B4-CD442CEEA249}"/>
              </a:ext>
            </a:extLst>
          </p:cNvPr>
          <p:cNvSpPr txBox="1"/>
          <p:nvPr/>
        </p:nvSpPr>
        <p:spPr>
          <a:xfrm>
            <a:off x="3944289" y="3861772"/>
            <a:ext cx="1102674" cy="461665"/>
          </a:xfrm>
          <a:prstGeom prst="rect">
            <a:avLst/>
          </a:prstGeom>
          <a:noFill/>
        </p:spPr>
        <p:txBody>
          <a:bodyPr wrap="none" rtlCol="0">
            <a:spAutoFit/>
          </a:bodyPr>
          <a:lstStyle/>
          <a:p>
            <a:r>
              <a:rPr lang="en-US" sz="2400" b="1"/>
              <a:t>Service</a:t>
            </a:r>
            <a:endParaRPr lang="en-SG" sz="2400" b="1"/>
          </a:p>
        </p:txBody>
      </p:sp>
      <p:sp>
        <p:nvSpPr>
          <p:cNvPr id="25" name="TextBox 24">
            <a:extLst>
              <a:ext uri="{FF2B5EF4-FFF2-40B4-BE49-F238E27FC236}">
                <a16:creationId xmlns:a16="http://schemas.microsoft.com/office/drawing/2014/main" id="{8FBFB594-A9D5-4943-995B-FA2DA6C9930F}"/>
              </a:ext>
            </a:extLst>
          </p:cNvPr>
          <p:cNvSpPr txBox="1"/>
          <p:nvPr/>
        </p:nvSpPr>
        <p:spPr>
          <a:xfrm>
            <a:off x="1167124" y="4392686"/>
            <a:ext cx="1096775" cy="461665"/>
          </a:xfrm>
          <a:prstGeom prst="rect">
            <a:avLst/>
          </a:prstGeom>
          <a:noFill/>
        </p:spPr>
        <p:txBody>
          <a:bodyPr wrap="none" rtlCol="0">
            <a:spAutoFit/>
          </a:bodyPr>
          <a:lstStyle/>
          <a:p>
            <a:r>
              <a:rPr lang="en-US" sz="2400" b="1"/>
              <a:t>Node 1</a:t>
            </a:r>
            <a:endParaRPr lang="en-SG" sz="2400" b="1"/>
          </a:p>
        </p:txBody>
      </p:sp>
      <p:sp>
        <p:nvSpPr>
          <p:cNvPr id="26" name="TextBox 25">
            <a:extLst>
              <a:ext uri="{FF2B5EF4-FFF2-40B4-BE49-F238E27FC236}">
                <a16:creationId xmlns:a16="http://schemas.microsoft.com/office/drawing/2014/main" id="{61977A49-8513-4A64-8783-C8BAE6A78E3E}"/>
              </a:ext>
            </a:extLst>
          </p:cNvPr>
          <p:cNvSpPr txBox="1"/>
          <p:nvPr/>
        </p:nvSpPr>
        <p:spPr>
          <a:xfrm>
            <a:off x="7731957" y="5904360"/>
            <a:ext cx="1096775" cy="461665"/>
          </a:xfrm>
          <a:prstGeom prst="rect">
            <a:avLst/>
          </a:prstGeom>
          <a:noFill/>
        </p:spPr>
        <p:txBody>
          <a:bodyPr wrap="none" rtlCol="0">
            <a:spAutoFit/>
          </a:bodyPr>
          <a:lstStyle/>
          <a:p>
            <a:r>
              <a:rPr lang="en-US" sz="2400" b="1"/>
              <a:t>Node 2</a:t>
            </a:r>
            <a:endParaRPr lang="en-SG" sz="2400" b="1"/>
          </a:p>
        </p:txBody>
      </p:sp>
      <p:sp>
        <p:nvSpPr>
          <p:cNvPr id="4" name="Slide Number Placeholder 3">
            <a:extLst>
              <a:ext uri="{FF2B5EF4-FFF2-40B4-BE49-F238E27FC236}">
                <a16:creationId xmlns:a16="http://schemas.microsoft.com/office/drawing/2014/main" id="{645405DB-C82C-4561-90E4-A3173E35BB7E}"/>
              </a:ext>
            </a:extLst>
          </p:cNvPr>
          <p:cNvSpPr>
            <a:spLocks noGrp="1"/>
          </p:cNvSpPr>
          <p:nvPr>
            <p:ph type="sldNum" sz="quarter" idx="12"/>
          </p:nvPr>
        </p:nvSpPr>
        <p:spPr/>
        <p:txBody>
          <a:bodyPr/>
          <a:lstStyle/>
          <a:p>
            <a:fld id="{DB585DB3-991F-418E-AAD4-DC1A839C24E0}" type="slidenum">
              <a:rPr lang="en-US" smtClean="0"/>
              <a:pPr/>
              <a:t>72</a:t>
            </a:fld>
            <a:endParaRPr lang="en-US"/>
          </a:p>
        </p:txBody>
      </p:sp>
    </p:spTree>
    <p:extLst>
      <p:ext uri="{BB962C8B-B14F-4D97-AF65-F5344CB8AC3E}">
        <p14:creationId xmlns:p14="http://schemas.microsoft.com/office/powerpoint/2010/main" val="318820459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a:extLst>
              <a:ext uri="{FF2B5EF4-FFF2-40B4-BE49-F238E27FC236}">
                <a16:creationId xmlns:a16="http://schemas.microsoft.com/office/drawing/2014/main" id="{B0F41B3B-73AA-4643-8D77-404D47BE9884}"/>
              </a:ext>
            </a:extLst>
          </p:cNvPr>
          <p:cNvSpPr>
            <a:spLocks noGrp="1"/>
          </p:cNvSpPr>
          <p:nvPr>
            <p:ph type="title"/>
          </p:nvPr>
        </p:nvSpPr>
        <p:spPr/>
        <p:txBody>
          <a:bodyPr/>
          <a:lstStyle/>
          <a:p>
            <a:r>
              <a:rPr lang="en-US"/>
              <a:t>ROS Services</a:t>
            </a:r>
            <a:endParaRPr lang="en-SG"/>
          </a:p>
        </p:txBody>
      </p:sp>
      <p:sp>
        <p:nvSpPr>
          <p:cNvPr id="9" name="object 6">
            <a:extLst>
              <a:ext uri="{FF2B5EF4-FFF2-40B4-BE49-F238E27FC236}">
                <a16:creationId xmlns:a16="http://schemas.microsoft.com/office/drawing/2014/main" id="{32732BA9-12A4-41C1-86B7-BF6627F727AB}"/>
              </a:ext>
            </a:extLst>
          </p:cNvPr>
          <p:cNvSpPr txBox="1"/>
          <p:nvPr/>
        </p:nvSpPr>
        <p:spPr>
          <a:xfrm>
            <a:off x="609600" y="1131515"/>
            <a:ext cx="8323580" cy="711835"/>
          </a:xfrm>
          <a:prstGeom prst="rect">
            <a:avLst/>
          </a:prstGeom>
        </p:spPr>
        <p:txBody>
          <a:bodyPr vert="horz" wrap="square" lIns="0" tIns="12700" rIns="0" bIns="0" rtlCol="0">
            <a:spAutoFit/>
          </a:bodyPr>
          <a:lstStyle/>
          <a:p>
            <a:pPr marL="12700" marR="5080">
              <a:lnSpc>
                <a:spcPct val="100000"/>
              </a:lnSpc>
              <a:spcBef>
                <a:spcPts val="100"/>
              </a:spcBef>
            </a:pPr>
            <a:r>
              <a:rPr sz="1500" spc="50">
                <a:latin typeface="Georgia"/>
                <a:cs typeface="Georgia"/>
              </a:rPr>
              <a:t>A</a:t>
            </a:r>
            <a:r>
              <a:rPr sz="1500" spc="5">
                <a:latin typeface="Georgia"/>
                <a:cs typeface="Georgia"/>
              </a:rPr>
              <a:t> </a:t>
            </a:r>
            <a:r>
              <a:rPr sz="1500" spc="70">
                <a:latin typeface="Georgia"/>
                <a:cs typeface="Georgia"/>
              </a:rPr>
              <a:t>mechanism</a:t>
            </a:r>
            <a:r>
              <a:rPr sz="1500" spc="20">
                <a:latin typeface="Georgia"/>
                <a:cs typeface="Georgia"/>
              </a:rPr>
              <a:t> </a:t>
            </a:r>
            <a:r>
              <a:rPr sz="1500" spc="70">
                <a:latin typeface="Georgia"/>
                <a:cs typeface="Georgia"/>
              </a:rPr>
              <a:t>for</a:t>
            </a:r>
            <a:r>
              <a:rPr sz="1500" spc="-15">
                <a:latin typeface="Georgia"/>
                <a:cs typeface="Georgia"/>
              </a:rPr>
              <a:t> </a:t>
            </a:r>
            <a:r>
              <a:rPr sz="1500" spc="85">
                <a:latin typeface="Georgia"/>
                <a:cs typeface="Georgia"/>
              </a:rPr>
              <a:t>a</a:t>
            </a:r>
            <a:r>
              <a:rPr sz="1500" spc="-10">
                <a:latin typeface="Georgia"/>
                <a:cs typeface="Georgia"/>
              </a:rPr>
              <a:t> </a:t>
            </a:r>
            <a:r>
              <a:rPr sz="1500" spc="70">
                <a:latin typeface="Georgia"/>
                <a:cs typeface="Georgia"/>
              </a:rPr>
              <a:t>node</a:t>
            </a:r>
            <a:r>
              <a:rPr sz="1500" spc="40">
                <a:latin typeface="Georgia"/>
                <a:cs typeface="Georgia"/>
              </a:rPr>
              <a:t> </a:t>
            </a:r>
            <a:r>
              <a:rPr sz="1500" spc="30">
                <a:latin typeface="Georgia"/>
                <a:cs typeface="Georgia"/>
              </a:rPr>
              <a:t>to</a:t>
            </a:r>
            <a:r>
              <a:rPr sz="1500" spc="45">
                <a:latin typeface="Georgia"/>
                <a:cs typeface="Georgia"/>
              </a:rPr>
              <a:t> </a:t>
            </a:r>
            <a:r>
              <a:rPr sz="1500" spc="65">
                <a:latin typeface="Georgia"/>
                <a:cs typeface="Georgia"/>
              </a:rPr>
              <a:t>send</a:t>
            </a:r>
            <a:r>
              <a:rPr sz="1500" spc="-5">
                <a:latin typeface="Georgia"/>
                <a:cs typeface="Georgia"/>
              </a:rPr>
              <a:t> </a:t>
            </a:r>
            <a:r>
              <a:rPr sz="1500" spc="85">
                <a:latin typeface="Georgia"/>
                <a:cs typeface="Georgia"/>
              </a:rPr>
              <a:t>a</a:t>
            </a:r>
            <a:r>
              <a:rPr sz="1500" spc="-10">
                <a:latin typeface="Georgia"/>
                <a:cs typeface="Georgia"/>
              </a:rPr>
              <a:t> </a:t>
            </a:r>
            <a:r>
              <a:rPr sz="1500" spc="60">
                <a:latin typeface="Georgia"/>
                <a:cs typeface="Georgia"/>
              </a:rPr>
              <a:t>request</a:t>
            </a:r>
            <a:r>
              <a:rPr sz="1500" spc="15">
                <a:latin typeface="Georgia"/>
                <a:cs typeface="Georgia"/>
              </a:rPr>
              <a:t> </a:t>
            </a:r>
            <a:r>
              <a:rPr sz="1500" spc="30">
                <a:latin typeface="Georgia"/>
                <a:cs typeface="Georgia"/>
              </a:rPr>
              <a:t>to</a:t>
            </a:r>
            <a:r>
              <a:rPr sz="1500" spc="45">
                <a:latin typeface="Georgia"/>
                <a:cs typeface="Georgia"/>
              </a:rPr>
              <a:t> </a:t>
            </a:r>
            <a:r>
              <a:rPr sz="1500" spc="75">
                <a:latin typeface="Georgia"/>
                <a:cs typeface="Georgia"/>
              </a:rPr>
              <a:t>another</a:t>
            </a:r>
            <a:r>
              <a:rPr sz="1500" spc="-20">
                <a:latin typeface="Georgia"/>
                <a:cs typeface="Georgia"/>
              </a:rPr>
              <a:t> </a:t>
            </a:r>
            <a:r>
              <a:rPr sz="1500" spc="70">
                <a:latin typeface="Georgia"/>
                <a:cs typeface="Georgia"/>
              </a:rPr>
              <a:t>node</a:t>
            </a:r>
            <a:r>
              <a:rPr sz="1500" spc="40">
                <a:latin typeface="Georgia"/>
                <a:cs typeface="Georgia"/>
              </a:rPr>
              <a:t> </a:t>
            </a:r>
            <a:r>
              <a:rPr sz="1500" spc="70">
                <a:latin typeface="Georgia"/>
                <a:cs typeface="Georgia"/>
              </a:rPr>
              <a:t>and</a:t>
            </a:r>
            <a:r>
              <a:rPr sz="1500" spc="-10">
                <a:latin typeface="Georgia"/>
                <a:cs typeface="Georgia"/>
              </a:rPr>
              <a:t> </a:t>
            </a:r>
            <a:r>
              <a:rPr sz="1500" spc="80">
                <a:latin typeface="Georgia"/>
                <a:cs typeface="Georgia"/>
              </a:rPr>
              <a:t>receive</a:t>
            </a:r>
            <a:r>
              <a:rPr sz="1500" spc="40">
                <a:latin typeface="Georgia"/>
                <a:cs typeface="Georgia"/>
              </a:rPr>
              <a:t> </a:t>
            </a:r>
            <a:r>
              <a:rPr sz="1500" spc="85">
                <a:latin typeface="Georgia"/>
                <a:cs typeface="Georgia"/>
              </a:rPr>
              <a:t>a</a:t>
            </a:r>
            <a:r>
              <a:rPr sz="1500" spc="-10">
                <a:latin typeface="Georgia"/>
                <a:cs typeface="Georgia"/>
              </a:rPr>
              <a:t> </a:t>
            </a:r>
            <a:r>
              <a:rPr sz="1500" spc="60">
                <a:latin typeface="Georgia"/>
                <a:cs typeface="Georgia"/>
              </a:rPr>
              <a:t>response</a:t>
            </a:r>
            <a:r>
              <a:rPr sz="1500" spc="40">
                <a:latin typeface="Georgia"/>
                <a:cs typeface="Georgia"/>
              </a:rPr>
              <a:t> </a:t>
            </a:r>
            <a:r>
              <a:rPr sz="1500" spc="45">
                <a:latin typeface="Georgia"/>
                <a:cs typeface="Georgia"/>
              </a:rPr>
              <a:t>in</a:t>
            </a:r>
            <a:r>
              <a:rPr sz="1500" spc="20">
                <a:latin typeface="Georgia"/>
                <a:cs typeface="Georgia"/>
              </a:rPr>
              <a:t> </a:t>
            </a:r>
            <a:r>
              <a:rPr sz="1500" spc="65">
                <a:latin typeface="Georgia"/>
                <a:cs typeface="Georgia"/>
              </a:rPr>
              <a:t>return </a:t>
            </a:r>
            <a:r>
              <a:rPr sz="1500" spc="-345">
                <a:latin typeface="Georgia"/>
                <a:cs typeface="Georgia"/>
              </a:rPr>
              <a:t> </a:t>
            </a:r>
            <a:r>
              <a:rPr sz="1500" spc="35">
                <a:latin typeface="Georgia"/>
                <a:cs typeface="Georgia"/>
              </a:rPr>
              <a:t>Similar</a:t>
            </a:r>
            <a:r>
              <a:rPr sz="1500" spc="-25">
                <a:latin typeface="Georgia"/>
                <a:cs typeface="Georgia"/>
              </a:rPr>
              <a:t> </a:t>
            </a:r>
            <a:r>
              <a:rPr sz="1500" spc="30">
                <a:latin typeface="Georgia"/>
                <a:cs typeface="Georgia"/>
              </a:rPr>
              <a:t>to</a:t>
            </a:r>
            <a:r>
              <a:rPr sz="1500" spc="45">
                <a:latin typeface="Georgia"/>
                <a:cs typeface="Georgia"/>
              </a:rPr>
              <a:t> </a:t>
            </a:r>
            <a:r>
              <a:rPr sz="1500" spc="70">
                <a:latin typeface="Georgia"/>
                <a:cs typeface="Georgia"/>
              </a:rPr>
              <a:t>remote</a:t>
            </a:r>
            <a:r>
              <a:rPr sz="1500" spc="35">
                <a:latin typeface="Georgia"/>
                <a:cs typeface="Georgia"/>
              </a:rPr>
              <a:t> </a:t>
            </a:r>
            <a:r>
              <a:rPr sz="1500" spc="65">
                <a:latin typeface="Georgia"/>
                <a:cs typeface="Georgia"/>
              </a:rPr>
              <a:t>procedural</a:t>
            </a:r>
            <a:r>
              <a:rPr sz="1500" spc="-5">
                <a:latin typeface="Georgia"/>
                <a:cs typeface="Georgia"/>
              </a:rPr>
              <a:t> </a:t>
            </a:r>
            <a:r>
              <a:rPr sz="1500" spc="35">
                <a:latin typeface="Georgia"/>
                <a:cs typeface="Georgia"/>
              </a:rPr>
              <a:t>calls</a:t>
            </a:r>
            <a:r>
              <a:rPr sz="1500" spc="10">
                <a:latin typeface="Georgia"/>
                <a:cs typeface="Georgia"/>
              </a:rPr>
              <a:t> </a:t>
            </a:r>
            <a:r>
              <a:rPr sz="1500" spc="45">
                <a:latin typeface="Georgia"/>
                <a:cs typeface="Georgia"/>
              </a:rPr>
              <a:t>that</a:t>
            </a:r>
            <a:r>
              <a:rPr sz="1500" spc="10">
                <a:latin typeface="Georgia"/>
                <a:cs typeface="Georgia"/>
              </a:rPr>
              <a:t> </a:t>
            </a:r>
            <a:r>
              <a:rPr sz="1500" spc="55">
                <a:latin typeface="Georgia"/>
                <a:cs typeface="Georgia"/>
              </a:rPr>
              <a:t>terminates</a:t>
            </a:r>
            <a:r>
              <a:rPr sz="1500" spc="10">
                <a:latin typeface="Georgia"/>
                <a:cs typeface="Georgia"/>
              </a:rPr>
              <a:t> </a:t>
            </a:r>
            <a:r>
              <a:rPr sz="1500" spc="65">
                <a:latin typeface="Georgia"/>
                <a:cs typeface="Georgia"/>
              </a:rPr>
              <a:t>quickly</a:t>
            </a:r>
            <a:endParaRPr sz="1500">
              <a:latin typeface="Georgia"/>
              <a:cs typeface="Georgia"/>
            </a:endParaRPr>
          </a:p>
          <a:p>
            <a:pPr marL="393700">
              <a:lnSpc>
                <a:spcPct val="100000"/>
              </a:lnSpc>
            </a:pPr>
            <a:r>
              <a:rPr sz="1500" spc="40">
                <a:latin typeface="Georgia"/>
                <a:cs typeface="Georgia"/>
              </a:rPr>
              <a:t>Example:</a:t>
            </a:r>
            <a:r>
              <a:rPr sz="1500" spc="30">
                <a:latin typeface="Georgia"/>
                <a:cs typeface="Georgia"/>
              </a:rPr>
              <a:t> </a:t>
            </a:r>
            <a:r>
              <a:rPr sz="1500" spc="65">
                <a:latin typeface="Georgia"/>
                <a:cs typeface="Georgia"/>
              </a:rPr>
              <a:t>spawning</a:t>
            </a:r>
            <a:r>
              <a:rPr sz="1500" spc="35">
                <a:latin typeface="Georgia"/>
                <a:cs typeface="Georgia"/>
              </a:rPr>
              <a:t> </a:t>
            </a:r>
            <a:r>
              <a:rPr sz="1500" spc="85">
                <a:latin typeface="Georgia"/>
                <a:cs typeface="Georgia"/>
              </a:rPr>
              <a:t>a</a:t>
            </a:r>
            <a:r>
              <a:rPr sz="1500" spc="-10">
                <a:latin typeface="Georgia"/>
                <a:cs typeface="Georgia"/>
              </a:rPr>
              <a:t> </a:t>
            </a:r>
            <a:r>
              <a:rPr sz="1500" spc="55">
                <a:latin typeface="Georgia"/>
                <a:cs typeface="Georgia"/>
              </a:rPr>
              <a:t>robot</a:t>
            </a:r>
            <a:r>
              <a:rPr sz="1500" spc="15">
                <a:latin typeface="Georgia"/>
                <a:cs typeface="Georgia"/>
              </a:rPr>
              <a:t> </a:t>
            </a:r>
            <a:r>
              <a:rPr sz="1500" spc="35">
                <a:latin typeface="Georgia"/>
                <a:cs typeface="Georgia"/>
              </a:rPr>
              <a:t>into</a:t>
            </a:r>
            <a:r>
              <a:rPr sz="1500" spc="45">
                <a:latin typeface="Georgia"/>
                <a:cs typeface="Georgia"/>
              </a:rPr>
              <a:t> </a:t>
            </a:r>
            <a:r>
              <a:rPr sz="1500" spc="75">
                <a:latin typeface="Georgia"/>
                <a:cs typeface="Georgia"/>
              </a:rPr>
              <a:t>an</a:t>
            </a:r>
            <a:r>
              <a:rPr sz="1500" spc="25">
                <a:latin typeface="Georgia"/>
                <a:cs typeface="Georgia"/>
              </a:rPr>
              <a:t> </a:t>
            </a:r>
            <a:r>
              <a:rPr sz="1500" spc="75">
                <a:latin typeface="Georgia"/>
                <a:cs typeface="Georgia"/>
              </a:rPr>
              <a:t>environment</a:t>
            </a:r>
            <a:endParaRPr sz="1500">
              <a:latin typeface="Georgia"/>
              <a:cs typeface="Georgia"/>
            </a:endParaRPr>
          </a:p>
        </p:txBody>
      </p:sp>
      <p:pic>
        <p:nvPicPr>
          <p:cNvPr id="10" name="object 7">
            <a:extLst>
              <a:ext uri="{FF2B5EF4-FFF2-40B4-BE49-F238E27FC236}">
                <a16:creationId xmlns:a16="http://schemas.microsoft.com/office/drawing/2014/main" id="{C057AF96-A78F-4D29-84D1-8ED3715C2ABB}"/>
              </a:ext>
            </a:extLst>
          </p:cNvPr>
          <p:cNvPicPr/>
          <p:nvPr/>
        </p:nvPicPr>
        <p:blipFill>
          <a:blip r:embed="rId3" cstate="print"/>
          <a:stretch>
            <a:fillRect/>
          </a:stretch>
        </p:blipFill>
        <p:spPr>
          <a:xfrm>
            <a:off x="3641203" y="2184756"/>
            <a:ext cx="3750557" cy="1112302"/>
          </a:xfrm>
          <a:prstGeom prst="rect">
            <a:avLst/>
          </a:prstGeom>
        </p:spPr>
      </p:pic>
      <p:sp>
        <p:nvSpPr>
          <p:cNvPr id="11" name="object 8">
            <a:extLst>
              <a:ext uri="{FF2B5EF4-FFF2-40B4-BE49-F238E27FC236}">
                <a16:creationId xmlns:a16="http://schemas.microsoft.com/office/drawing/2014/main" id="{B079CAB8-CF88-4005-ADCC-6BADF87FB181}"/>
              </a:ext>
            </a:extLst>
          </p:cNvPr>
          <p:cNvSpPr txBox="1"/>
          <p:nvPr/>
        </p:nvSpPr>
        <p:spPr>
          <a:xfrm>
            <a:off x="843413" y="3556778"/>
            <a:ext cx="8323580" cy="289823"/>
          </a:xfrm>
          <a:prstGeom prst="rect">
            <a:avLst/>
          </a:prstGeom>
        </p:spPr>
        <p:txBody>
          <a:bodyPr vert="horz" wrap="square" lIns="0" tIns="12700" rIns="0" bIns="0" rtlCol="0">
            <a:spAutoFit/>
          </a:bodyPr>
          <a:lstStyle/>
          <a:p>
            <a:pPr marL="12700">
              <a:lnSpc>
                <a:spcPct val="100000"/>
              </a:lnSpc>
              <a:spcBef>
                <a:spcPts val="100"/>
              </a:spcBef>
            </a:pPr>
            <a:r>
              <a:rPr spc="85">
                <a:cs typeface="Cambria"/>
              </a:rPr>
              <a:t>Data</a:t>
            </a:r>
            <a:r>
              <a:rPr spc="15">
                <a:cs typeface="Cambria"/>
              </a:rPr>
              <a:t> </a:t>
            </a:r>
            <a:r>
              <a:rPr spc="65">
                <a:cs typeface="Cambria"/>
              </a:rPr>
              <a:t>structure</a:t>
            </a:r>
            <a:r>
              <a:rPr spc="55">
                <a:cs typeface="Cambria"/>
              </a:rPr>
              <a:t> </a:t>
            </a:r>
            <a:r>
              <a:rPr spc="85">
                <a:cs typeface="Cambria"/>
              </a:rPr>
              <a:t>for</a:t>
            </a:r>
            <a:r>
              <a:rPr spc="5">
                <a:cs typeface="Cambria"/>
              </a:rPr>
              <a:t> </a:t>
            </a:r>
            <a:r>
              <a:rPr spc="65">
                <a:cs typeface="Cambria"/>
              </a:rPr>
              <a:t>services</a:t>
            </a:r>
            <a:r>
              <a:rPr lang="en-US">
                <a:cs typeface="Cambria"/>
              </a:rPr>
              <a:t> d</a:t>
            </a:r>
            <a:r>
              <a:rPr spc="90">
                <a:cs typeface="Cambria"/>
              </a:rPr>
              <a:t>efined</a:t>
            </a:r>
            <a:r>
              <a:rPr spc="15">
                <a:cs typeface="Cambria"/>
              </a:rPr>
              <a:t> </a:t>
            </a:r>
            <a:r>
              <a:rPr spc="80">
                <a:cs typeface="Cambria"/>
              </a:rPr>
              <a:t>by</a:t>
            </a:r>
            <a:r>
              <a:rPr spc="15">
                <a:cs typeface="Cambria"/>
              </a:rPr>
              <a:t> </a:t>
            </a:r>
            <a:r>
              <a:rPr spc="110">
                <a:cs typeface="Cambria"/>
              </a:rPr>
              <a:t>a</a:t>
            </a:r>
            <a:r>
              <a:rPr spc="20">
                <a:cs typeface="Cambria"/>
              </a:rPr>
              <a:t> </a:t>
            </a:r>
            <a:r>
              <a:rPr spc="65">
                <a:cs typeface="Cambria"/>
              </a:rPr>
              <a:t>pair</a:t>
            </a:r>
            <a:r>
              <a:rPr spc="5">
                <a:cs typeface="Cambria"/>
              </a:rPr>
              <a:t> </a:t>
            </a:r>
            <a:r>
              <a:rPr spc="95">
                <a:cs typeface="Cambria"/>
              </a:rPr>
              <a:t>of</a:t>
            </a:r>
            <a:r>
              <a:rPr spc="10">
                <a:cs typeface="Cambria"/>
              </a:rPr>
              <a:t> </a:t>
            </a:r>
            <a:r>
              <a:rPr spc="70">
                <a:cs typeface="Cambria"/>
              </a:rPr>
              <a:t>messages:</a:t>
            </a:r>
            <a:r>
              <a:rPr spc="55">
                <a:cs typeface="Cambria"/>
              </a:rPr>
              <a:t> </a:t>
            </a:r>
            <a:r>
              <a:rPr spc="70">
                <a:cs typeface="Cambria"/>
              </a:rPr>
              <a:t>Request</a:t>
            </a:r>
            <a:r>
              <a:rPr spc="35">
                <a:cs typeface="Cambria"/>
              </a:rPr>
              <a:t> </a:t>
            </a:r>
            <a:r>
              <a:rPr spc="105">
                <a:cs typeface="Cambria"/>
              </a:rPr>
              <a:t>and</a:t>
            </a:r>
            <a:r>
              <a:rPr spc="15">
                <a:cs typeface="Cambria"/>
              </a:rPr>
              <a:t> </a:t>
            </a:r>
            <a:r>
              <a:rPr lang="en-US" spc="45">
                <a:cs typeface="Cambria"/>
              </a:rPr>
              <a:t>Response</a:t>
            </a:r>
            <a:r>
              <a:rPr spc="45">
                <a:cs typeface="Cambria"/>
              </a:rPr>
              <a:t>.</a:t>
            </a:r>
            <a:endParaRPr>
              <a:cs typeface="Cambria"/>
            </a:endParaRPr>
          </a:p>
        </p:txBody>
      </p:sp>
      <p:sp>
        <p:nvSpPr>
          <p:cNvPr id="13" name="object 8">
            <a:extLst>
              <a:ext uri="{FF2B5EF4-FFF2-40B4-BE49-F238E27FC236}">
                <a16:creationId xmlns:a16="http://schemas.microsoft.com/office/drawing/2014/main" id="{285029A7-4F52-4741-A8F7-FDB42A48F007}"/>
              </a:ext>
            </a:extLst>
          </p:cNvPr>
          <p:cNvSpPr txBox="1"/>
          <p:nvPr/>
        </p:nvSpPr>
        <p:spPr>
          <a:xfrm>
            <a:off x="777960" y="3942837"/>
            <a:ext cx="1375234" cy="1738938"/>
          </a:xfrm>
          <a:prstGeom prst="rect">
            <a:avLst/>
          </a:prstGeom>
          <a:solidFill>
            <a:schemeClr val="bg2"/>
          </a:solidFill>
        </p:spPr>
        <p:txBody>
          <a:bodyPr vert="horz" wrap="square" lIns="0" tIns="12700" rIns="0" bIns="0" rtlCol="0">
            <a:spAutoFit/>
          </a:bodyPr>
          <a:lstStyle/>
          <a:p>
            <a:pPr marL="12700">
              <a:lnSpc>
                <a:spcPct val="100000"/>
              </a:lnSpc>
              <a:spcBef>
                <a:spcPts val="100"/>
              </a:spcBef>
            </a:pPr>
            <a:r>
              <a:rPr lang="en-US" spc="85">
                <a:latin typeface="SimSun" panose="02010600030101010101" pitchFamily="2" charset="-122"/>
                <a:ea typeface="SimSun" panose="02010600030101010101" pitchFamily="2" charset="-122"/>
                <a:cs typeface="Cambria"/>
              </a:rPr>
              <a:t>#request</a:t>
            </a:r>
          </a:p>
          <a:p>
            <a:pPr marL="12700">
              <a:lnSpc>
                <a:spcPct val="100000"/>
              </a:lnSpc>
              <a:spcBef>
                <a:spcPts val="100"/>
              </a:spcBef>
            </a:pPr>
            <a:r>
              <a:rPr lang="en-US" spc="85">
                <a:latin typeface="SimSun" panose="02010600030101010101" pitchFamily="2" charset="-122"/>
                <a:ea typeface="SimSun" panose="02010600030101010101" pitchFamily="2" charset="-122"/>
                <a:cs typeface="Cambria"/>
              </a:rPr>
              <a:t>int8 a</a:t>
            </a:r>
          </a:p>
          <a:p>
            <a:pPr marL="12700">
              <a:lnSpc>
                <a:spcPct val="100000"/>
              </a:lnSpc>
              <a:spcBef>
                <a:spcPts val="100"/>
              </a:spcBef>
            </a:pPr>
            <a:r>
              <a:rPr lang="en-US" spc="85">
                <a:latin typeface="SimSun" panose="02010600030101010101" pitchFamily="2" charset="-122"/>
                <a:ea typeface="SimSun" panose="02010600030101010101" pitchFamily="2" charset="-122"/>
                <a:cs typeface="Cambria"/>
              </a:rPr>
              <a:t>int8 b</a:t>
            </a:r>
          </a:p>
          <a:p>
            <a:pPr marL="12700">
              <a:lnSpc>
                <a:spcPct val="100000"/>
              </a:lnSpc>
              <a:spcBef>
                <a:spcPts val="100"/>
              </a:spcBef>
            </a:pPr>
            <a:r>
              <a:rPr lang="en-US" spc="85">
                <a:latin typeface="SimSun" panose="02010600030101010101" pitchFamily="2" charset="-122"/>
                <a:ea typeface="SimSun" panose="02010600030101010101" pitchFamily="2" charset="-122"/>
                <a:cs typeface="Cambria"/>
              </a:rPr>
              <a:t>---</a:t>
            </a:r>
          </a:p>
          <a:p>
            <a:pPr marL="12700">
              <a:lnSpc>
                <a:spcPct val="100000"/>
              </a:lnSpc>
              <a:spcBef>
                <a:spcPts val="100"/>
              </a:spcBef>
            </a:pPr>
            <a:r>
              <a:rPr lang="en-US" spc="85">
                <a:latin typeface="SimSun" panose="02010600030101010101" pitchFamily="2" charset="-122"/>
                <a:ea typeface="SimSun" panose="02010600030101010101" pitchFamily="2" charset="-122"/>
                <a:cs typeface="Cambria"/>
              </a:rPr>
              <a:t>#response</a:t>
            </a:r>
          </a:p>
          <a:p>
            <a:pPr marL="12700">
              <a:lnSpc>
                <a:spcPct val="100000"/>
              </a:lnSpc>
              <a:spcBef>
                <a:spcPts val="100"/>
              </a:spcBef>
            </a:pPr>
            <a:r>
              <a:rPr lang="en-US" spc="85">
                <a:latin typeface="SimSun" panose="02010600030101010101" pitchFamily="2" charset="-122"/>
                <a:ea typeface="SimSun" panose="02010600030101010101" pitchFamily="2" charset="-122"/>
                <a:cs typeface="Cambria"/>
              </a:rPr>
              <a:t>int8 sum</a:t>
            </a:r>
            <a:endParaRPr>
              <a:latin typeface="SimSun" panose="02010600030101010101" pitchFamily="2" charset="-122"/>
              <a:ea typeface="SimSun" panose="02010600030101010101" pitchFamily="2" charset="-122"/>
              <a:cs typeface="Cambria"/>
            </a:endParaRPr>
          </a:p>
        </p:txBody>
      </p:sp>
      <p:sp>
        <p:nvSpPr>
          <p:cNvPr id="14" name="object 8">
            <a:extLst>
              <a:ext uri="{FF2B5EF4-FFF2-40B4-BE49-F238E27FC236}">
                <a16:creationId xmlns:a16="http://schemas.microsoft.com/office/drawing/2014/main" id="{791945DC-C457-42C3-8D6F-EF5744899045}"/>
              </a:ext>
            </a:extLst>
          </p:cNvPr>
          <p:cNvSpPr txBox="1"/>
          <p:nvPr/>
        </p:nvSpPr>
        <p:spPr>
          <a:xfrm>
            <a:off x="2353229" y="4106321"/>
            <a:ext cx="1984864" cy="320601"/>
          </a:xfrm>
          <a:prstGeom prst="rect">
            <a:avLst/>
          </a:prstGeom>
        </p:spPr>
        <p:txBody>
          <a:bodyPr vert="horz" wrap="square" lIns="0" tIns="12700" rIns="0" bIns="0" rtlCol="0">
            <a:spAutoFit/>
          </a:bodyPr>
          <a:lstStyle/>
          <a:p>
            <a:pPr marL="12700">
              <a:lnSpc>
                <a:spcPct val="100000"/>
              </a:lnSpc>
              <a:spcBef>
                <a:spcPts val="100"/>
              </a:spcBef>
            </a:pPr>
            <a:r>
              <a:rPr lang="en-US" sz="2000" i="1" spc="85" err="1">
                <a:latin typeface="Cambria"/>
                <a:cs typeface="Cambria"/>
              </a:rPr>
              <a:t>addition.srv</a:t>
            </a:r>
            <a:endParaRPr sz="2000" i="1">
              <a:latin typeface="Cambria"/>
              <a:cs typeface="Cambria"/>
            </a:endParaRPr>
          </a:p>
        </p:txBody>
      </p:sp>
      <p:cxnSp>
        <p:nvCxnSpPr>
          <p:cNvPr id="4" name="Straight Arrow Connector 3">
            <a:extLst>
              <a:ext uri="{FF2B5EF4-FFF2-40B4-BE49-F238E27FC236}">
                <a16:creationId xmlns:a16="http://schemas.microsoft.com/office/drawing/2014/main" id="{A07EDB71-6356-49FD-8D45-683B1C2BEDB3}"/>
              </a:ext>
            </a:extLst>
          </p:cNvPr>
          <p:cNvCxnSpPr/>
          <p:nvPr/>
        </p:nvCxnSpPr>
        <p:spPr>
          <a:xfrm flipH="1">
            <a:off x="1242969" y="4957288"/>
            <a:ext cx="2820537"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object 8">
            <a:extLst>
              <a:ext uri="{FF2B5EF4-FFF2-40B4-BE49-F238E27FC236}">
                <a16:creationId xmlns:a16="http://schemas.microsoft.com/office/drawing/2014/main" id="{52D03393-4CCD-4845-B963-071B547A9190}"/>
              </a:ext>
            </a:extLst>
          </p:cNvPr>
          <p:cNvSpPr txBox="1"/>
          <p:nvPr/>
        </p:nvSpPr>
        <p:spPr>
          <a:xfrm>
            <a:off x="4128693" y="4781768"/>
            <a:ext cx="6676396" cy="320601"/>
          </a:xfrm>
          <a:prstGeom prst="rect">
            <a:avLst/>
          </a:prstGeom>
        </p:spPr>
        <p:txBody>
          <a:bodyPr vert="horz" wrap="square" lIns="0" tIns="12700" rIns="0" bIns="0" rtlCol="0">
            <a:spAutoFit/>
          </a:bodyPr>
          <a:lstStyle/>
          <a:p>
            <a:pPr marL="12700">
              <a:lnSpc>
                <a:spcPct val="100000"/>
              </a:lnSpc>
              <a:spcBef>
                <a:spcPts val="100"/>
              </a:spcBef>
            </a:pPr>
            <a:r>
              <a:rPr lang="en-US" sz="2000" spc="85">
                <a:cs typeface="Cambria"/>
              </a:rPr>
              <a:t>Request and responses are separated by this divider</a:t>
            </a:r>
            <a:endParaRPr sz="2000">
              <a:cs typeface="Cambria"/>
            </a:endParaRPr>
          </a:p>
        </p:txBody>
      </p:sp>
      <p:sp>
        <p:nvSpPr>
          <p:cNvPr id="2" name="Slide Number Placeholder 1">
            <a:extLst>
              <a:ext uri="{FF2B5EF4-FFF2-40B4-BE49-F238E27FC236}">
                <a16:creationId xmlns:a16="http://schemas.microsoft.com/office/drawing/2014/main" id="{3A3A160E-0D06-4E2B-9F42-F4D442BD921F}"/>
              </a:ext>
            </a:extLst>
          </p:cNvPr>
          <p:cNvSpPr>
            <a:spLocks noGrp="1"/>
          </p:cNvSpPr>
          <p:nvPr>
            <p:ph type="sldNum" sz="quarter" idx="12"/>
          </p:nvPr>
        </p:nvSpPr>
        <p:spPr/>
        <p:txBody>
          <a:bodyPr/>
          <a:lstStyle/>
          <a:p>
            <a:fld id="{DB585DB3-991F-418E-AAD4-DC1A839C24E0}" type="slidenum">
              <a:rPr lang="en-US" smtClean="0"/>
              <a:pPr/>
              <a:t>73</a:t>
            </a:fld>
            <a:endParaRPr lang="en-US"/>
          </a:p>
        </p:txBody>
      </p:sp>
    </p:spTree>
    <p:extLst>
      <p:ext uri="{BB962C8B-B14F-4D97-AF65-F5344CB8AC3E}">
        <p14:creationId xmlns:p14="http://schemas.microsoft.com/office/powerpoint/2010/main" val="137443548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a:extLst>
              <a:ext uri="{FF2B5EF4-FFF2-40B4-BE49-F238E27FC236}">
                <a16:creationId xmlns:a16="http://schemas.microsoft.com/office/drawing/2014/main" id="{B0F41B3B-73AA-4643-8D77-404D47BE9884}"/>
              </a:ext>
            </a:extLst>
          </p:cNvPr>
          <p:cNvSpPr>
            <a:spLocks noGrp="1"/>
          </p:cNvSpPr>
          <p:nvPr>
            <p:ph type="title"/>
          </p:nvPr>
        </p:nvSpPr>
        <p:spPr/>
        <p:txBody>
          <a:bodyPr/>
          <a:lstStyle/>
          <a:p>
            <a:r>
              <a:rPr lang="en-US"/>
              <a:t>ROS Services</a:t>
            </a:r>
            <a:endParaRPr lang="en-SG"/>
          </a:p>
        </p:txBody>
      </p:sp>
      <p:sp>
        <p:nvSpPr>
          <p:cNvPr id="11" name="object 4">
            <a:extLst>
              <a:ext uri="{FF2B5EF4-FFF2-40B4-BE49-F238E27FC236}">
                <a16:creationId xmlns:a16="http://schemas.microsoft.com/office/drawing/2014/main" id="{8417D641-E3FF-44C2-834D-82BE300FF9CA}"/>
              </a:ext>
            </a:extLst>
          </p:cNvPr>
          <p:cNvSpPr txBox="1"/>
          <p:nvPr/>
        </p:nvSpPr>
        <p:spPr>
          <a:xfrm>
            <a:off x="635621" y="941346"/>
            <a:ext cx="7168515" cy="711835"/>
          </a:xfrm>
          <a:prstGeom prst="rect">
            <a:avLst/>
          </a:prstGeom>
        </p:spPr>
        <p:txBody>
          <a:bodyPr vert="horz" wrap="square" lIns="0" tIns="12700" rIns="0" bIns="0" rtlCol="0">
            <a:spAutoFit/>
          </a:bodyPr>
          <a:lstStyle/>
          <a:p>
            <a:pPr marL="12700" marR="2072005">
              <a:lnSpc>
                <a:spcPct val="100000"/>
              </a:lnSpc>
              <a:spcBef>
                <a:spcPts val="100"/>
              </a:spcBef>
            </a:pPr>
            <a:r>
              <a:rPr sz="1500" spc="60">
                <a:cs typeface="Georgia"/>
              </a:rPr>
              <a:t>There</a:t>
            </a:r>
            <a:r>
              <a:rPr sz="1500" spc="35">
                <a:cs typeface="Georgia"/>
              </a:rPr>
              <a:t> </a:t>
            </a:r>
            <a:r>
              <a:rPr sz="1500" spc="70">
                <a:cs typeface="Georgia"/>
              </a:rPr>
              <a:t>can</a:t>
            </a:r>
            <a:r>
              <a:rPr sz="1500" spc="20">
                <a:cs typeface="Georgia"/>
              </a:rPr>
              <a:t> </a:t>
            </a:r>
            <a:r>
              <a:rPr sz="1500" spc="65">
                <a:cs typeface="Georgia"/>
              </a:rPr>
              <a:t>be</a:t>
            </a:r>
            <a:r>
              <a:rPr sz="1500" spc="40">
                <a:cs typeface="Georgia"/>
              </a:rPr>
              <a:t> </a:t>
            </a:r>
            <a:r>
              <a:rPr sz="1500" spc="70">
                <a:cs typeface="Georgia"/>
              </a:rPr>
              <a:t>only</a:t>
            </a:r>
            <a:r>
              <a:rPr sz="1500" spc="-10">
                <a:cs typeface="Georgia"/>
              </a:rPr>
              <a:t> </a:t>
            </a:r>
            <a:r>
              <a:rPr sz="1500" spc="80">
                <a:cs typeface="Georgia"/>
              </a:rPr>
              <a:t>one</a:t>
            </a:r>
            <a:r>
              <a:rPr sz="1500" spc="35">
                <a:cs typeface="Georgia"/>
              </a:rPr>
              <a:t> </a:t>
            </a:r>
            <a:r>
              <a:rPr sz="1500" spc="65">
                <a:cs typeface="Georgia"/>
              </a:rPr>
              <a:t>service</a:t>
            </a:r>
            <a:r>
              <a:rPr sz="1500" spc="40">
                <a:cs typeface="Georgia"/>
              </a:rPr>
              <a:t> </a:t>
            </a:r>
            <a:r>
              <a:rPr sz="1500" spc="85">
                <a:cs typeface="Georgia"/>
              </a:rPr>
              <a:t>server</a:t>
            </a:r>
            <a:r>
              <a:rPr sz="1500" spc="-20">
                <a:cs typeface="Georgia"/>
              </a:rPr>
              <a:t> </a:t>
            </a:r>
            <a:r>
              <a:rPr sz="1500" spc="70">
                <a:cs typeface="Georgia"/>
              </a:rPr>
              <a:t>for</a:t>
            </a:r>
            <a:r>
              <a:rPr sz="1500" spc="-20">
                <a:cs typeface="Georgia"/>
              </a:rPr>
              <a:t> </a:t>
            </a:r>
            <a:r>
              <a:rPr sz="1500" spc="85">
                <a:cs typeface="Georgia"/>
              </a:rPr>
              <a:t>a</a:t>
            </a:r>
            <a:r>
              <a:rPr sz="1500" spc="-10">
                <a:cs typeface="Georgia"/>
              </a:rPr>
              <a:t> </a:t>
            </a:r>
            <a:r>
              <a:rPr sz="1500" spc="-25">
                <a:cs typeface="Georgia"/>
              </a:rPr>
              <a:t>ROS2</a:t>
            </a:r>
            <a:r>
              <a:rPr sz="1500">
                <a:cs typeface="Georgia"/>
              </a:rPr>
              <a:t> </a:t>
            </a:r>
            <a:r>
              <a:rPr sz="1500" spc="65">
                <a:cs typeface="Georgia"/>
              </a:rPr>
              <a:t>service. </a:t>
            </a:r>
            <a:r>
              <a:rPr sz="1500" spc="-350">
                <a:cs typeface="Georgia"/>
              </a:rPr>
              <a:t> </a:t>
            </a:r>
            <a:r>
              <a:rPr sz="1500" spc="35">
                <a:cs typeface="Georgia"/>
              </a:rPr>
              <a:t>Multiple </a:t>
            </a:r>
            <a:r>
              <a:rPr sz="1500" spc="85">
                <a:cs typeface="Georgia"/>
              </a:rPr>
              <a:t>server</a:t>
            </a:r>
            <a:r>
              <a:rPr sz="1500" spc="-15">
                <a:cs typeface="Georgia"/>
              </a:rPr>
              <a:t> </a:t>
            </a:r>
            <a:r>
              <a:rPr sz="1500" spc="40">
                <a:cs typeface="Georgia"/>
              </a:rPr>
              <a:t>clients</a:t>
            </a:r>
            <a:r>
              <a:rPr sz="1500" spc="15">
                <a:cs typeface="Georgia"/>
              </a:rPr>
              <a:t> </a:t>
            </a:r>
            <a:r>
              <a:rPr sz="1500" spc="70">
                <a:cs typeface="Georgia"/>
              </a:rPr>
              <a:t>can</a:t>
            </a:r>
            <a:r>
              <a:rPr sz="1500" spc="25">
                <a:cs typeface="Georgia"/>
              </a:rPr>
              <a:t> </a:t>
            </a:r>
            <a:r>
              <a:rPr sz="1500" spc="70">
                <a:cs typeface="Georgia"/>
              </a:rPr>
              <a:t>use</a:t>
            </a:r>
            <a:r>
              <a:rPr sz="1500" spc="40">
                <a:cs typeface="Georgia"/>
              </a:rPr>
              <a:t> </a:t>
            </a:r>
            <a:r>
              <a:rPr sz="1500" spc="60">
                <a:cs typeface="Georgia"/>
              </a:rPr>
              <a:t>the</a:t>
            </a:r>
            <a:r>
              <a:rPr sz="1500" spc="40">
                <a:cs typeface="Georgia"/>
              </a:rPr>
              <a:t> </a:t>
            </a:r>
            <a:r>
              <a:rPr sz="1500" spc="65">
                <a:cs typeface="Georgia"/>
              </a:rPr>
              <a:t>same</a:t>
            </a:r>
            <a:r>
              <a:rPr sz="1500" spc="40">
                <a:cs typeface="Georgia"/>
              </a:rPr>
              <a:t> </a:t>
            </a:r>
            <a:r>
              <a:rPr sz="1500" spc="65">
                <a:cs typeface="Georgia"/>
              </a:rPr>
              <a:t>service</a:t>
            </a:r>
            <a:r>
              <a:rPr sz="1500" spc="35">
                <a:cs typeface="Georgia"/>
              </a:rPr>
              <a:t> </a:t>
            </a:r>
            <a:r>
              <a:rPr sz="1500" spc="70">
                <a:cs typeface="Georgia"/>
              </a:rPr>
              <a:t>server.</a:t>
            </a:r>
            <a:endParaRPr sz="1500">
              <a:cs typeface="Georgia"/>
            </a:endParaRPr>
          </a:p>
          <a:p>
            <a:pPr marL="12700">
              <a:lnSpc>
                <a:spcPct val="100000"/>
              </a:lnSpc>
            </a:pPr>
            <a:r>
              <a:rPr sz="1500" spc="75">
                <a:cs typeface="Georgia"/>
              </a:rPr>
              <a:t>Server</a:t>
            </a:r>
            <a:r>
              <a:rPr sz="1500" spc="-15">
                <a:cs typeface="Georgia"/>
              </a:rPr>
              <a:t> </a:t>
            </a:r>
            <a:r>
              <a:rPr sz="1500" spc="50">
                <a:cs typeface="Georgia"/>
              </a:rPr>
              <a:t>decides</a:t>
            </a:r>
            <a:r>
              <a:rPr sz="1500" spc="20">
                <a:cs typeface="Georgia"/>
              </a:rPr>
              <a:t> </a:t>
            </a:r>
            <a:r>
              <a:rPr sz="1500" spc="120">
                <a:cs typeface="Georgia"/>
              </a:rPr>
              <a:t>how</a:t>
            </a:r>
            <a:r>
              <a:rPr sz="1500">
                <a:cs typeface="Georgia"/>
              </a:rPr>
              <a:t> </a:t>
            </a:r>
            <a:r>
              <a:rPr sz="1500" spc="50">
                <a:cs typeface="Georgia"/>
              </a:rPr>
              <a:t>goals</a:t>
            </a:r>
            <a:r>
              <a:rPr sz="1500" spc="20">
                <a:cs typeface="Georgia"/>
              </a:rPr>
              <a:t> </a:t>
            </a:r>
            <a:r>
              <a:rPr sz="1500" spc="65">
                <a:cs typeface="Georgia"/>
              </a:rPr>
              <a:t>from</a:t>
            </a:r>
            <a:r>
              <a:rPr sz="1500" spc="25">
                <a:cs typeface="Georgia"/>
              </a:rPr>
              <a:t> </a:t>
            </a:r>
            <a:r>
              <a:rPr sz="1500" spc="45">
                <a:cs typeface="Georgia"/>
              </a:rPr>
              <a:t>multiple </a:t>
            </a:r>
            <a:r>
              <a:rPr sz="1500" spc="40">
                <a:cs typeface="Georgia"/>
              </a:rPr>
              <a:t>clients</a:t>
            </a:r>
            <a:r>
              <a:rPr sz="1500" spc="20">
                <a:cs typeface="Georgia"/>
              </a:rPr>
              <a:t> </a:t>
            </a:r>
            <a:r>
              <a:rPr sz="1500" spc="55">
                <a:cs typeface="Georgia"/>
              </a:rPr>
              <a:t>will</a:t>
            </a:r>
            <a:r>
              <a:rPr sz="1500">
                <a:cs typeface="Georgia"/>
              </a:rPr>
              <a:t> </a:t>
            </a:r>
            <a:r>
              <a:rPr sz="1500" spc="65">
                <a:cs typeface="Georgia"/>
              </a:rPr>
              <a:t>be</a:t>
            </a:r>
            <a:r>
              <a:rPr sz="1500" spc="45">
                <a:cs typeface="Georgia"/>
              </a:rPr>
              <a:t> </a:t>
            </a:r>
            <a:r>
              <a:rPr sz="1500" spc="65">
                <a:cs typeface="Georgia"/>
              </a:rPr>
              <a:t>handled</a:t>
            </a:r>
            <a:r>
              <a:rPr sz="1500">
                <a:cs typeface="Georgia"/>
              </a:rPr>
              <a:t> </a:t>
            </a:r>
            <a:r>
              <a:rPr sz="1500" spc="45">
                <a:cs typeface="Georgia"/>
              </a:rPr>
              <a:t>simultaneously.</a:t>
            </a:r>
            <a:endParaRPr sz="1500">
              <a:cs typeface="Georgia"/>
            </a:endParaRPr>
          </a:p>
        </p:txBody>
      </p:sp>
      <p:pic>
        <p:nvPicPr>
          <p:cNvPr id="12" name="object 7">
            <a:extLst>
              <a:ext uri="{FF2B5EF4-FFF2-40B4-BE49-F238E27FC236}">
                <a16:creationId xmlns:a16="http://schemas.microsoft.com/office/drawing/2014/main" id="{27F44D78-EDC7-499F-8CB3-89F8C280CD20}"/>
              </a:ext>
            </a:extLst>
          </p:cNvPr>
          <p:cNvPicPr/>
          <p:nvPr/>
        </p:nvPicPr>
        <p:blipFill>
          <a:blip r:embed="rId2" cstate="print"/>
          <a:stretch>
            <a:fillRect/>
          </a:stretch>
        </p:blipFill>
        <p:spPr>
          <a:xfrm>
            <a:off x="2905925" y="2210408"/>
            <a:ext cx="5716574" cy="3706246"/>
          </a:xfrm>
          <a:prstGeom prst="rect">
            <a:avLst/>
          </a:prstGeom>
        </p:spPr>
      </p:pic>
      <p:sp>
        <p:nvSpPr>
          <p:cNvPr id="2" name="Slide Number Placeholder 1">
            <a:extLst>
              <a:ext uri="{FF2B5EF4-FFF2-40B4-BE49-F238E27FC236}">
                <a16:creationId xmlns:a16="http://schemas.microsoft.com/office/drawing/2014/main" id="{013B87F1-2005-40BA-A99A-26E336312C04}"/>
              </a:ext>
            </a:extLst>
          </p:cNvPr>
          <p:cNvSpPr>
            <a:spLocks noGrp="1"/>
          </p:cNvSpPr>
          <p:nvPr>
            <p:ph type="sldNum" sz="quarter" idx="12"/>
          </p:nvPr>
        </p:nvSpPr>
        <p:spPr/>
        <p:txBody>
          <a:bodyPr/>
          <a:lstStyle/>
          <a:p>
            <a:fld id="{DB585DB3-991F-418E-AAD4-DC1A839C24E0}" type="slidenum">
              <a:rPr lang="en-US" smtClean="0"/>
              <a:pPr/>
              <a:t>74</a:t>
            </a:fld>
            <a:endParaRPr lang="en-US"/>
          </a:p>
        </p:txBody>
      </p:sp>
    </p:spTree>
    <p:extLst>
      <p:ext uri="{BB962C8B-B14F-4D97-AF65-F5344CB8AC3E}">
        <p14:creationId xmlns:p14="http://schemas.microsoft.com/office/powerpoint/2010/main" val="113203313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12867FA-886D-4E86-B0C0-B0B0B258014B}"/>
              </a:ext>
            </a:extLst>
          </p:cNvPr>
          <p:cNvSpPr>
            <a:spLocks noGrp="1"/>
          </p:cNvSpPr>
          <p:nvPr>
            <p:ph type="sldNum" sz="quarter" idx="12"/>
          </p:nvPr>
        </p:nvSpPr>
        <p:spPr/>
        <p:txBody>
          <a:bodyPr/>
          <a:lstStyle/>
          <a:p>
            <a:fld id="{DB585DB3-991F-418E-AAD4-DC1A839C24E0}" type="slidenum">
              <a:rPr lang="en-US" smtClean="0"/>
              <a:pPr/>
              <a:t>75</a:t>
            </a:fld>
            <a:endParaRPr lang="en-US"/>
          </a:p>
        </p:txBody>
      </p:sp>
      <p:sp>
        <p:nvSpPr>
          <p:cNvPr id="16" name="Title 1">
            <a:extLst>
              <a:ext uri="{FF2B5EF4-FFF2-40B4-BE49-F238E27FC236}">
                <a16:creationId xmlns:a16="http://schemas.microsoft.com/office/drawing/2014/main" id="{F317AEE3-F2FC-41A0-8FFD-D7C0A6E0FA62}"/>
              </a:ext>
            </a:extLst>
          </p:cNvPr>
          <p:cNvSpPr>
            <a:spLocks noGrp="1"/>
          </p:cNvSpPr>
          <p:nvPr>
            <p:ph type="title"/>
          </p:nvPr>
        </p:nvSpPr>
        <p:spPr>
          <a:xfrm>
            <a:off x="609600" y="155104"/>
            <a:ext cx="9347200" cy="609600"/>
          </a:xfrm>
        </p:spPr>
        <p:txBody>
          <a:bodyPr/>
          <a:lstStyle/>
          <a:p>
            <a:r>
              <a:rPr lang="en-US"/>
              <a:t>Seeing a Server and Client in action!</a:t>
            </a:r>
            <a:endParaRPr lang="en-SG"/>
          </a:p>
        </p:txBody>
      </p:sp>
      <p:sp>
        <p:nvSpPr>
          <p:cNvPr id="17" name="Rectangle 16">
            <a:extLst>
              <a:ext uri="{FF2B5EF4-FFF2-40B4-BE49-F238E27FC236}">
                <a16:creationId xmlns:a16="http://schemas.microsoft.com/office/drawing/2014/main" id="{8D4E0160-E1AB-40C5-B118-E9CBC291CCDB}"/>
              </a:ext>
            </a:extLst>
          </p:cNvPr>
          <p:cNvSpPr/>
          <p:nvPr/>
        </p:nvSpPr>
        <p:spPr>
          <a:xfrm>
            <a:off x="609600" y="868035"/>
            <a:ext cx="1326517" cy="369332"/>
          </a:xfrm>
          <a:prstGeom prst="rect">
            <a:avLst/>
          </a:prstGeom>
        </p:spPr>
        <p:txBody>
          <a:bodyPr wrap="none">
            <a:spAutoFit/>
          </a:bodyPr>
          <a:lstStyle/>
          <a:p>
            <a:pPr marL="12700">
              <a:lnSpc>
                <a:spcPct val="100000"/>
              </a:lnSpc>
              <a:spcBef>
                <a:spcPts val="100"/>
              </a:spcBef>
            </a:pPr>
            <a:r>
              <a:rPr lang="en-US" spc="50">
                <a:latin typeface="Cambria"/>
                <a:cs typeface="Cambria"/>
              </a:rPr>
              <a:t>Terminal 1</a:t>
            </a:r>
            <a:endParaRPr lang="en-US">
              <a:latin typeface="Cambria"/>
              <a:cs typeface="Cambria"/>
            </a:endParaRPr>
          </a:p>
        </p:txBody>
      </p:sp>
      <p:sp>
        <p:nvSpPr>
          <p:cNvPr id="18" name="Rectangle 17">
            <a:extLst>
              <a:ext uri="{FF2B5EF4-FFF2-40B4-BE49-F238E27FC236}">
                <a16:creationId xmlns:a16="http://schemas.microsoft.com/office/drawing/2014/main" id="{8861DB79-886B-4772-9632-51E30D4A0DAB}"/>
              </a:ext>
            </a:extLst>
          </p:cNvPr>
          <p:cNvSpPr/>
          <p:nvPr/>
        </p:nvSpPr>
        <p:spPr>
          <a:xfrm>
            <a:off x="609601" y="1345250"/>
            <a:ext cx="6092189" cy="646331"/>
          </a:xfrm>
          <a:prstGeom prst="rect">
            <a:avLst/>
          </a:prstGeom>
          <a:solidFill>
            <a:schemeClr val="tx1"/>
          </a:solidFill>
        </p:spPr>
        <p:txBody>
          <a:bodyPr wrap="square">
            <a:spAutoFit/>
          </a:bodyPr>
          <a:lstStyle/>
          <a:p>
            <a:pPr marL="12700">
              <a:lnSpc>
                <a:spcPct val="100000"/>
              </a:lnSpc>
            </a:pPr>
            <a:r>
              <a:rPr lang="en-SG">
                <a:solidFill>
                  <a:schemeClr val="bg1"/>
                </a:solidFill>
                <a:latin typeface="SimSun"/>
                <a:cs typeface="SimSun"/>
              </a:rPr>
              <a:t>source /opt/</a:t>
            </a:r>
            <a:r>
              <a:rPr lang="en-SG" err="1">
                <a:solidFill>
                  <a:schemeClr val="bg1"/>
                </a:solidFill>
                <a:latin typeface="SimSun"/>
                <a:cs typeface="SimSun"/>
              </a:rPr>
              <a:t>ros</a:t>
            </a:r>
            <a:r>
              <a:rPr lang="en-SG">
                <a:solidFill>
                  <a:schemeClr val="bg1"/>
                </a:solidFill>
                <a:latin typeface="SimSun"/>
                <a:cs typeface="SimSun"/>
              </a:rPr>
              <a:t>/foxy/</a:t>
            </a:r>
            <a:r>
              <a:rPr lang="en-SG" err="1">
                <a:solidFill>
                  <a:schemeClr val="bg1"/>
                </a:solidFill>
                <a:latin typeface="SimSun"/>
                <a:cs typeface="SimSun"/>
              </a:rPr>
              <a:t>setup.bash</a:t>
            </a:r>
            <a:br>
              <a:rPr lang="en-SG">
                <a:solidFill>
                  <a:schemeClr val="bg1"/>
                </a:solidFill>
                <a:latin typeface="SimSun"/>
                <a:cs typeface="SimSun"/>
              </a:rPr>
            </a:br>
            <a:r>
              <a:rPr lang="en-SG">
                <a:solidFill>
                  <a:schemeClr val="bg1"/>
                </a:solidFill>
                <a:latin typeface="SimSun"/>
                <a:cs typeface="SimSun"/>
              </a:rPr>
              <a:t>ros2</a:t>
            </a:r>
            <a:r>
              <a:rPr lang="en-SG" spc="-30">
                <a:solidFill>
                  <a:schemeClr val="bg1"/>
                </a:solidFill>
                <a:latin typeface="SimSun"/>
                <a:cs typeface="SimSun"/>
              </a:rPr>
              <a:t> </a:t>
            </a:r>
            <a:r>
              <a:rPr lang="en-SG">
                <a:solidFill>
                  <a:schemeClr val="bg1"/>
                </a:solidFill>
                <a:latin typeface="SimSun"/>
                <a:cs typeface="SimSun"/>
              </a:rPr>
              <a:t>run</a:t>
            </a:r>
            <a:r>
              <a:rPr lang="en-SG" spc="-25">
                <a:solidFill>
                  <a:schemeClr val="bg1"/>
                </a:solidFill>
                <a:latin typeface="SimSun"/>
                <a:cs typeface="SimSun"/>
              </a:rPr>
              <a:t> </a:t>
            </a:r>
            <a:r>
              <a:rPr lang="en-SG" err="1">
                <a:solidFill>
                  <a:schemeClr val="bg1"/>
                </a:solidFill>
                <a:latin typeface="SimSun"/>
                <a:cs typeface="SimSun"/>
              </a:rPr>
              <a:t>demo_nodes_cpp</a:t>
            </a:r>
            <a:r>
              <a:rPr lang="en-SG" spc="-30">
                <a:solidFill>
                  <a:schemeClr val="bg1"/>
                </a:solidFill>
                <a:latin typeface="SimSun"/>
                <a:cs typeface="SimSun"/>
              </a:rPr>
              <a:t> </a:t>
            </a:r>
            <a:r>
              <a:rPr lang="en-SG" err="1">
                <a:solidFill>
                  <a:schemeClr val="bg1"/>
                </a:solidFill>
                <a:latin typeface="SimSun"/>
                <a:cs typeface="SimSun"/>
              </a:rPr>
              <a:t>add_two_ints_server</a:t>
            </a:r>
            <a:endParaRPr lang="en-SG">
              <a:solidFill>
                <a:schemeClr val="bg1"/>
              </a:solidFill>
              <a:latin typeface="SimSun"/>
              <a:cs typeface="SimSun"/>
            </a:endParaRPr>
          </a:p>
        </p:txBody>
      </p:sp>
      <p:sp>
        <p:nvSpPr>
          <p:cNvPr id="19" name="Rectangle 18">
            <a:extLst>
              <a:ext uri="{FF2B5EF4-FFF2-40B4-BE49-F238E27FC236}">
                <a16:creationId xmlns:a16="http://schemas.microsoft.com/office/drawing/2014/main" id="{8EF39834-77BA-4256-94B6-C9C18C395FFC}"/>
              </a:ext>
            </a:extLst>
          </p:cNvPr>
          <p:cNvSpPr/>
          <p:nvPr/>
        </p:nvSpPr>
        <p:spPr>
          <a:xfrm>
            <a:off x="609601" y="2493053"/>
            <a:ext cx="6092189" cy="646331"/>
          </a:xfrm>
          <a:prstGeom prst="rect">
            <a:avLst/>
          </a:prstGeom>
          <a:solidFill>
            <a:schemeClr val="tx1"/>
          </a:solidFill>
        </p:spPr>
        <p:txBody>
          <a:bodyPr wrap="square">
            <a:spAutoFit/>
          </a:bodyPr>
          <a:lstStyle/>
          <a:p>
            <a:pPr marL="12700">
              <a:lnSpc>
                <a:spcPct val="100000"/>
              </a:lnSpc>
            </a:pPr>
            <a:r>
              <a:rPr lang="en-SG">
                <a:solidFill>
                  <a:schemeClr val="bg1"/>
                </a:solidFill>
                <a:latin typeface="SimSun"/>
                <a:cs typeface="SimSun"/>
              </a:rPr>
              <a:t>source /opt/</a:t>
            </a:r>
            <a:r>
              <a:rPr lang="en-SG" err="1">
                <a:solidFill>
                  <a:schemeClr val="bg1"/>
                </a:solidFill>
                <a:latin typeface="SimSun"/>
                <a:cs typeface="SimSun"/>
              </a:rPr>
              <a:t>ros</a:t>
            </a:r>
            <a:r>
              <a:rPr lang="en-SG">
                <a:solidFill>
                  <a:schemeClr val="bg1"/>
                </a:solidFill>
                <a:latin typeface="SimSun"/>
                <a:cs typeface="SimSun"/>
              </a:rPr>
              <a:t>/foxy/</a:t>
            </a:r>
            <a:r>
              <a:rPr lang="en-SG" err="1">
                <a:solidFill>
                  <a:schemeClr val="bg1"/>
                </a:solidFill>
                <a:latin typeface="SimSun"/>
                <a:cs typeface="SimSun"/>
              </a:rPr>
              <a:t>setup.bash</a:t>
            </a:r>
            <a:br>
              <a:rPr lang="en-SG">
                <a:solidFill>
                  <a:schemeClr val="bg1"/>
                </a:solidFill>
                <a:latin typeface="SimSun"/>
                <a:cs typeface="SimSun"/>
              </a:rPr>
            </a:br>
            <a:r>
              <a:rPr lang="en-SG">
                <a:solidFill>
                  <a:schemeClr val="bg1"/>
                </a:solidFill>
                <a:latin typeface="SimSun"/>
                <a:cs typeface="SimSun"/>
              </a:rPr>
              <a:t>ros2</a:t>
            </a:r>
            <a:r>
              <a:rPr lang="en-SG" spc="-30">
                <a:solidFill>
                  <a:schemeClr val="bg1"/>
                </a:solidFill>
                <a:latin typeface="SimSun"/>
                <a:cs typeface="SimSun"/>
              </a:rPr>
              <a:t> </a:t>
            </a:r>
            <a:r>
              <a:rPr lang="en-SG">
                <a:solidFill>
                  <a:schemeClr val="bg1"/>
                </a:solidFill>
                <a:latin typeface="SimSun"/>
                <a:cs typeface="SimSun"/>
              </a:rPr>
              <a:t>run</a:t>
            </a:r>
            <a:r>
              <a:rPr lang="en-SG" spc="-25">
                <a:solidFill>
                  <a:schemeClr val="bg1"/>
                </a:solidFill>
                <a:latin typeface="SimSun"/>
                <a:cs typeface="SimSun"/>
              </a:rPr>
              <a:t> </a:t>
            </a:r>
            <a:r>
              <a:rPr lang="en-SG" err="1">
                <a:solidFill>
                  <a:schemeClr val="bg1"/>
                </a:solidFill>
                <a:latin typeface="SimSun"/>
                <a:cs typeface="SimSun"/>
              </a:rPr>
              <a:t>demo_nodes_cpp</a:t>
            </a:r>
            <a:r>
              <a:rPr lang="en-SG" spc="-30">
                <a:solidFill>
                  <a:schemeClr val="bg1"/>
                </a:solidFill>
                <a:latin typeface="SimSun"/>
                <a:cs typeface="SimSun"/>
              </a:rPr>
              <a:t> </a:t>
            </a:r>
            <a:r>
              <a:rPr lang="en-SG" err="1">
                <a:solidFill>
                  <a:schemeClr val="bg1"/>
                </a:solidFill>
                <a:latin typeface="SimSun"/>
                <a:cs typeface="SimSun"/>
              </a:rPr>
              <a:t>add_two_ints_client</a:t>
            </a:r>
            <a:endParaRPr lang="en-SG">
              <a:solidFill>
                <a:schemeClr val="bg1"/>
              </a:solidFill>
              <a:latin typeface="SimSun"/>
              <a:cs typeface="SimSun"/>
            </a:endParaRPr>
          </a:p>
        </p:txBody>
      </p:sp>
      <p:sp>
        <p:nvSpPr>
          <p:cNvPr id="20" name="Rectangle 19">
            <a:extLst>
              <a:ext uri="{FF2B5EF4-FFF2-40B4-BE49-F238E27FC236}">
                <a16:creationId xmlns:a16="http://schemas.microsoft.com/office/drawing/2014/main" id="{EA0CE40C-85AC-45E3-894E-DF2560ECAFE7}"/>
              </a:ext>
            </a:extLst>
          </p:cNvPr>
          <p:cNvSpPr/>
          <p:nvPr/>
        </p:nvSpPr>
        <p:spPr>
          <a:xfrm>
            <a:off x="609600" y="2052621"/>
            <a:ext cx="1326517" cy="369332"/>
          </a:xfrm>
          <a:prstGeom prst="rect">
            <a:avLst/>
          </a:prstGeom>
        </p:spPr>
        <p:txBody>
          <a:bodyPr wrap="none">
            <a:spAutoFit/>
          </a:bodyPr>
          <a:lstStyle/>
          <a:p>
            <a:pPr marL="12700">
              <a:lnSpc>
                <a:spcPct val="100000"/>
              </a:lnSpc>
              <a:spcBef>
                <a:spcPts val="100"/>
              </a:spcBef>
            </a:pPr>
            <a:r>
              <a:rPr lang="en-US" spc="50">
                <a:latin typeface="Cambria"/>
                <a:cs typeface="Cambria"/>
              </a:rPr>
              <a:t>Terminal 2</a:t>
            </a:r>
            <a:endParaRPr lang="en-US">
              <a:latin typeface="Cambria"/>
              <a:cs typeface="Cambria"/>
            </a:endParaRPr>
          </a:p>
        </p:txBody>
      </p:sp>
      <p:sp>
        <p:nvSpPr>
          <p:cNvPr id="22" name="Oval 21">
            <a:extLst>
              <a:ext uri="{FF2B5EF4-FFF2-40B4-BE49-F238E27FC236}">
                <a16:creationId xmlns:a16="http://schemas.microsoft.com/office/drawing/2014/main" id="{D3910CF1-C428-4B24-8816-586FE61939B7}"/>
              </a:ext>
            </a:extLst>
          </p:cNvPr>
          <p:cNvSpPr/>
          <p:nvPr/>
        </p:nvSpPr>
        <p:spPr>
          <a:xfrm>
            <a:off x="806678" y="3640856"/>
            <a:ext cx="3167266" cy="248821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3" name="Rectangle 22">
            <a:extLst>
              <a:ext uri="{FF2B5EF4-FFF2-40B4-BE49-F238E27FC236}">
                <a16:creationId xmlns:a16="http://schemas.microsoft.com/office/drawing/2014/main" id="{CE3C1135-EF53-46BD-A8C8-086A582AB4F3}"/>
              </a:ext>
            </a:extLst>
          </p:cNvPr>
          <p:cNvSpPr/>
          <p:nvPr/>
        </p:nvSpPr>
        <p:spPr>
          <a:xfrm>
            <a:off x="1955738" y="3978625"/>
            <a:ext cx="869148" cy="369332"/>
          </a:xfrm>
          <a:prstGeom prst="rect">
            <a:avLst/>
          </a:prstGeom>
        </p:spPr>
        <p:txBody>
          <a:bodyPr wrap="none">
            <a:spAutoFit/>
          </a:bodyPr>
          <a:lstStyle/>
          <a:p>
            <a:pPr algn="ctr"/>
            <a:r>
              <a:rPr lang="en-US" b="1"/>
              <a:t>Node 1</a:t>
            </a:r>
            <a:endParaRPr lang="en-SG" b="1"/>
          </a:p>
        </p:txBody>
      </p:sp>
      <p:sp>
        <p:nvSpPr>
          <p:cNvPr id="24" name="Oval 23">
            <a:extLst>
              <a:ext uri="{FF2B5EF4-FFF2-40B4-BE49-F238E27FC236}">
                <a16:creationId xmlns:a16="http://schemas.microsoft.com/office/drawing/2014/main" id="{3F0A8974-520E-4DCB-B06E-6514A245A1CF}"/>
              </a:ext>
            </a:extLst>
          </p:cNvPr>
          <p:cNvSpPr/>
          <p:nvPr/>
        </p:nvSpPr>
        <p:spPr>
          <a:xfrm>
            <a:off x="7715479" y="3684427"/>
            <a:ext cx="2899412" cy="244464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5" name="Rectangle 24">
            <a:extLst>
              <a:ext uri="{FF2B5EF4-FFF2-40B4-BE49-F238E27FC236}">
                <a16:creationId xmlns:a16="http://schemas.microsoft.com/office/drawing/2014/main" id="{262209C2-36CC-4B78-9FD3-454046A6F0A2}"/>
              </a:ext>
            </a:extLst>
          </p:cNvPr>
          <p:cNvSpPr/>
          <p:nvPr/>
        </p:nvSpPr>
        <p:spPr>
          <a:xfrm>
            <a:off x="8730611" y="3978625"/>
            <a:ext cx="869148" cy="369332"/>
          </a:xfrm>
          <a:prstGeom prst="rect">
            <a:avLst/>
          </a:prstGeom>
        </p:spPr>
        <p:txBody>
          <a:bodyPr wrap="none">
            <a:spAutoFit/>
          </a:bodyPr>
          <a:lstStyle/>
          <a:p>
            <a:pPr algn="ctr"/>
            <a:r>
              <a:rPr lang="en-US" b="1"/>
              <a:t>Node 2</a:t>
            </a:r>
            <a:endParaRPr lang="en-SG" b="1"/>
          </a:p>
        </p:txBody>
      </p:sp>
      <p:sp>
        <p:nvSpPr>
          <p:cNvPr id="26" name="Rectangle 25">
            <a:extLst>
              <a:ext uri="{FF2B5EF4-FFF2-40B4-BE49-F238E27FC236}">
                <a16:creationId xmlns:a16="http://schemas.microsoft.com/office/drawing/2014/main" id="{E6FBC025-42DA-4067-B3CD-56C9F0C5D8AE}"/>
              </a:ext>
            </a:extLst>
          </p:cNvPr>
          <p:cNvSpPr/>
          <p:nvPr/>
        </p:nvSpPr>
        <p:spPr>
          <a:xfrm>
            <a:off x="1392784" y="4598350"/>
            <a:ext cx="1995055" cy="9144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err="1"/>
              <a:t>AddTwoInts</a:t>
            </a:r>
            <a:endParaRPr lang="en-US" b="1"/>
          </a:p>
          <a:p>
            <a:pPr algn="ctr"/>
            <a:r>
              <a:rPr lang="en-US" b="1"/>
              <a:t>(Service)</a:t>
            </a:r>
            <a:endParaRPr lang="en-SG" b="1"/>
          </a:p>
        </p:txBody>
      </p:sp>
      <p:sp>
        <p:nvSpPr>
          <p:cNvPr id="27" name="Rectangle 26">
            <a:extLst>
              <a:ext uri="{FF2B5EF4-FFF2-40B4-BE49-F238E27FC236}">
                <a16:creationId xmlns:a16="http://schemas.microsoft.com/office/drawing/2014/main" id="{7878CC7D-6E52-416E-A28F-07D6A948D82F}"/>
              </a:ext>
            </a:extLst>
          </p:cNvPr>
          <p:cNvSpPr/>
          <p:nvPr/>
        </p:nvSpPr>
        <p:spPr>
          <a:xfrm>
            <a:off x="8167658" y="4583870"/>
            <a:ext cx="1995055" cy="9144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Client</a:t>
            </a:r>
            <a:endParaRPr lang="en-SG" b="1"/>
          </a:p>
        </p:txBody>
      </p:sp>
      <p:sp>
        <p:nvSpPr>
          <p:cNvPr id="28" name="Arrow: Down 27">
            <a:extLst>
              <a:ext uri="{FF2B5EF4-FFF2-40B4-BE49-F238E27FC236}">
                <a16:creationId xmlns:a16="http://schemas.microsoft.com/office/drawing/2014/main" id="{C6FF778D-1E22-4671-9717-C9596B3F05E9}"/>
              </a:ext>
            </a:extLst>
          </p:cNvPr>
          <p:cNvSpPr/>
          <p:nvPr/>
        </p:nvSpPr>
        <p:spPr>
          <a:xfrm rot="5400000">
            <a:off x="5701391" y="2384857"/>
            <a:ext cx="183308" cy="4779819"/>
          </a:xfrm>
          <a:prstGeom prst="downArrow">
            <a:avLst>
              <a:gd name="adj1" fmla="val 56207"/>
              <a:gd name="adj2" fmla="val 105612"/>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9" name="Arrow: Down 28">
            <a:extLst>
              <a:ext uri="{FF2B5EF4-FFF2-40B4-BE49-F238E27FC236}">
                <a16:creationId xmlns:a16="http://schemas.microsoft.com/office/drawing/2014/main" id="{A0884674-B054-4997-9580-003CCD0B55DB}"/>
              </a:ext>
            </a:extLst>
          </p:cNvPr>
          <p:cNvSpPr/>
          <p:nvPr/>
        </p:nvSpPr>
        <p:spPr>
          <a:xfrm rot="16200000">
            <a:off x="5686095" y="2886329"/>
            <a:ext cx="183308" cy="4779819"/>
          </a:xfrm>
          <a:prstGeom prst="downArrow">
            <a:avLst>
              <a:gd name="adj1" fmla="val 56207"/>
              <a:gd name="adj2" fmla="val 105612"/>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0" name="TextBox 29">
            <a:extLst>
              <a:ext uri="{FF2B5EF4-FFF2-40B4-BE49-F238E27FC236}">
                <a16:creationId xmlns:a16="http://schemas.microsoft.com/office/drawing/2014/main" id="{0BDF997D-18E9-4EF5-958C-0EB03B174BD3}"/>
              </a:ext>
            </a:extLst>
          </p:cNvPr>
          <p:cNvSpPr txBox="1"/>
          <p:nvPr/>
        </p:nvSpPr>
        <p:spPr>
          <a:xfrm>
            <a:off x="5518174" y="4117068"/>
            <a:ext cx="962123" cy="461665"/>
          </a:xfrm>
          <a:prstGeom prst="rect">
            <a:avLst/>
          </a:prstGeom>
          <a:noFill/>
        </p:spPr>
        <p:txBody>
          <a:bodyPr wrap="none" rtlCol="0">
            <a:spAutoFit/>
          </a:bodyPr>
          <a:lstStyle/>
          <a:p>
            <a:r>
              <a:rPr lang="en-US" sz="2400" b="1">
                <a:latin typeface="SimSun" panose="02010600030101010101" pitchFamily="2" charset="-122"/>
                <a:ea typeface="SimSun" panose="02010600030101010101" pitchFamily="2" charset="-122"/>
              </a:rPr>
              <a:t>2 , 3</a:t>
            </a:r>
            <a:endParaRPr lang="en-SG" sz="2400" b="1">
              <a:latin typeface="SimSun" panose="02010600030101010101" pitchFamily="2" charset="-122"/>
              <a:ea typeface="SimSun" panose="02010600030101010101" pitchFamily="2" charset="-122"/>
            </a:endParaRPr>
          </a:p>
        </p:txBody>
      </p:sp>
      <p:sp>
        <p:nvSpPr>
          <p:cNvPr id="32" name="TextBox 31">
            <a:extLst>
              <a:ext uri="{FF2B5EF4-FFF2-40B4-BE49-F238E27FC236}">
                <a16:creationId xmlns:a16="http://schemas.microsoft.com/office/drawing/2014/main" id="{D2D7AAFA-8A06-4F63-BBB7-7EC7EEED118D}"/>
              </a:ext>
            </a:extLst>
          </p:cNvPr>
          <p:cNvSpPr txBox="1"/>
          <p:nvPr/>
        </p:nvSpPr>
        <p:spPr>
          <a:xfrm>
            <a:off x="5832446" y="5346585"/>
            <a:ext cx="340158" cy="461665"/>
          </a:xfrm>
          <a:prstGeom prst="rect">
            <a:avLst/>
          </a:prstGeom>
          <a:noFill/>
        </p:spPr>
        <p:txBody>
          <a:bodyPr wrap="none" rtlCol="0">
            <a:spAutoFit/>
          </a:bodyPr>
          <a:lstStyle/>
          <a:p>
            <a:r>
              <a:rPr lang="en-US" sz="2400" b="1">
                <a:latin typeface="SimSun" panose="02010600030101010101" pitchFamily="2" charset="-122"/>
                <a:ea typeface="SimSun" panose="02010600030101010101" pitchFamily="2" charset="-122"/>
              </a:rPr>
              <a:t>5</a:t>
            </a:r>
            <a:endParaRPr lang="en-SG" sz="2400" b="1">
              <a:latin typeface="SimSun" panose="02010600030101010101" pitchFamily="2" charset="-122"/>
              <a:ea typeface="SimSun" panose="02010600030101010101" pitchFamily="2" charset="-122"/>
            </a:endParaRPr>
          </a:p>
        </p:txBody>
      </p:sp>
      <p:sp>
        <p:nvSpPr>
          <p:cNvPr id="33" name="Speech Bubble: Rectangle 32">
            <a:extLst>
              <a:ext uri="{FF2B5EF4-FFF2-40B4-BE49-F238E27FC236}">
                <a16:creationId xmlns:a16="http://schemas.microsoft.com/office/drawing/2014/main" id="{C4C3DE79-3970-4063-B3B4-7E91509ABD38}"/>
              </a:ext>
            </a:extLst>
          </p:cNvPr>
          <p:cNvSpPr/>
          <p:nvPr/>
        </p:nvSpPr>
        <p:spPr>
          <a:xfrm>
            <a:off x="3454741" y="3640856"/>
            <a:ext cx="2062078" cy="559444"/>
          </a:xfrm>
          <a:prstGeom prst="wedgeRectCallout">
            <a:avLst>
              <a:gd name="adj1" fmla="val -73141"/>
              <a:gd name="adj2" fmla="val 138275"/>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Incoming request</a:t>
            </a:r>
            <a:endParaRPr lang="en-SG" b="1"/>
          </a:p>
        </p:txBody>
      </p:sp>
      <p:sp>
        <p:nvSpPr>
          <p:cNvPr id="34" name="Speech Bubble: Rectangle 33">
            <a:extLst>
              <a:ext uri="{FF2B5EF4-FFF2-40B4-BE49-F238E27FC236}">
                <a16:creationId xmlns:a16="http://schemas.microsoft.com/office/drawing/2014/main" id="{FAF57870-D468-4CB0-B0C6-36A90800CF29}"/>
              </a:ext>
            </a:extLst>
          </p:cNvPr>
          <p:cNvSpPr/>
          <p:nvPr/>
        </p:nvSpPr>
        <p:spPr>
          <a:xfrm>
            <a:off x="5516820" y="5970251"/>
            <a:ext cx="2994134" cy="559444"/>
          </a:xfrm>
          <a:prstGeom prst="wedgeRectCallout">
            <a:avLst>
              <a:gd name="adj1" fmla="val 64072"/>
              <a:gd name="adj2" fmla="val -140844"/>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rPr>
              <a:t>Result of </a:t>
            </a:r>
            <a:r>
              <a:rPr lang="en-US" b="1" err="1">
                <a:solidFill>
                  <a:schemeClr val="tx1"/>
                </a:solidFill>
              </a:rPr>
              <a:t>add_two_ints</a:t>
            </a:r>
            <a:r>
              <a:rPr lang="en-US" b="1">
                <a:solidFill>
                  <a:schemeClr val="tx1"/>
                </a:solidFill>
              </a:rPr>
              <a:t>: 5</a:t>
            </a:r>
            <a:endParaRPr lang="en-SG" b="1">
              <a:solidFill>
                <a:schemeClr val="tx1"/>
              </a:solidFill>
            </a:endParaRPr>
          </a:p>
        </p:txBody>
      </p:sp>
      <p:sp>
        <p:nvSpPr>
          <p:cNvPr id="35" name="object 8">
            <a:extLst>
              <a:ext uri="{FF2B5EF4-FFF2-40B4-BE49-F238E27FC236}">
                <a16:creationId xmlns:a16="http://schemas.microsoft.com/office/drawing/2014/main" id="{5DB14AE0-4B61-4BA6-938F-D4D20AC7285C}"/>
              </a:ext>
            </a:extLst>
          </p:cNvPr>
          <p:cNvSpPr txBox="1"/>
          <p:nvPr/>
        </p:nvSpPr>
        <p:spPr>
          <a:xfrm>
            <a:off x="8510954" y="1322195"/>
            <a:ext cx="1375234" cy="1738938"/>
          </a:xfrm>
          <a:prstGeom prst="rect">
            <a:avLst/>
          </a:prstGeom>
          <a:solidFill>
            <a:schemeClr val="bg2"/>
          </a:solidFill>
        </p:spPr>
        <p:txBody>
          <a:bodyPr vert="horz" wrap="square" lIns="0" tIns="12700" rIns="0" bIns="0" rtlCol="0">
            <a:spAutoFit/>
          </a:bodyPr>
          <a:lstStyle/>
          <a:p>
            <a:pPr marL="12700">
              <a:lnSpc>
                <a:spcPct val="100000"/>
              </a:lnSpc>
              <a:spcBef>
                <a:spcPts val="100"/>
              </a:spcBef>
            </a:pPr>
            <a:r>
              <a:rPr lang="en-US" spc="85">
                <a:latin typeface="SimSun" panose="02010600030101010101" pitchFamily="2" charset="-122"/>
                <a:ea typeface="SimSun" panose="02010600030101010101" pitchFamily="2" charset="-122"/>
                <a:cs typeface="Cambria"/>
              </a:rPr>
              <a:t>#request</a:t>
            </a:r>
          </a:p>
          <a:p>
            <a:pPr marL="12700">
              <a:lnSpc>
                <a:spcPct val="100000"/>
              </a:lnSpc>
              <a:spcBef>
                <a:spcPts val="100"/>
              </a:spcBef>
            </a:pPr>
            <a:r>
              <a:rPr lang="en-US" spc="85">
                <a:latin typeface="SimSun" panose="02010600030101010101" pitchFamily="2" charset="-122"/>
                <a:ea typeface="SimSun" panose="02010600030101010101" pitchFamily="2" charset="-122"/>
                <a:cs typeface="Cambria"/>
              </a:rPr>
              <a:t>int8 a</a:t>
            </a:r>
          </a:p>
          <a:p>
            <a:pPr marL="12700">
              <a:lnSpc>
                <a:spcPct val="100000"/>
              </a:lnSpc>
              <a:spcBef>
                <a:spcPts val="100"/>
              </a:spcBef>
            </a:pPr>
            <a:r>
              <a:rPr lang="en-US" spc="85">
                <a:latin typeface="SimSun" panose="02010600030101010101" pitchFamily="2" charset="-122"/>
                <a:ea typeface="SimSun" panose="02010600030101010101" pitchFamily="2" charset="-122"/>
                <a:cs typeface="Cambria"/>
              </a:rPr>
              <a:t>int8 b</a:t>
            </a:r>
          </a:p>
          <a:p>
            <a:pPr marL="12700">
              <a:lnSpc>
                <a:spcPct val="100000"/>
              </a:lnSpc>
              <a:spcBef>
                <a:spcPts val="100"/>
              </a:spcBef>
            </a:pPr>
            <a:r>
              <a:rPr lang="en-US" spc="85">
                <a:latin typeface="SimSun" panose="02010600030101010101" pitchFamily="2" charset="-122"/>
                <a:ea typeface="SimSun" panose="02010600030101010101" pitchFamily="2" charset="-122"/>
                <a:cs typeface="Cambria"/>
              </a:rPr>
              <a:t>---</a:t>
            </a:r>
          </a:p>
          <a:p>
            <a:pPr marL="12700">
              <a:lnSpc>
                <a:spcPct val="100000"/>
              </a:lnSpc>
              <a:spcBef>
                <a:spcPts val="100"/>
              </a:spcBef>
            </a:pPr>
            <a:r>
              <a:rPr lang="en-US" spc="85">
                <a:latin typeface="SimSun" panose="02010600030101010101" pitchFamily="2" charset="-122"/>
                <a:ea typeface="SimSun" panose="02010600030101010101" pitchFamily="2" charset="-122"/>
                <a:cs typeface="Cambria"/>
              </a:rPr>
              <a:t>#response</a:t>
            </a:r>
          </a:p>
          <a:p>
            <a:pPr marL="12700">
              <a:lnSpc>
                <a:spcPct val="100000"/>
              </a:lnSpc>
              <a:spcBef>
                <a:spcPts val="100"/>
              </a:spcBef>
            </a:pPr>
            <a:r>
              <a:rPr lang="en-US" spc="85">
                <a:latin typeface="SimSun" panose="02010600030101010101" pitchFamily="2" charset="-122"/>
                <a:ea typeface="SimSun" panose="02010600030101010101" pitchFamily="2" charset="-122"/>
                <a:cs typeface="Cambria"/>
              </a:rPr>
              <a:t>int8 sum</a:t>
            </a:r>
            <a:endParaRPr>
              <a:latin typeface="SimSun" panose="02010600030101010101" pitchFamily="2" charset="-122"/>
              <a:ea typeface="SimSun" panose="02010600030101010101" pitchFamily="2" charset="-122"/>
              <a:cs typeface="Cambria"/>
            </a:endParaRPr>
          </a:p>
        </p:txBody>
      </p:sp>
    </p:spTree>
    <p:extLst>
      <p:ext uri="{BB962C8B-B14F-4D97-AF65-F5344CB8AC3E}">
        <p14:creationId xmlns:p14="http://schemas.microsoft.com/office/powerpoint/2010/main" val="355797550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ED16760-EB4E-47C8-BE85-A7B43409CCF6}"/>
              </a:ext>
            </a:extLst>
          </p:cNvPr>
          <p:cNvSpPr>
            <a:spLocks noGrp="1"/>
          </p:cNvSpPr>
          <p:nvPr>
            <p:ph type="sldNum" sz="quarter" idx="12"/>
          </p:nvPr>
        </p:nvSpPr>
        <p:spPr/>
        <p:txBody>
          <a:bodyPr/>
          <a:lstStyle/>
          <a:p>
            <a:fld id="{DB585DB3-991F-418E-AAD4-DC1A839C24E0}" type="slidenum">
              <a:rPr lang="en-US" smtClean="0"/>
              <a:pPr/>
              <a:t>76</a:t>
            </a:fld>
            <a:endParaRPr lang="en-US"/>
          </a:p>
        </p:txBody>
      </p:sp>
      <p:sp>
        <p:nvSpPr>
          <p:cNvPr id="6" name="Title 1">
            <a:extLst>
              <a:ext uri="{FF2B5EF4-FFF2-40B4-BE49-F238E27FC236}">
                <a16:creationId xmlns:a16="http://schemas.microsoft.com/office/drawing/2014/main" id="{2730B0C7-9FAF-4FF8-8566-611FF2C7253F}"/>
              </a:ext>
            </a:extLst>
          </p:cNvPr>
          <p:cNvSpPr>
            <a:spLocks noGrp="1"/>
          </p:cNvSpPr>
          <p:nvPr>
            <p:ph type="title"/>
          </p:nvPr>
        </p:nvSpPr>
        <p:spPr>
          <a:xfrm>
            <a:off x="609600" y="155104"/>
            <a:ext cx="9347200" cy="609600"/>
          </a:xfrm>
        </p:spPr>
        <p:txBody>
          <a:bodyPr/>
          <a:lstStyle/>
          <a:p>
            <a:r>
              <a:rPr lang="en-US"/>
              <a:t>Services on command line</a:t>
            </a:r>
            <a:endParaRPr lang="en-SG"/>
          </a:p>
        </p:txBody>
      </p:sp>
      <p:sp>
        <p:nvSpPr>
          <p:cNvPr id="5" name="Rectangle 4">
            <a:extLst>
              <a:ext uri="{FF2B5EF4-FFF2-40B4-BE49-F238E27FC236}">
                <a16:creationId xmlns:a16="http://schemas.microsoft.com/office/drawing/2014/main" id="{01B520E9-03E1-44FC-89D4-C695371A9D2E}"/>
              </a:ext>
            </a:extLst>
          </p:cNvPr>
          <p:cNvSpPr/>
          <p:nvPr/>
        </p:nvSpPr>
        <p:spPr>
          <a:xfrm>
            <a:off x="614336" y="3797224"/>
            <a:ext cx="11226800" cy="646331"/>
          </a:xfrm>
          <a:prstGeom prst="rect">
            <a:avLst/>
          </a:prstGeom>
        </p:spPr>
        <p:txBody>
          <a:bodyPr wrap="square">
            <a:spAutoFit/>
          </a:bodyPr>
          <a:lstStyle/>
          <a:p>
            <a:pPr marL="12700">
              <a:lnSpc>
                <a:spcPct val="100000"/>
              </a:lnSpc>
              <a:spcBef>
                <a:spcPts val="1500"/>
              </a:spcBef>
            </a:pPr>
            <a:r>
              <a:rPr lang="en-US">
                <a:latin typeface="SimSun"/>
                <a:cs typeface="SimSun"/>
              </a:rPr>
              <a:t>ros2 service call &lt;</a:t>
            </a:r>
            <a:r>
              <a:rPr lang="en-US" err="1">
                <a:latin typeface="SimSun"/>
                <a:cs typeface="SimSun"/>
              </a:rPr>
              <a:t>service_name</a:t>
            </a:r>
            <a:r>
              <a:rPr lang="en-US">
                <a:latin typeface="SimSun"/>
                <a:cs typeface="SimSun"/>
              </a:rPr>
              <a:t>&gt; &lt;</a:t>
            </a:r>
            <a:r>
              <a:rPr lang="en-US" err="1">
                <a:latin typeface="SimSun"/>
                <a:cs typeface="SimSun"/>
              </a:rPr>
              <a:t>service_type_name</a:t>
            </a:r>
            <a:r>
              <a:rPr lang="en-US">
                <a:latin typeface="SimSun"/>
                <a:cs typeface="SimSun"/>
              </a:rPr>
              <a:t>&gt; "{&lt;field1_key&gt;: &lt;field1_value&gt;, &lt;field2_key&gt;:</a:t>
            </a:r>
            <a:r>
              <a:rPr lang="en-US" spc="-40">
                <a:latin typeface="SimSun"/>
                <a:cs typeface="SimSun"/>
              </a:rPr>
              <a:t> </a:t>
            </a:r>
            <a:r>
              <a:rPr lang="en-US">
                <a:latin typeface="SimSun"/>
                <a:cs typeface="SimSun"/>
              </a:rPr>
              <a:t>&lt;field2_value&gt;,</a:t>
            </a:r>
            <a:r>
              <a:rPr lang="en-US" spc="-35">
                <a:latin typeface="SimSun"/>
                <a:cs typeface="SimSun"/>
              </a:rPr>
              <a:t> </a:t>
            </a:r>
            <a:r>
              <a:rPr lang="en-US">
                <a:latin typeface="SimSun"/>
                <a:cs typeface="SimSun"/>
              </a:rPr>
              <a:t>...}"</a:t>
            </a:r>
          </a:p>
        </p:txBody>
      </p:sp>
      <p:sp>
        <p:nvSpPr>
          <p:cNvPr id="7" name="Rectangle 6">
            <a:extLst>
              <a:ext uri="{FF2B5EF4-FFF2-40B4-BE49-F238E27FC236}">
                <a16:creationId xmlns:a16="http://schemas.microsoft.com/office/drawing/2014/main" id="{8C5CD947-5702-46EB-9CF6-16D918A11944}"/>
              </a:ext>
            </a:extLst>
          </p:cNvPr>
          <p:cNvSpPr/>
          <p:nvPr/>
        </p:nvSpPr>
        <p:spPr>
          <a:xfrm>
            <a:off x="232005" y="4968520"/>
            <a:ext cx="11226800" cy="369332"/>
          </a:xfrm>
          <a:prstGeom prst="rect">
            <a:avLst/>
          </a:prstGeom>
        </p:spPr>
        <p:txBody>
          <a:bodyPr wrap="square">
            <a:spAutoFit/>
          </a:bodyPr>
          <a:lstStyle/>
          <a:p>
            <a:pPr marL="12700" algn="ctr">
              <a:lnSpc>
                <a:spcPct val="100000"/>
              </a:lnSpc>
              <a:spcBef>
                <a:spcPts val="5"/>
              </a:spcBef>
            </a:pPr>
            <a:r>
              <a:rPr lang="en-US" spc="-185">
                <a:latin typeface="Bookman Old Style"/>
                <a:cs typeface="Bookman Old Style"/>
              </a:rPr>
              <a:t>E</a:t>
            </a:r>
            <a:r>
              <a:rPr lang="en-US" spc="55">
                <a:latin typeface="Bookman Old Style"/>
                <a:cs typeface="Bookman Old Style"/>
              </a:rPr>
              <a:t>x</a:t>
            </a:r>
            <a:r>
              <a:rPr lang="en-US" spc="-50">
                <a:latin typeface="Bookman Old Style"/>
                <a:cs typeface="Bookman Old Style"/>
              </a:rPr>
              <a:t>a</a:t>
            </a:r>
            <a:r>
              <a:rPr lang="en-US" spc="10">
                <a:latin typeface="Bookman Old Style"/>
                <a:cs typeface="Bookman Old Style"/>
              </a:rPr>
              <a:t>m</a:t>
            </a:r>
            <a:r>
              <a:rPr lang="en-US" spc="-35">
                <a:latin typeface="Bookman Old Style"/>
                <a:cs typeface="Bookman Old Style"/>
              </a:rPr>
              <a:t>p</a:t>
            </a:r>
            <a:r>
              <a:rPr lang="en-US" spc="-5">
                <a:latin typeface="Bookman Old Style"/>
                <a:cs typeface="Bookman Old Style"/>
              </a:rPr>
              <a:t>l</a:t>
            </a:r>
            <a:r>
              <a:rPr lang="en-US" spc="40">
                <a:latin typeface="Bookman Old Style"/>
                <a:cs typeface="Bookman Old Style"/>
              </a:rPr>
              <a:t>e</a:t>
            </a:r>
            <a:r>
              <a:rPr lang="en-US" spc="-50">
                <a:latin typeface="Bookman Old Style"/>
                <a:cs typeface="Bookman Old Style"/>
              </a:rPr>
              <a:t>:</a:t>
            </a:r>
            <a:r>
              <a:rPr lang="en-US" spc="-90">
                <a:latin typeface="Bookman Old Style"/>
                <a:cs typeface="Bookman Old Style"/>
              </a:rPr>
              <a:t> </a:t>
            </a:r>
            <a:r>
              <a:rPr lang="en-US">
                <a:latin typeface="SimSun"/>
                <a:cs typeface="SimSun"/>
              </a:rPr>
              <a:t>ros2 service call /</a:t>
            </a:r>
            <a:r>
              <a:rPr lang="en-US" err="1">
                <a:latin typeface="SimSun"/>
                <a:cs typeface="SimSun"/>
              </a:rPr>
              <a:t>add_two_ints</a:t>
            </a:r>
            <a:r>
              <a:rPr lang="en-US">
                <a:latin typeface="SimSun"/>
                <a:cs typeface="SimSun"/>
              </a:rPr>
              <a:t> </a:t>
            </a:r>
            <a:r>
              <a:rPr lang="en-US" err="1">
                <a:latin typeface="SimSun"/>
                <a:cs typeface="SimSun"/>
              </a:rPr>
              <a:t>example_interfaces</a:t>
            </a:r>
            <a:r>
              <a:rPr lang="en-US">
                <a:latin typeface="SimSun"/>
                <a:cs typeface="SimSun"/>
              </a:rPr>
              <a:t>/</a:t>
            </a:r>
            <a:r>
              <a:rPr lang="en-US" err="1">
                <a:latin typeface="SimSun"/>
                <a:cs typeface="SimSun"/>
              </a:rPr>
              <a:t>srv</a:t>
            </a:r>
            <a:r>
              <a:rPr lang="en-US">
                <a:latin typeface="SimSun"/>
                <a:cs typeface="SimSun"/>
              </a:rPr>
              <a:t>/</a:t>
            </a:r>
            <a:r>
              <a:rPr lang="en-US" err="1">
                <a:latin typeface="SimSun"/>
                <a:cs typeface="SimSun"/>
              </a:rPr>
              <a:t>AddTwoInts</a:t>
            </a:r>
            <a:r>
              <a:rPr lang="en-US">
                <a:latin typeface="SimSun"/>
                <a:cs typeface="SimSun"/>
              </a:rPr>
              <a:t> "{a: 5, b: 6}"</a:t>
            </a:r>
          </a:p>
        </p:txBody>
      </p:sp>
      <p:sp>
        <p:nvSpPr>
          <p:cNvPr id="2" name="Rectangle 1">
            <a:extLst>
              <a:ext uri="{FF2B5EF4-FFF2-40B4-BE49-F238E27FC236}">
                <a16:creationId xmlns:a16="http://schemas.microsoft.com/office/drawing/2014/main" id="{47E6555A-6319-4DB6-BC80-94AEDBF82919}"/>
              </a:ext>
            </a:extLst>
          </p:cNvPr>
          <p:cNvSpPr/>
          <p:nvPr/>
        </p:nvSpPr>
        <p:spPr>
          <a:xfrm>
            <a:off x="597865" y="3041426"/>
            <a:ext cx="2993768" cy="461665"/>
          </a:xfrm>
          <a:prstGeom prst="rect">
            <a:avLst/>
          </a:prstGeom>
        </p:spPr>
        <p:txBody>
          <a:bodyPr wrap="none">
            <a:spAutoFit/>
          </a:bodyPr>
          <a:lstStyle/>
          <a:p>
            <a:r>
              <a:rPr lang="en-US" sz="2400" b="1" u="sng" spc="-5">
                <a:cs typeface="Bookman Old Style"/>
              </a:rPr>
              <a:t>Directly call a service: </a:t>
            </a:r>
            <a:endParaRPr lang="en-SG" sz="2400" b="1" u="sng"/>
          </a:p>
        </p:txBody>
      </p:sp>
      <p:sp>
        <p:nvSpPr>
          <p:cNvPr id="9" name="Rectangle 8">
            <a:extLst>
              <a:ext uri="{FF2B5EF4-FFF2-40B4-BE49-F238E27FC236}">
                <a16:creationId xmlns:a16="http://schemas.microsoft.com/office/drawing/2014/main" id="{53052F55-96AB-4574-8289-C020E9B1D7FD}"/>
              </a:ext>
            </a:extLst>
          </p:cNvPr>
          <p:cNvSpPr/>
          <p:nvPr/>
        </p:nvSpPr>
        <p:spPr>
          <a:xfrm>
            <a:off x="689879" y="1520148"/>
            <a:ext cx="2250616" cy="369332"/>
          </a:xfrm>
          <a:prstGeom prst="rect">
            <a:avLst/>
          </a:prstGeom>
          <a:solidFill>
            <a:schemeClr val="tx1"/>
          </a:solidFill>
        </p:spPr>
        <p:txBody>
          <a:bodyPr wrap="none">
            <a:spAutoFit/>
          </a:bodyPr>
          <a:lstStyle/>
          <a:p>
            <a:r>
              <a:rPr lang="en-US" spc="-5">
                <a:solidFill>
                  <a:schemeClr val="bg1"/>
                </a:solidFill>
                <a:latin typeface="SimSun" panose="02010600030101010101" pitchFamily="2" charset="-122"/>
                <a:ea typeface="SimSun" panose="02010600030101010101" pitchFamily="2" charset="-122"/>
                <a:cs typeface="Bookman Old Style"/>
              </a:rPr>
              <a:t>ros2 service list </a:t>
            </a:r>
            <a:endParaRPr lang="en-SG">
              <a:solidFill>
                <a:schemeClr val="bg1"/>
              </a:solidFill>
              <a:latin typeface="SimSun" panose="02010600030101010101" pitchFamily="2" charset="-122"/>
              <a:ea typeface="SimSun" panose="02010600030101010101" pitchFamily="2" charset="-122"/>
            </a:endParaRPr>
          </a:p>
        </p:txBody>
      </p:sp>
      <p:sp>
        <p:nvSpPr>
          <p:cNvPr id="11" name="Rectangle 10">
            <a:extLst>
              <a:ext uri="{FF2B5EF4-FFF2-40B4-BE49-F238E27FC236}">
                <a16:creationId xmlns:a16="http://schemas.microsoft.com/office/drawing/2014/main" id="{AE957C78-A6EC-424A-A086-FA87F4C59523}"/>
              </a:ext>
            </a:extLst>
          </p:cNvPr>
          <p:cNvSpPr/>
          <p:nvPr/>
        </p:nvSpPr>
        <p:spPr>
          <a:xfrm>
            <a:off x="689879" y="2063823"/>
            <a:ext cx="4660891" cy="369332"/>
          </a:xfrm>
          <a:prstGeom prst="rect">
            <a:avLst/>
          </a:prstGeom>
          <a:solidFill>
            <a:schemeClr val="tx1"/>
          </a:solidFill>
        </p:spPr>
        <p:txBody>
          <a:bodyPr wrap="none">
            <a:spAutoFit/>
          </a:bodyPr>
          <a:lstStyle/>
          <a:p>
            <a:r>
              <a:rPr lang="en-US" spc="-5">
                <a:solidFill>
                  <a:schemeClr val="bg1"/>
                </a:solidFill>
                <a:latin typeface="SimSun" panose="02010600030101010101" pitchFamily="2" charset="-122"/>
                <a:ea typeface="SimSun" panose="02010600030101010101" pitchFamily="2" charset="-122"/>
                <a:cs typeface="Bookman Old Style"/>
              </a:rPr>
              <a:t>ros2 interface show &lt;</a:t>
            </a:r>
            <a:r>
              <a:rPr lang="en-US" spc="-5" err="1">
                <a:solidFill>
                  <a:schemeClr val="bg1"/>
                </a:solidFill>
                <a:latin typeface="SimSun" panose="02010600030101010101" pitchFamily="2" charset="-122"/>
                <a:ea typeface="SimSun" panose="02010600030101010101" pitchFamily="2" charset="-122"/>
                <a:cs typeface="Bookman Old Style"/>
              </a:rPr>
              <a:t>service_type_name</a:t>
            </a:r>
            <a:r>
              <a:rPr lang="en-US" spc="-5">
                <a:solidFill>
                  <a:schemeClr val="bg1"/>
                </a:solidFill>
                <a:latin typeface="SimSun" panose="02010600030101010101" pitchFamily="2" charset="-122"/>
                <a:ea typeface="SimSun" panose="02010600030101010101" pitchFamily="2" charset="-122"/>
                <a:cs typeface="Bookman Old Style"/>
              </a:rPr>
              <a:t>&gt;</a:t>
            </a:r>
            <a:endParaRPr lang="en-SG">
              <a:solidFill>
                <a:schemeClr val="bg1"/>
              </a:solidFill>
              <a:latin typeface="SimSun" panose="02010600030101010101" pitchFamily="2" charset="-122"/>
              <a:ea typeface="SimSun" panose="02010600030101010101" pitchFamily="2" charset="-122"/>
            </a:endParaRPr>
          </a:p>
        </p:txBody>
      </p:sp>
      <p:sp>
        <p:nvSpPr>
          <p:cNvPr id="12" name="Rectangle 11">
            <a:extLst>
              <a:ext uri="{FF2B5EF4-FFF2-40B4-BE49-F238E27FC236}">
                <a16:creationId xmlns:a16="http://schemas.microsoft.com/office/drawing/2014/main" id="{25F7F57C-02CD-49C0-89A2-52060A2F1F73}"/>
              </a:ext>
            </a:extLst>
          </p:cNvPr>
          <p:cNvSpPr/>
          <p:nvPr/>
        </p:nvSpPr>
        <p:spPr>
          <a:xfrm>
            <a:off x="5399937" y="2079565"/>
            <a:ext cx="4082143" cy="400110"/>
          </a:xfrm>
          <a:prstGeom prst="rect">
            <a:avLst/>
          </a:prstGeom>
        </p:spPr>
        <p:txBody>
          <a:bodyPr wrap="none">
            <a:spAutoFit/>
          </a:bodyPr>
          <a:lstStyle/>
          <a:p>
            <a:r>
              <a:rPr lang="en-US" sz="2000" spc="-5">
                <a:cs typeface="Bookman Old Style"/>
              </a:rPr>
              <a:t>Get more information about a service</a:t>
            </a:r>
            <a:endParaRPr lang="en-SG" sz="2000"/>
          </a:p>
        </p:txBody>
      </p:sp>
      <p:sp>
        <p:nvSpPr>
          <p:cNvPr id="13" name="Rectangle 12">
            <a:extLst>
              <a:ext uri="{FF2B5EF4-FFF2-40B4-BE49-F238E27FC236}">
                <a16:creationId xmlns:a16="http://schemas.microsoft.com/office/drawing/2014/main" id="{44FE66B8-9162-4AA2-B47A-C116E0362E47}"/>
              </a:ext>
            </a:extLst>
          </p:cNvPr>
          <p:cNvSpPr/>
          <p:nvPr/>
        </p:nvSpPr>
        <p:spPr>
          <a:xfrm>
            <a:off x="3591633" y="1657159"/>
            <a:ext cx="3687933" cy="400110"/>
          </a:xfrm>
          <a:prstGeom prst="rect">
            <a:avLst/>
          </a:prstGeom>
        </p:spPr>
        <p:txBody>
          <a:bodyPr wrap="none">
            <a:spAutoFit/>
          </a:bodyPr>
          <a:lstStyle/>
          <a:p>
            <a:r>
              <a:rPr lang="en-US" sz="2000" spc="-5">
                <a:cs typeface="Bookman Old Style"/>
              </a:rPr>
              <a:t>L</a:t>
            </a:r>
            <a:r>
              <a:rPr lang="en-US" sz="2000">
                <a:cs typeface="Bookman Old Style"/>
              </a:rPr>
              <a:t>i</a:t>
            </a:r>
            <a:r>
              <a:rPr lang="en-US" sz="2000" spc="-110">
                <a:cs typeface="Bookman Old Style"/>
              </a:rPr>
              <a:t>s</a:t>
            </a:r>
            <a:r>
              <a:rPr lang="en-US" sz="2000" spc="-45">
                <a:cs typeface="Bookman Old Style"/>
              </a:rPr>
              <a:t>t</a:t>
            </a:r>
            <a:r>
              <a:rPr lang="en-US" sz="2000" spc="-110">
                <a:cs typeface="Bookman Old Style"/>
              </a:rPr>
              <a:t> </a:t>
            </a:r>
            <a:r>
              <a:rPr lang="en-US" sz="2000" spc="-50">
                <a:cs typeface="Bookman Old Style"/>
              </a:rPr>
              <a:t>t</a:t>
            </a:r>
            <a:r>
              <a:rPr lang="en-US" sz="2000" spc="-20">
                <a:cs typeface="Bookman Old Style"/>
              </a:rPr>
              <a:t>h</a:t>
            </a:r>
            <a:r>
              <a:rPr lang="en-US" sz="2000" spc="20">
                <a:cs typeface="Bookman Old Style"/>
              </a:rPr>
              <a:t>e</a:t>
            </a:r>
            <a:r>
              <a:rPr lang="en-US" sz="2000" spc="-85">
                <a:cs typeface="Bookman Old Style"/>
              </a:rPr>
              <a:t> </a:t>
            </a:r>
            <a:r>
              <a:rPr lang="en-US" sz="2000" spc="-110">
                <a:cs typeface="Bookman Old Style"/>
              </a:rPr>
              <a:t>s</a:t>
            </a:r>
            <a:r>
              <a:rPr lang="en-US" sz="2000" spc="40">
                <a:cs typeface="Bookman Old Style"/>
              </a:rPr>
              <a:t>e</a:t>
            </a:r>
            <a:r>
              <a:rPr lang="en-US" sz="2000" spc="10">
                <a:cs typeface="Bookman Old Style"/>
              </a:rPr>
              <a:t>r</a:t>
            </a:r>
            <a:r>
              <a:rPr lang="en-US" sz="2000" spc="114">
                <a:cs typeface="Bookman Old Style"/>
              </a:rPr>
              <a:t>v</a:t>
            </a:r>
            <a:r>
              <a:rPr lang="en-US" sz="2000">
                <a:cs typeface="Bookman Old Style"/>
              </a:rPr>
              <a:t>i</a:t>
            </a:r>
            <a:r>
              <a:rPr lang="en-US" sz="2000" spc="-35">
                <a:cs typeface="Bookman Old Style"/>
              </a:rPr>
              <a:t>c</a:t>
            </a:r>
            <a:r>
              <a:rPr lang="en-US" sz="2000" spc="40">
                <a:cs typeface="Bookman Old Style"/>
              </a:rPr>
              <a:t>e</a:t>
            </a:r>
            <a:r>
              <a:rPr lang="en-US" sz="2000" spc="-105">
                <a:cs typeface="Bookman Old Style"/>
              </a:rPr>
              <a:t>s</a:t>
            </a:r>
            <a:r>
              <a:rPr lang="en-US" sz="2000" spc="-110">
                <a:cs typeface="Bookman Old Style"/>
              </a:rPr>
              <a:t> </a:t>
            </a:r>
            <a:r>
              <a:rPr lang="en-US" sz="2000" spc="55">
                <a:cs typeface="Bookman Old Style"/>
              </a:rPr>
              <a:t>o</a:t>
            </a:r>
            <a:r>
              <a:rPr lang="en-US" sz="2000" spc="40">
                <a:cs typeface="Bookman Old Style"/>
              </a:rPr>
              <a:t>ffe</a:t>
            </a:r>
            <a:r>
              <a:rPr lang="en-US" sz="2000" spc="10">
                <a:cs typeface="Bookman Old Style"/>
              </a:rPr>
              <a:t>r</a:t>
            </a:r>
            <a:r>
              <a:rPr lang="en-US" sz="2000" spc="40">
                <a:cs typeface="Bookman Old Style"/>
              </a:rPr>
              <a:t>e</a:t>
            </a:r>
            <a:r>
              <a:rPr lang="en-US" sz="2000" spc="-10">
                <a:cs typeface="Bookman Old Style"/>
              </a:rPr>
              <a:t>d</a:t>
            </a:r>
            <a:r>
              <a:rPr lang="en-US" sz="2000" spc="-130">
                <a:cs typeface="Bookman Old Style"/>
              </a:rPr>
              <a:t> </a:t>
            </a:r>
            <a:r>
              <a:rPr lang="en-US" sz="2000" spc="-35">
                <a:cs typeface="Bookman Old Style"/>
              </a:rPr>
              <a:t>b</a:t>
            </a:r>
            <a:r>
              <a:rPr lang="en-US" sz="2000" spc="35">
                <a:cs typeface="Bookman Old Style"/>
              </a:rPr>
              <a:t>y</a:t>
            </a:r>
            <a:r>
              <a:rPr lang="en-US" sz="2000" spc="-130">
                <a:cs typeface="Bookman Old Style"/>
              </a:rPr>
              <a:t> </a:t>
            </a:r>
            <a:r>
              <a:rPr lang="en-US" sz="2000" spc="-110">
                <a:cs typeface="Bookman Old Style"/>
              </a:rPr>
              <a:t>s</a:t>
            </a:r>
            <a:r>
              <a:rPr lang="en-US" sz="2000" spc="40">
                <a:cs typeface="Bookman Old Style"/>
              </a:rPr>
              <a:t>e</a:t>
            </a:r>
            <a:r>
              <a:rPr lang="en-US" sz="2000" spc="10">
                <a:cs typeface="Bookman Old Style"/>
              </a:rPr>
              <a:t>r</a:t>
            </a:r>
            <a:r>
              <a:rPr lang="en-US" sz="2000" spc="114">
                <a:cs typeface="Bookman Old Style"/>
              </a:rPr>
              <a:t>v</a:t>
            </a:r>
            <a:r>
              <a:rPr lang="en-US" sz="2000" spc="40">
                <a:cs typeface="Bookman Old Style"/>
              </a:rPr>
              <a:t>e</a:t>
            </a:r>
            <a:r>
              <a:rPr lang="en-US" sz="2000" spc="10">
                <a:cs typeface="Bookman Old Style"/>
              </a:rPr>
              <a:t>r</a:t>
            </a:r>
            <a:r>
              <a:rPr lang="en-US" sz="2000" spc="-110">
                <a:cs typeface="Bookman Old Style"/>
              </a:rPr>
              <a:t>s</a:t>
            </a:r>
            <a:endParaRPr lang="en-SG" sz="2000"/>
          </a:p>
        </p:txBody>
      </p:sp>
    </p:spTree>
    <p:extLst>
      <p:ext uri="{BB962C8B-B14F-4D97-AF65-F5344CB8AC3E}">
        <p14:creationId xmlns:p14="http://schemas.microsoft.com/office/powerpoint/2010/main" val="270240603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a:extLst>
              <a:ext uri="{FF2B5EF4-FFF2-40B4-BE49-F238E27FC236}">
                <a16:creationId xmlns:a16="http://schemas.microsoft.com/office/drawing/2014/main" id="{B0F41B3B-73AA-4643-8D77-404D47BE9884}"/>
              </a:ext>
            </a:extLst>
          </p:cNvPr>
          <p:cNvSpPr>
            <a:spLocks noGrp="1"/>
          </p:cNvSpPr>
          <p:nvPr>
            <p:ph type="title"/>
          </p:nvPr>
        </p:nvSpPr>
        <p:spPr/>
        <p:txBody>
          <a:bodyPr/>
          <a:lstStyle/>
          <a:p>
            <a:r>
              <a:rPr lang="en-US"/>
              <a:t>ROS Actions</a:t>
            </a:r>
            <a:endParaRPr lang="en-SG"/>
          </a:p>
        </p:txBody>
      </p:sp>
      <p:sp>
        <p:nvSpPr>
          <p:cNvPr id="2" name="Rectangle 1">
            <a:extLst>
              <a:ext uri="{FF2B5EF4-FFF2-40B4-BE49-F238E27FC236}">
                <a16:creationId xmlns:a16="http://schemas.microsoft.com/office/drawing/2014/main" id="{C026DE10-D04C-4EF2-B8E4-686C86C4DA9B}"/>
              </a:ext>
            </a:extLst>
          </p:cNvPr>
          <p:cNvSpPr/>
          <p:nvPr/>
        </p:nvSpPr>
        <p:spPr>
          <a:xfrm>
            <a:off x="609600" y="1209281"/>
            <a:ext cx="7228115" cy="1631216"/>
          </a:xfrm>
          <a:prstGeom prst="rect">
            <a:avLst/>
          </a:prstGeom>
        </p:spPr>
        <p:txBody>
          <a:bodyPr wrap="square">
            <a:spAutoFit/>
          </a:bodyPr>
          <a:lstStyle/>
          <a:p>
            <a:pPr marL="12700" marR="979169">
              <a:lnSpc>
                <a:spcPct val="100000"/>
              </a:lnSpc>
            </a:pPr>
            <a:r>
              <a:rPr lang="en-US" sz="2000" spc="75">
                <a:cs typeface="Cambria"/>
              </a:rPr>
              <a:t>Action</a:t>
            </a:r>
            <a:r>
              <a:rPr lang="en-US" sz="2000" spc="45">
                <a:cs typeface="Cambria"/>
              </a:rPr>
              <a:t> </a:t>
            </a:r>
            <a:r>
              <a:rPr lang="en-US" sz="2000" spc="70">
                <a:cs typeface="Cambria"/>
              </a:rPr>
              <a:t>interface</a:t>
            </a:r>
            <a:r>
              <a:rPr lang="en-US" sz="2000" spc="65">
                <a:cs typeface="Cambria"/>
              </a:rPr>
              <a:t> </a:t>
            </a:r>
            <a:r>
              <a:rPr lang="en-US" sz="2000" spc="75">
                <a:cs typeface="Cambria"/>
              </a:rPr>
              <a:t>Definition</a:t>
            </a:r>
            <a:endParaRPr lang="en-US" sz="2000">
              <a:cs typeface="Cambria"/>
            </a:endParaRPr>
          </a:p>
          <a:p>
            <a:pPr marL="393700">
              <a:lnSpc>
                <a:spcPct val="100000"/>
              </a:lnSpc>
            </a:pPr>
            <a:r>
              <a:rPr lang="en-US" sz="2000" b="1" spc="-20">
                <a:cs typeface="Georgia"/>
              </a:rPr>
              <a:t>Goal</a:t>
            </a:r>
            <a:r>
              <a:rPr lang="en-US" sz="2000" spc="-20">
                <a:cs typeface="Cambria"/>
              </a:rPr>
              <a:t>:</a:t>
            </a:r>
            <a:r>
              <a:rPr lang="en-US" sz="2000" spc="55">
                <a:cs typeface="Cambria"/>
              </a:rPr>
              <a:t> </a:t>
            </a:r>
            <a:r>
              <a:rPr lang="en-US" sz="2000" spc="110">
                <a:cs typeface="Cambria"/>
              </a:rPr>
              <a:t>What</a:t>
            </a:r>
            <a:r>
              <a:rPr lang="en-US" sz="2000" spc="35">
                <a:cs typeface="Cambria"/>
              </a:rPr>
              <a:t> </a:t>
            </a:r>
            <a:r>
              <a:rPr lang="en-US" sz="2000" spc="75">
                <a:cs typeface="Cambria"/>
              </a:rPr>
              <a:t>action</a:t>
            </a:r>
            <a:r>
              <a:rPr lang="en-US" sz="2000" spc="45">
                <a:cs typeface="Cambria"/>
              </a:rPr>
              <a:t> </a:t>
            </a:r>
            <a:r>
              <a:rPr lang="en-US" sz="2000" spc="40">
                <a:cs typeface="Cambria"/>
              </a:rPr>
              <a:t>to</a:t>
            </a:r>
            <a:r>
              <a:rPr lang="en-US" sz="2000" spc="70">
                <a:cs typeface="Cambria"/>
              </a:rPr>
              <a:t> </a:t>
            </a:r>
            <a:r>
              <a:rPr lang="en-US" sz="2000" spc="90">
                <a:cs typeface="Cambria"/>
              </a:rPr>
              <a:t>achieve</a:t>
            </a:r>
            <a:r>
              <a:rPr lang="en-US" sz="2000" spc="65">
                <a:cs typeface="Cambria"/>
              </a:rPr>
              <a:t> </a:t>
            </a:r>
            <a:r>
              <a:rPr lang="en-US" sz="2000" spc="105">
                <a:cs typeface="Cambria"/>
              </a:rPr>
              <a:t>and</a:t>
            </a:r>
            <a:r>
              <a:rPr lang="en-US" sz="2000" spc="15">
                <a:cs typeface="Cambria"/>
              </a:rPr>
              <a:t> </a:t>
            </a:r>
            <a:r>
              <a:rPr lang="en-US" sz="2000" spc="125">
                <a:cs typeface="Cambria"/>
              </a:rPr>
              <a:t>how</a:t>
            </a:r>
            <a:r>
              <a:rPr lang="en-US" sz="2000" spc="20">
                <a:cs typeface="Cambria"/>
              </a:rPr>
              <a:t> </a:t>
            </a:r>
            <a:r>
              <a:rPr lang="en-US" sz="2000" spc="75">
                <a:cs typeface="Cambria"/>
              </a:rPr>
              <a:t>to.</a:t>
            </a:r>
            <a:endParaRPr lang="en-US" sz="2000">
              <a:cs typeface="Cambria"/>
            </a:endParaRPr>
          </a:p>
          <a:p>
            <a:pPr marL="393700" marR="5080">
              <a:lnSpc>
                <a:spcPct val="100000"/>
              </a:lnSpc>
              <a:spcBef>
                <a:spcPts val="5"/>
              </a:spcBef>
            </a:pPr>
            <a:r>
              <a:rPr lang="en-US" sz="2000" b="1" spc="-25">
                <a:cs typeface="Georgia"/>
              </a:rPr>
              <a:t>Feedback</a:t>
            </a:r>
            <a:r>
              <a:rPr lang="en-US" sz="2000" spc="-25">
                <a:cs typeface="Cambria"/>
              </a:rPr>
              <a:t>:</a:t>
            </a:r>
            <a:r>
              <a:rPr lang="en-US" sz="2000" spc="60">
                <a:cs typeface="Cambria"/>
              </a:rPr>
              <a:t> </a:t>
            </a:r>
            <a:r>
              <a:rPr lang="en-US" sz="2000" spc="55">
                <a:cs typeface="Cambria"/>
              </a:rPr>
              <a:t>Progress</a:t>
            </a:r>
            <a:r>
              <a:rPr lang="en-US" sz="2000" spc="40">
                <a:cs typeface="Cambria"/>
              </a:rPr>
              <a:t> </a:t>
            </a:r>
            <a:r>
              <a:rPr lang="en-US" sz="2000" spc="65">
                <a:cs typeface="Cambria"/>
              </a:rPr>
              <a:t>towards</a:t>
            </a:r>
            <a:r>
              <a:rPr lang="en-US" sz="2000" spc="40">
                <a:cs typeface="Cambria"/>
              </a:rPr>
              <a:t> </a:t>
            </a:r>
            <a:r>
              <a:rPr lang="en-US" sz="2000" spc="80">
                <a:cs typeface="Cambria"/>
              </a:rPr>
              <a:t>completing</a:t>
            </a:r>
            <a:r>
              <a:rPr lang="en-US" sz="2000" spc="60">
                <a:cs typeface="Cambria"/>
              </a:rPr>
              <a:t> </a:t>
            </a:r>
            <a:r>
              <a:rPr lang="en-US" sz="2000" spc="75">
                <a:cs typeface="Cambria"/>
              </a:rPr>
              <a:t>the</a:t>
            </a:r>
            <a:r>
              <a:rPr lang="en-US" sz="2000" spc="65">
                <a:cs typeface="Cambria"/>
              </a:rPr>
              <a:t> </a:t>
            </a:r>
            <a:r>
              <a:rPr lang="en-US" sz="2000" spc="75">
                <a:cs typeface="Cambria"/>
              </a:rPr>
              <a:t>action </a:t>
            </a:r>
            <a:r>
              <a:rPr lang="en-US" sz="2000" spc="80">
                <a:cs typeface="Cambria"/>
              </a:rPr>
              <a:t> </a:t>
            </a:r>
          </a:p>
          <a:p>
            <a:pPr marL="393700" marR="5080">
              <a:lnSpc>
                <a:spcPct val="100000"/>
              </a:lnSpc>
              <a:spcBef>
                <a:spcPts val="5"/>
              </a:spcBef>
            </a:pPr>
            <a:r>
              <a:rPr lang="en-US" sz="2000" b="1" spc="-25">
                <a:cs typeface="Georgia"/>
              </a:rPr>
              <a:t>Preempt</a:t>
            </a:r>
            <a:r>
              <a:rPr lang="en-US" sz="2000" spc="-25">
                <a:cs typeface="Cambria"/>
              </a:rPr>
              <a:t>:</a:t>
            </a:r>
            <a:r>
              <a:rPr lang="en-US" sz="2000" spc="55">
                <a:cs typeface="Cambria"/>
              </a:rPr>
              <a:t> </a:t>
            </a:r>
            <a:r>
              <a:rPr lang="en-US" sz="2000"/>
              <a:t>Able to be cancelled while executing</a:t>
            </a:r>
            <a:r>
              <a:rPr lang="en-US" sz="2000" spc="95">
                <a:cs typeface="Cambria"/>
              </a:rPr>
              <a:t> </a:t>
            </a:r>
          </a:p>
          <a:p>
            <a:pPr marL="393700" marR="5080">
              <a:lnSpc>
                <a:spcPct val="100000"/>
              </a:lnSpc>
              <a:spcBef>
                <a:spcPts val="5"/>
              </a:spcBef>
            </a:pPr>
            <a:r>
              <a:rPr lang="en-US" sz="2000" spc="-315">
                <a:cs typeface="Cambria"/>
              </a:rPr>
              <a:t> </a:t>
            </a:r>
            <a:r>
              <a:rPr lang="en-US" sz="2000" b="1" spc="-35">
                <a:cs typeface="Georgia"/>
              </a:rPr>
              <a:t>Result</a:t>
            </a:r>
            <a:r>
              <a:rPr lang="en-US" sz="2000" spc="-35">
                <a:cs typeface="Cambria"/>
              </a:rPr>
              <a:t>:</a:t>
            </a:r>
            <a:r>
              <a:rPr lang="en-US" sz="2000" spc="55">
                <a:cs typeface="Cambria"/>
              </a:rPr>
              <a:t> </a:t>
            </a:r>
            <a:r>
              <a:rPr lang="en-US" sz="2000" spc="100">
                <a:cs typeface="Cambria"/>
              </a:rPr>
              <a:t>Outcome</a:t>
            </a:r>
            <a:r>
              <a:rPr lang="en-US" sz="2000" spc="65">
                <a:cs typeface="Cambria"/>
              </a:rPr>
              <a:t> </a:t>
            </a:r>
            <a:r>
              <a:rPr lang="en-US" sz="2000" spc="95">
                <a:cs typeface="Cambria"/>
              </a:rPr>
              <a:t>of</a:t>
            </a:r>
            <a:r>
              <a:rPr lang="en-US" sz="2000" spc="15">
                <a:cs typeface="Cambria"/>
              </a:rPr>
              <a:t> </a:t>
            </a:r>
            <a:r>
              <a:rPr lang="en-US" sz="2000" spc="110">
                <a:cs typeface="Cambria"/>
              </a:rPr>
              <a:t>an</a:t>
            </a:r>
            <a:r>
              <a:rPr lang="en-US" sz="2000" spc="50">
                <a:cs typeface="Cambria"/>
              </a:rPr>
              <a:t> </a:t>
            </a:r>
            <a:r>
              <a:rPr lang="en-US" sz="2000" spc="75">
                <a:cs typeface="Cambria"/>
              </a:rPr>
              <a:t>action</a:t>
            </a:r>
            <a:endParaRPr lang="en-US" sz="2000">
              <a:cs typeface="Cambria"/>
            </a:endParaRPr>
          </a:p>
        </p:txBody>
      </p:sp>
      <p:sp>
        <p:nvSpPr>
          <p:cNvPr id="3" name="Rectangle 2">
            <a:extLst>
              <a:ext uri="{FF2B5EF4-FFF2-40B4-BE49-F238E27FC236}">
                <a16:creationId xmlns:a16="http://schemas.microsoft.com/office/drawing/2014/main" id="{3B5D939A-C7F3-4905-BA6F-A7AF48C13FC1}"/>
              </a:ext>
            </a:extLst>
          </p:cNvPr>
          <p:cNvSpPr/>
          <p:nvPr/>
        </p:nvSpPr>
        <p:spPr>
          <a:xfrm>
            <a:off x="609600" y="4639032"/>
            <a:ext cx="6096000" cy="369332"/>
          </a:xfrm>
          <a:prstGeom prst="rect">
            <a:avLst/>
          </a:prstGeom>
        </p:spPr>
        <p:txBody>
          <a:bodyPr>
            <a:spAutoFit/>
          </a:bodyPr>
          <a:lstStyle/>
          <a:p>
            <a:pPr marL="12700">
              <a:lnSpc>
                <a:spcPct val="100000"/>
              </a:lnSpc>
            </a:pPr>
            <a:r>
              <a:rPr lang="en-US" spc="95">
                <a:cs typeface="Cambria"/>
              </a:rPr>
              <a:t>Example.</a:t>
            </a:r>
            <a:r>
              <a:rPr lang="en-US" spc="55">
                <a:cs typeface="Cambria"/>
              </a:rPr>
              <a:t> </a:t>
            </a:r>
            <a:r>
              <a:rPr lang="en-US" spc="65">
                <a:cs typeface="Cambria"/>
              </a:rPr>
              <a:t>Path</a:t>
            </a:r>
            <a:r>
              <a:rPr lang="en-US" spc="60">
                <a:cs typeface="Cambria"/>
              </a:rPr>
              <a:t> </a:t>
            </a:r>
            <a:r>
              <a:rPr lang="en-US" spc="85">
                <a:cs typeface="Cambria"/>
              </a:rPr>
              <a:t>planning</a:t>
            </a:r>
            <a:r>
              <a:rPr lang="en-US" spc="55">
                <a:cs typeface="Cambria"/>
              </a:rPr>
              <a:t> </a:t>
            </a:r>
            <a:r>
              <a:rPr lang="en-US" spc="80">
                <a:cs typeface="Cambria"/>
              </a:rPr>
              <a:t>in</a:t>
            </a:r>
            <a:r>
              <a:rPr lang="en-US" spc="45">
                <a:cs typeface="Cambria"/>
              </a:rPr>
              <a:t> </a:t>
            </a:r>
            <a:r>
              <a:rPr lang="en-US" spc="85">
                <a:cs typeface="Cambria"/>
              </a:rPr>
              <a:t>navigation</a:t>
            </a:r>
            <a:endParaRPr lang="en-US">
              <a:cs typeface="Cambria"/>
            </a:endParaRPr>
          </a:p>
        </p:txBody>
      </p:sp>
      <p:sp>
        <p:nvSpPr>
          <p:cNvPr id="6" name="Rectangle 5">
            <a:extLst>
              <a:ext uri="{FF2B5EF4-FFF2-40B4-BE49-F238E27FC236}">
                <a16:creationId xmlns:a16="http://schemas.microsoft.com/office/drawing/2014/main" id="{5BB94047-DF85-4A4B-88C9-7A12519E9532}"/>
              </a:ext>
            </a:extLst>
          </p:cNvPr>
          <p:cNvSpPr/>
          <p:nvPr/>
        </p:nvSpPr>
        <p:spPr>
          <a:xfrm>
            <a:off x="711200" y="3151233"/>
            <a:ext cx="6096000" cy="1323439"/>
          </a:xfrm>
          <a:prstGeom prst="rect">
            <a:avLst/>
          </a:prstGeom>
        </p:spPr>
        <p:txBody>
          <a:bodyPr>
            <a:spAutoFit/>
          </a:bodyPr>
          <a:lstStyle/>
          <a:p>
            <a:r>
              <a:rPr lang="en-US" sz="2000"/>
              <a:t>Used for tasks that</a:t>
            </a:r>
          </a:p>
          <a:p>
            <a:pPr marL="285750" indent="-285750">
              <a:buFont typeface="Arial" panose="020B0604020202020204" pitchFamily="34" charset="0"/>
              <a:buChar char="•"/>
            </a:pPr>
            <a:r>
              <a:rPr lang="en-US" sz="2000"/>
              <a:t>Has longer execution times  </a:t>
            </a:r>
          </a:p>
          <a:p>
            <a:pPr marL="285750" indent="-285750">
              <a:buFont typeface="Arial" panose="020B0604020202020204" pitchFamily="34" charset="0"/>
              <a:buChar char="•"/>
            </a:pPr>
            <a:r>
              <a:rPr lang="en-US" sz="2000"/>
              <a:t>Requires preemption  </a:t>
            </a:r>
          </a:p>
          <a:p>
            <a:pPr marL="285750" indent="-285750">
              <a:buFont typeface="Arial" panose="020B0604020202020204" pitchFamily="34" charset="0"/>
              <a:buChar char="•"/>
            </a:pPr>
            <a:r>
              <a:rPr lang="en-US" sz="2000"/>
              <a:t>Requires regular feedback</a:t>
            </a:r>
          </a:p>
        </p:txBody>
      </p:sp>
      <p:pic>
        <p:nvPicPr>
          <p:cNvPr id="16" name="object 16">
            <a:extLst>
              <a:ext uri="{FF2B5EF4-FFF2-40B4-BE49-F238E27FC236}">
                <a16:creationId xmlns:a16="http://schemas.microsoft.com/office/drawing/2014/main" id="{444E39E7-B86F-4E9E-A720-FBB0E10A81DD}"/>
              </a:ext>
            </a:extLst>
          </p:cNvPr>
          <p:cNvPicPr/>
          <p:nvPr/>
        </p:nvPicPr>
        <p:blipFill>
          <a:blip r:embed="rId3" cstate="print"/>
          <a:stretch>
            <a:fillRect/>
          </a:stretch>
        </p:blipFill>
        <p:spPr>
          <a:xfrm>
            <a:off x="5931227" y="3090052"/>
            <a:ext cx="5060343" cy="3257340"/>
          </a:xfrm>
          <a:prstGeom prst="rect">
            <a:avLst/>
          </a:prstGeom>
        </p:spPr>
      </p:pic>
      <p:sp>
        <p:nvSpPr>
          <p:cNvPr id="4" name="Slide Number Placeholder 3">
            <a:extLst>
              <a:ext uri="{FF2B5EF4-FFF2-40B4-BE49-F238E27FC236}">
                <a16:creationId xmlns:a16="http://schemas.microsoft.com/office/drawing/2014/main" id="{A8018CD4-B4FD-4CC1-820F-6BEF45AF315F}"/>
              </a:ext>
            </a:extLst>
          </p:cNvPr>
          <p:cNvSpPr>
            <a:spLocks noGrp="1"/>
          </p:cNvSpPr>
          <p:nvPr>
            <p:ph type="sldNum" sz="quarter" idx="12"/>
          </p:nvPr>
        </p:nvSpPr>
        <p:spPr/>
        <p:txBody>
          <a:bodyPr/>
          <a:lstStyle/>
          <a:p>
            <a:fld id="{DB585DB3-991F-418E-AAD4-DC1A839C24E0}" type="slidenum">
              <a:rPr lang="en-US" smtClean="0"/>
              <a:pPr/>
              <a:t>77</a:t>
            </a:fld>
            <a:endParaRPr lang="en-US"/>
          </a:p>
        </p:txBody>
      </p:sp>
    </p:spTree>
    <p:extLst>
      <p:ext uri="{BB962C8B-B14F-4D97-AF65-F5344CB8AC3E}">
        <p14:creationId xmlns:p14="http://schemas.microsoft.com/office/powerpoint/2010/main" val="77969839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a:extLst>
              <a:ext uri="{FF2B5EF4-FFF2-40B4-BE49-F238E27FC236}">
                <a16:creationId xmlns:a16="http://schemas.microsoft.com/office/drawing/2014/main" id="{B0F41B3B-73AA-4643-8D77-404D47BE9884}"/>
              </a:ext>
            </a:extLst>
          </p:cNvPr>
          <p:cNvSpPr>
            <a:spLocks noGrp="1"/>
          </p:cNvSpPr>
          <p:nvPr>
            <p:ph type="title"/>
          </p:nvPr>
        </p:nvSpPr>
        <p:spPr/>
        <p:txBody>
          <a:bodyPr/>
          <a:lstStyle/>
          <a:p>
            <a:r>
              <a:rPr lang="en-US"/>
              <a:t>ROS Actions</a:t>
            </a:r>
            <a:endParaRPr lang="en-SG"/>
          </a:p>
        </p:txBody>
      </p:sp>
      <p:sp>
        <p:nvSpPr>
          <p:cNvPr id="7" name="object 4">
            <a:extLst>
              <a:ext uri="{FF2B5EF4-FFF2-40B4-BE49-F238E27FC236}">
                <a16:creationId xmlns:a16="http://schemas.microsoft.com/office/drawing/2014/main" id="{853EB2E5-80DB-473C-8E2A-EFC33BEF81A4}"/>
              </a:ext>
            </a:extLst>
          </p:cNvPr>
          <p:cNvSpPr txBox="1"/>
          <p:nvPr/>
        </p:nvSpPr>
        <p:spPr>
          <a:xfrm>
            <a:off x="609600" y="1114965"/>
            <a:ext cx="9138557" cy="843821"/>
          </a:xfrm>
          <a:prstGeom prst="rect">
            <a:avLst/>
          </a:prstGeom>
        </p:spPr>
        <p:txBody>
          <a:bodyPr vert="horz" wrap="square" lIns="0" tIns="12700" rIns="0" bIns="0" rtlCol="0">
            <a:spAutoFit/>
          </a:bodyPr>
          <a:lstStyle/>
          <a:p>
            <a:pPr marL="298450" indent="-285750">
              <a:lnSpc>
                <a:spcPct val="100000"/>
              </a:lnSpc>
              <a:spcBef>
                <a:spcPts val="100"/>
              </a:spcBef>
              <a:buFont typeface="Arial" panose="020B0604020202020204" pitchFamily="34" charset="0"/>
              <a:buChar char="•"/>
            </a:pPr>
            <a:r>
              <a:rPr spc="45">
                <a:cs typeface="Georgia"/>
              </a:rPr>
              <a:t>Action</a:t>
            </a:r>
            <a:r>
              <a:rPr spc="25">
                <a:cs typeface="Georgia"/>
              </a:rPr>
              <a:t> </a:t>
            </a:r>
            <a:r>
              <a:rPr spc="40">
                <a:cs typeface="Georgia"/>
              </a:rPr>
              <a:t>clients</a:t>
            </a:r>
            <a:r>
              <a:rPr spc="20">
                <a:cs typeface="Georgia"/>
              </a:rPr>
              <a:t> </a:t>
            </a:r>
            <a:r>
              <a:rPr spc="65">
                <a:cs typeface="Georgia"/>
              </a:rPr>
              <a:t>send</a:t>
            </a:r>
            <a:r>
              <a:rPr spc="-5">
                <a:cs typeface="Georgia"/>
              </a:rPr>
              <a:t> </a:t>
            </a:r>
            <a:r>
              <a:rPr spc="60">
                <a:cs typeface="Georgia"/>
              </a:rPr>
              <a:t>goal</a:t>
            </a:r>
            <a:r>
              <a:rPr spc="5">
                <a:cs typeface="Georgia"/>
              </a:rPr>
              <a:t> </a:t>
            </a:r>
            <a:r>
              <a:rPr spc="70">
                <a:cs typeface="Georgia"/>
              </a:rPr>
              <a:t>and</a:t>
            </a:r>
            <a:r>
              <a:rPr spc="-5">
                <a:cs typeface="Georgia"/>
              </a:rPr>
              <a:t> </a:t>
            </a:r>
            <a:r>
              <a:rPr spc="50">
                <a:cs typeface="Georgia"/>
              </a:rPr>
              <a:t>result</a:t>
            </a:r>
            <a:r>
              <a:rPr spc="20">
                <a:cs typeface="Georgia"/>
              </a:rPr>
              <a:t> </a:t>
            </a:r>
            <a:r>
              <a:rPr spc="55">
                <a:cs typeface="Georgia"/>
              </a:rPr>
              <a:t>requests</a:t>
            </a:r>
            <a:r>
              <a:rPr spc="20">
                <a:cs typeface="Georgia"/>
              </a:rPr>
              <a:t> </a:t>
            </a:r>
            <a:r>
              <a:rPr spc="30">
                <a:cs typeface="Georgia"/>
              </a:rPr>
              <a:t>to</a:t>
            </a:r>
            <a:r>
              <a:rPr spc="50">
                <a:cs typeface="Georgia"/>
              </a:rPr>
              <a:t> action</a:t>
            </a:r>
            <a:r>
              <a:rPr spc="30">
                <a:cs typeface="Georgia"/>
              </a:rPr>
              <a:t> </a:t>
            </a:r>
            <a:r>
              <a:rPr spc="70">
                <a:cs typeface="Georgia"/>
              </a:rPr>
              <a:t>servers</a:t>
            </a:r>
            <a:endParaRPr>
              <a:cs typeface="Georgia"/>
            </a:endParaRPr>
          </a:p>
          <a:p>
            <a:pPr marL="298450" marR="5080" indent="-285750">
              <a:lnSpc>
                <a:spcPct val="100000"/>
              </a:lnSpc>
              <a:buFont typeface="Arial" panose="020B0604020202020204" pitchFamily="34" charset="0"/>
              <a:buChar char="•"/>
            </a:pPr>
            <a:r>
              <a:rPr spc="45">
                <a:cs typeface="Georgia"/>
              </a:rPr>
              <a:t>Action</a:t>
            </a:r>
            <a:r>
              <a:rPr spc="25">
                <a:cs typeface="Georgia"/>
              </a:rPr>
              <a:t> </a:t>
            </a:r>
            <a:r>
              <a:rPr spc="70">
                <a:cs typeface="Georgia"/>
              </a:rPr>
              <a:t>servers</a:t>
            </a:r>
            <a:r>
              <a:rPr spc="20">
                <a:cs typeface="Georgia"/>
              </a:rPr>
              <a:t> </a:t>
            </a:r>
            <a:r>
              <a:rPr spc="80">
                <a:cs typeface="Georgia"/>
              </a:rPr>
              <a:t>execute</a:t>
            </a:r>
            <a:r>
              <a:rPr spc="40">
                <a:cs typeface="Georgia"/>
              </a:rPr>
              <a:t> </a:t>
            </a:r>
            <a:r>
              <a:rPr spc="60">
                <a:cs typeface="Georgia"/>
              </a:rPr>
              <a:t>goal</a:t>
            </a:r>
            <a:r>
              <a:rPr spc="5">
                <a:cs typeface="Georgia"/>
              </a:rPr>
              <a:t> </a:t>
            </a:r>
            <a:r>
              <a:rPr spc="70">
                <a:cs typeface="Georgia"/>
              </a:rPr>
              <a:t>and</a:t>
            </a:r>
            <a:r>
              <a:rPr spc="-5">
                <a:cs typeface="Georgia"/>
              </a:rPr>
              <a:t> </a:t>
            </a:r>
            <a:r>
              <a:rPr spc="65">
                <a:cs typeface="Georgia"/>
              </a:rPr>
              <a:t>provide</a:t>
            </a:r>
            <a:r>
              <a:rPr spc="45">
                <a:cs typeface="Georgia"/>
              </a:rPr>
              <a:t> </a:t>
            </a:r>
            <a:r>
              <a:rPr spc="65">
                <a:cs typeface="Georgia"/>
              </a:rPr>
              <a:t>feedback</a:t>
            </a:r>
            <a:r>
              <a:rPr spc="45">
                <a:cs typeface="Georgia"/>
              </a:rPr>
              <a:t> </a:t>
            </a:r>
            <a:r>
              <a:rPr spc="70">
                <a:cs typeface="Georgia"/>
              </a:rPr>
              <a:t>and</a:t>
            </a:r>
            <a:r>
              <a:rPr spc="-5">
                <a:cs typeface="Georgia"/>
              </a:rPr>
              <a:t> </a:t>
            </a:r>
            <a:r>
              <a:rPr spc="45">
                <a:cs typeface="Georgia"/>
              </a:rPr>
              <a:t>results</a:t>
            </a:r>
            <a:r>
              <a:rPr spc="20">
                <a:cs typeface="Georgia"/>
              </a:rPr>
              <a:t> </a:t>
            </a:r>
            <a:r>
              <a:rPr spc="30">
                <a:cs typeface="Georgia"/>
              </a:rPr>
              <a:t>to</a:t>
            </a:r>
            <a:r>
              <a:rPr spc="50">
                <a:cs typeface="Georgia"/>
              </a:rPr>
              <a:t> action</a:t>
            </a:r>
            <a:r>
              <a:rPr spc="30">
                <a:cs typeface="Georgia"/>
              </a:rPr>
              <a:t> </a:t>
            </a:r>
            <a:r>
              <a:rPr spc="40">
                <a:cs typeface="Georgia"/>
              </a:rPr>
              <a:t>clients </a:t>
            </a:r>
            <a:endParaRPr lang="en-US" spc="40">
              <a:cs typeface="Georgia"/>
            </a:endParaRPr>
          </a:p>
          <a:p>
            <a:pPr marL="298450" marR="5080" indent="-285750">
              <a:lnSpc>
                <a:spcPct val="100000"/>
              </a:lnSpc>
              <a:buFont typeface="Arial" panose="020B0604020202020204" pitchFamily="34" charset="0"/>
              <a:buChar char="•"/>
            </a:pPr>
            <a:r>
              <a:rPr spc="-345">
                <a:cs typeface="Georgia"/>
              </a:rPr>
              <a:t> </a:t>
            </a:r>
            <a:r>
              <a:rPr spc="50">
                <a:cs typeface="Georgia"/>
              </a:rPr>
              <a:t>Feedback</a:t>
            </a:r>
            <a:r>
              <a:rPr spc="35">
                <a:cs typeface="Georgia"/>
              </a:rPr>
              <a:t> </a:t>
            </a:r>
            <a:r>
              <a:rPr spc="60">
                <a:cs typeface="Georgia"/>
              </a:rPr>
              <a:t>uses</a:t>
            </a:r>
            <a:r>
              <a:rPr spc="10">
                <a:cs typeface="Georgia"/>
              </a:rPr>
              <a:t> </a:t>
            </a:r>
            <a:r>
              <a:rPr spc="35">
                <a:cs typeface="Georgia"/>
              </a:rPr>
              <a:t>topics</a:t>
            </a:r>
            <a:r>
              <a:rPr spc="10">
                <a:cs typeface="Georgia"/>
              </a:rPr>
              <a:t> </a:t>
            </a:r>
            <a:r>
              <a:rPr spc="85">
                <a:cs typeface="Georgia"/>
              </a:rPr>
              <a:t>whereas</a:t>
            </a:r>
            <a:r>
              <a:rPr spc="15">
                <a:cs typeface="Georgia"/>
              </a:rPr>
              <a:t> </a:t>
            </a:r>
            <a:r>
              <a:rPr spc="35">
                <a:cs typeface="Georgia"/>
              </a:rPr>
              <a:t>Goal</a:t>
            </a:r>
            <a:r>
              <a:rPr spc="-5">
                <a:cs typeface="Georgia"/>
              </a:rPr>
              <a:t> </a:t>
            </a:r>
            <a:r>
              <a:rPr spc="70">
                <a:cs typeface="Georgia"/>
              </a:rPr>
              <a:t>and</a:t>
            </a:r>
            <a:r>
              <a:rPr spc="-10">
                <a:cs typeface="Georgia"/>
              </a:rPr>
              <a:t> </a:t>
            </a:r>
            <a:r>
              <a:rPr spc="25">
                <a:cs typeface="Georgia"/>
              </a:rPr>
              <a:t>Result</a:t>
            </a:r>
            <a:r>
              <a:rPr spc="15">
                <a:cs typeface="Georgia"/>
              </a:rPr>
              <a:t> </a:t>
            </a:r>
            <a:r>
              <a:rPr spc="60">
                <a:cs typeface="Georgia"/>
              </a:rPr>
              <a:t>uses</a:t>
            </a:r>
            <a:r>
              <a:rPr spc="10">
                <a:cs typeface="Georgia"/>
              </a:rPr>
              <a:t> </a:t>
            </a:r>
            <a:r>
              <a:rPr spc="60">
                <a:cs typeface="Georgia"/>
              </a:rPr>
              <a:t>services.</a:t>
            </a:r>
            <a:endParaRPr>
              <a:cs typeface="Georgia"/>
            </a:endParaRPr>
          </a:p>
        </p:txBody>
      </p:sp>
      <p:pic>
        <p:nvPicPr>
          <p:cNvPr id="8" name="object 7">
            <a:extLst>
              <a:ext uri="{FF2B5EF4-FFF2-40B4-BE49-F238E27FC236}">
                <a16:creationId xmlns:a16="http://schemas.microsoft.com/office/drawing/2014/main" id="{539D919B-9AEC-4B2E-9481-368F4DB20408}"/>
              </a:ext>
            </a:extLst>
          </p:cNvPr>
          <p:cNvPicPr/>
          <p:nvPr/>
        </p:nvPicPr>
        <p:blipFill>
          <a:blip r:embed="rId2" cstate="print"/>
          <a:stretch>
            <a:fillRect/>
          </a:stretch>
        </p:blipFill>
        <p:spPr>
          <a:xfrm>
            <a:off x="1808569" y="2309047"/>
            <a:ext cx="8574862" cy="3703070"/>
          </a:xfrm>
          <a:prstGeom prst="rect">
            <a:avLst/>
          </a:prstGeom>
        </p:spPr>
      </p:pic>
      <p:sp>
        <p:nvSpPr>
          <p:cNvPr id="2" name="Slide Number Placeholder 1">
            <a:extLst>
              <a:ext uri="{FF2B5EF4-FFF2-40B4-BE49-F238E27FC236}">
                <a16:creationId xmlns:a16="http://schemas.microsoft.com/office/drawing/2014/main" id="{D6084C51-E559-48D9-8E6A-7908688F78EF}"/>
              </a:ext>
            </a:extLst>
          </p:cNvPr>
          <p:cNvSpPr>
            <a:spLocks noGrp="1"/>
          </p:cNvSpPr>
          <p:nvPr>
            <p:ph type="sldNum" sz="quarter" idx="12"/>
          </p:nvPr>
        </p:nvSpPr>
        <p:spPr/>
        <p:txBody>
          <a:bodyPr/>
          <a:lstStyle/>
          <a:p>
            <a:fld id="{DB585DB3-991F-418E-AAD4-DC1A839C24E0}" type="slidenum">
              <a:rPr lang="en-US" smtClean="0"/>
              <a:pPr/>
              <a:t>78</a:t>
            </a:fld>
            <a:endParaRPr lang="en-US"/>
          </a:p>
        </p:txBody>
      </p:sp>
    </p:spTree>
    <p:extLst>
      <p:ext uri="{BB962C8B-B14F-4D97-AF65-F5344CB8AC3E}">
        <p14:creationId xmlns:p14="http://schemas.microsoft.com/office/powerpoint/2010/main" val="375577233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90532C-E5D1-4B3B-A3FD-0CB56F110BCD}"/>
              </a:ext>
            </a:extLst>
          </p:cNvPr>
          <p:cNvSpPr>
            <a:spLocks noGrp="1"/>
          </p:cNvSpPr>
          <p:nvPr>
            <p:ph type="title"/>
          </p:nvPr>
        </p:nvSpPr>
        <p:spPr/>
        <p:txBody>
          <a:bodyPr/>
          <a:lstStyle/>
          <a:p>
            <a:r>
              <a:rPr lang="en-US"/>
              <a:t>ROS Action</a:t>
            </a:r>
            <a:endParaRPr lang="en-SG"/>
          </a:p>
        </p:txBody>
      </p:sp>
      <p:sp>
        <p:nvSpPr>
          <p:cNvPr id="4" name="Slide Number Placeholder 3">
            <a:extLst>
              <a:ext uri="{FF2B5EF4-FFF2-40B4-BE49-F238E27FC236}">
                <a16:creationId xmlns:a16="http://schemas.microsoft.com/office/drawing/2014/main" id="{4DA52EE4-28E0-49D4-937C-B8D2CE0556C6}"/>
              </a:ext>
            </a:extLst>
          </p:cNvPr>
          <p:cNvSpPr>
            <a:spLocks noGrp="1"/>
          </p:cNvSpPr>
          <p:nvPr>
            <p:ph type="sldNum" sz="quarter" idx="12"/>
          </p:nvPr>
        </p:nvSpPr>
        <p:spPr/>
        <p:txBody>
          <a:bodyPr/>
          <a:lstStyle/>
          <a:p>
            <a:fld id="{DB585DB3-991F-418E-AAD4-DC1A839C24E0}" type="slidenum">
              <a:rPr lang="en-US" smtClean="0"/>
              <a:pPr/>
              <a:t>79</a:t>
            </a:fld>
            <a:endParaRPr lang="en-US"/>
          </a:p>
        </p:txBody>
      </p:sp>
      <p:sp>
        <p:nvSpPr>
          <p:cNvPr id="5" name="object 4">
            <a:extLst>
              <a:ext uri="{FF2B5EF4-FFF2-40B4-BE49-F238E27FC236}">
                <a16:creationId xmlns:a16="http://schemas.microsoft.com/office/drawing/2014/main" id="{68124C49-1935-4DB4-8D2E-1AAD1EA25B28}"/>
              </a:ext>
            </a:extLst>
          </p:cNvPr>
          <p:cNvSpPr txBox="1"/>
          <p:nvPr/>
        </p:nvSpPr>
        <p:spPr>
          <a:xfrm>
            <a:off x="702285" y="1284709"/>
            <a:ext cx="8826185" cy="751488"/>
          </a:xfrm>
          <a:prstGeom prst="rect">
            <a:avLst/>
          </a:prstGeom>
        </p:spPr>
        <p:txBody>
          <a:bodyPr vert="horz" wrap="square" lIns="0" tIns="12700" rIns="0" bIns="0" rtlCol="0">
            <a:spAutoFit/>
          </a:bodyPr>
          <a:lstStyle/>
          <a:p>
            <a:pPr marL="12700">
              <a:lnSpc>
                <a:spcPct val="100000"/>
              </a:lnSpc>
              <a:spcBef>
                <a:spcPts val="100"/>
              </a:spcBef>
            </a:pPr>
            <a:r>
              <a:rPr sz="1600" spc="85">
                <a:cs typeface="Cambria"/>
              </a:rPr>
              <a:t>Data</a:t>
            </a:r>
            <a:r>
              <a:rPr sz="1600" spc="15">
                <a:cs typeface="Cambria"/>
              </a:rPr>
              <a:t> </a:t>
            </a:r>
            <a:r>
              <a:rPr sz="1600" spc="65">
                <a:cs typeface="Cambria"/>
              </a:rPr>
              <a:t>structure</a:t>
            </a:r>
            <a:r>
              <a:rPr sz="1600" spc="50">
                <a:cs typeface="Cambria"/>
              </a:rPr>
              <a:t> </a:t>
            </a:r>
            <a:r>
              <a:rPr sz="1600" spc="85">
                <a:cs typeface="Cambria"/>
              </a:rPr>
              <a:t>for</a:t>
            </a:r>
            <a:r>
              <a:rPr sz="1600">
                <a:cs typeface="Cambria"/>
              </a:rPr>
              <a:t> </a:t>
            </a:r>
            <a:r>
              <a:rPr sz="1600" spc="70">
                <a:cs typeface="Cambria"/>
              </a:rPr>
              <a:t>Actions</a:t>
            </a:r>
            <a:endParaRPr sz="1600">
              <a:cs typeface="Cambria"/>
            </a:endParaRPr>
          </a:p>
          <a:p>
            <a:pPr marL="12700">
              <a:lnSpc>
                <a:spcPct val="100000"/>
              </a:lnSpc>
            </a:pPr>
            <a:r>
              <a:rPr sz="1600" spc="90">
                <a:cs typeface="Cambria"/>
              </a:rPr>
              <a:t>Defined</a:t>
            </a:r>
            <a:r>
              <a:rPr sz="1600" spc="15">
                <a:cs typeface="Cambria"/>
              </a:rPr>
              <a:t> </a:t>
            </a:r>
            <a:r>
              <a:rPr sz="1600" spc="80">
                <a:cs typeface="Cambria"/>
              </a:rPr>
              <a:t>by</a:t>
            </a:r>
            <a:r>
              <a:rPr sz="1600" spc="20">
                <a:cs typeface="Cambria"/>
              </a:rPr>
              <a:t> </a:t>
            </a:r>
            <a:r>
              <a:rPr sz="1600" spc="110">
                <a:cs typeface="Cambria"/>
              </a:rPr>
              <a:t>a</a:t>
            </a:r>
            <a:r>
              <a:rPr sz="1600" spc="20">
                <a:cs typeface="Cambria"/>
              </a:rPr>
              <a:t> </a:t>
            </a:r>
            <a:r>
              <a:rPr sz="1600" spc="45">
                <a:cs typeface="Cambria"/>
              </a:rPr>
              <a:t>set</a:t>
            </a:r>
            <a:r>
              <a:rPr sz="1600" spc="40">
                <a:cs typeface="Cambria"/>
              </a:rPr>
              <a:t> </a:t>
            </a:r>
            <a:r>
              <a:rPr sz="1600" spc="95">
                <a:cs typeface="Cambria"/>
              </a:rPr>
              <a:t>of</a:t>
            </a:r>
            <a:r>
              <a:rPr sz="1600" spc="15">
                <a:cs typeface="Cambria"/>
              </a:rPr>
              <a:t> </a:t>
            </a:r>
            <a:r>
              <a:rPr sz="1600" spc="70">
                <a:cs typeface="Cambria"/>
              </a:rPr>
              <a:t>messages:</a:t>
            </a:r>
            <a:r>
              <a:rPr sz="1600" spc="55">
                <a:cs typeface="Cambria"/>
              </a:rPr>
              <a:t> </a:t>
            </a:r>
            <a:r>
              <a:rPr sz="1600" spc="85">
                <a:cs typeface="Cambria"/>
              </a:rPr>
              <a:t>Goal,</a:t>
            </a:r>
            <a:r>
              <a:rPr sz="1600" spc="40">
                <a:cs typeface="Cambria"/>
              </a:rPr>
              <a:t> </a:t>
            </a:r>
            <a:r>
              <a:rPr sz="1600" spc="60">
                <a:cs typeface="Cambria"/>
              </a:rPr>
              <a:t>Result</a:t>
            </a:r>
            <a:r>
              <a:rPr sz="1600" spc="35">
                <a:cs typeface="Cambria"/>
              </a:rPr>
              <a:t> </a:t>
            </a:r>
            <a:r>
              <a:rPr sz="1600" spc="105">
                <a:cs typeface="Cambria"/>
              </a:rPr>
              <a:t>and</a:t>
            </a:r>
            <a:r>
              <a:rPr sz="1600" spc="20">
                <a:cs typeface="Cambria"/>
              </a:rPr>
              <a:t> </a:t>
            </a:r>
            <a:r>
              <a:rPr sz="1600" spc="80">
                <a:cs typeface="Cambria"/>
              </a:rPr>
              <a:t>Feedback.</a:t>
            </a:r>
            <a:endParaRPr sz="1600">
              <a:cs typeface="Cambria"/>
            </a:endParaRPr>
          </a:p>
          <a:p>
            <a:pPr marL="12700">
              <a:lnSpc>
                <a:spcPct val="100000"/>
              </a:lnSpc>
            </a:pPr>
            <a:r>
              <a:rPr sz="1600" spc="60">
                <a:cs typeface="Cambria"/>
              </a:rPr>
              <a:t>*.act</a:t>
            </a:r>
            <a:r>
              <a:rPr sz="1600" spc="40">
                <a:cs typeface="Cambria"/>
              </a:rPr>
              <a:t> </a:t>
            </a:r>
            <a:r>
              <a:rPr sz="1600" spc="30">
                <a:cs typeface="Cambria"/>
              </a:rPr>
              <a:t>is</a:t>
            </a:r>
            <a:r>
              <a:rPr sz="1600" spc="40">
                <a:cs typeface="Cambria"/>
              </a:rPr>
              <a:t> </a:t>
            </a:r>
            <a:r>
              <a:rPr sz="1600" spc="110">
                <a:cs typeface="Cambria"/>
              </a:rPr>
              <a:t>a</a:t>
            </a:r>
            <a:r>
              <a:rPr sz="1600" spc="25">
                <a:cs typeface="Cambria"/>
              </a:rPr>
              <a:t> </a:t>
            </a:r>
            <a:r>
              <a:rPr sz="1600" spc="50">
                <a:cs typeface="Cambria"/>
              </a:rPr>
              <a:t>file</a:t>
            </a:r>
            <a:r>
              <a:rPr sz="1600" spc="65">
                <a:cs typeface="Cambria"/>
              </a:rPr>
              <a:t> </a:t>
            </a:r>
            <a:r>
              <a:rPr sz="1600" spc="70">
                <a:cs typeface="Cambria"/>
              </a:rPr>
              <a:t>with </a:t>
            </a:r>
            <a:r>
              <a:rPr sz="1600" spc="50">
                <a:cs typeface="Cambria"/>
              </a:rPr>
              <a:t>type</a:t>
            </a:r>
            <a:r>
              <a:rPr sz="1600" spc="65">
                <a:cs typeface="Cambria"/>
              </a:rPr>
              <a:t> </a:t>
            </a:r>
            <a:r>
              <a:rPr sz="1600" spc="105">
                <a:cs typeface="Cambria"/>
              </a:rPr>
              <a:t>and</a:t>
            </a:r>
            <a:r>
              <a:rPr sz="1600" spc="20">
                <a:cs typeface="Cambria"/>
              </a:rPr>
              <a:t> </a:t>
            </a:r>
            <a:r>
              <a:rPr sz="1600" spc="114">
                <a:cs typeface="Cambria"/>
              </a:rPr>
              <a:t>name</a:t>
            </a:r>
            <a:r>
              <a:rPr sz="1600" spc="70">
                <a:cs typeface="Cambria"/>
              </a:rPr>
              <a:t> with</a:t>
            </a:r>
            <a:r>
              <a:rPr sz="1600" spc="65">
                <a:cs typeface="Cambria"/>
              </a:rPr>
              <a:t> </a:t>
            </a:r>
            <a:r>
              <a:rPr sz="1600" spc="50">
                <a:cs typeface="Cambria"/>
              </a:rPr>
              <a:t>fields</a:t>
            </a:r>
            <a:r>
              <a:rPr sz="1600" spc="40">
                <a:cs typeface="Cambria"/>
              </a:rPr>
              <a:t> </a:t>
            </a:r>
            <a:r>
              <a:rPr sz="1600" spc="65">
                <a:cs typeface="Cambria"/>
              </a:rPr>
              <a:t>separated</a:t>
            </a:r>
            <a:r>
              <a:rPr sz="1600" spc="20">
                <a:cs typeface="Cambria"/>
              </a:rPr>
              <a:t> </a:t>
            </a:r>
            <a:r>
              <a:rPr sz="1600" spc="80">
                <a:cs typeface="Cambria"/>
              </a:rPr>
              <a:t>by</a:t>
            </a:r>
            <a:endParaRPr sz="1600">
              <a:cs typeface="Cambria"/>
            </a:endParaRPr>
          </a:p>
        </p:txBody>
      </p:sp>
      <p:sp>
        <p:nvSpPr>
          <p:cNvPr id="9" name="TextBox 8">
            <a:extLst>
              <a:ext uri="{FF2B5EF4-FFF2-40B4-BE49-F238E27FC236}">
                <a16:creationId xmlns:a16="http://schemas.microsoft.com/office/drawing/2014/main" id="{C944B0F0-AEB6-4E7E-8291-3E9C8E99E944}"/>
              </a:ext>
            </a:extLst>
          </p:cNvPr>
          <p:cNvSpPr txBox="1"/>
          <p:nvPr/>
        </p:nvSpPr>
        <p:spPr>
          <a:xfrm>
            <a:off x="2640176" y="2466218"/>
            <a:ext cx="8947901" cy="1823576"/>
          </a:xfrm>
          <a:prstGeom prst="rect">
            <a:avLst/>
          </a:prstGeom>
          <a:solidFill>
            <a:schemeClr val="tx1"/>
          </a:solidFill>
        </p:spPr>
        <p:txBody>
          <a:bodyPr wrap="square" rtlCol="0">
            <a:spAutoFit/>
          </a:bodyPr>
          <a:lstStyle/>
          <a:p>
            <a:pPr marL="194945">
              <a:lnSpc>
                <a:spcPts val="1525"/>
              </a:lnSpc>
            </a:pPr>
            <a:r>
              <a:rPr lang="en-US">
                <a:solidFill>
                  <a:srgbClr val="FBF2CF"/>
                </a:solidFill>
                <a:latin typeface="SimSun"/>
                <a:cs typeface="SimSun"/>
              </a:rPr>
              <a:t>#</a:t>
            </a:r>
            <a:r>
              <a:rPr lang="en-US" spc="-15">
                <a:solidFill>
                  <a:srgbClr val="FBF2CF"/>
                </a:solidFill>
                <a:latin typeface="SimSun"/>
                <a:cs typeface="SimSun"/>
              </a:rPr>
              <a:t> </a:t>
            </a:r>
            <a:r>
              <a:rPr lang="en-US">
                <a:solidFill>
                  <a:srgbClr val="FBF2CF"/>
                </a:solidFill>
                <a:latin typeface="SimSun"/>
                <a:cs typeface="SimSun"/>
              </a:rPr>
              <a:t>Define</a:t>
            </a:r>
            <a:r>
              <a:rPr lang="en-US" spc="-15">
                <a:solidFill>
                  <a:srgbClr val="FBF2CF"/>
                </a:solidFill>
                <a:latin typeface="SimSun"/>
                <a:cs typeface="SimSun"/>
              </a:rPr>
              <a:t> </a:t>
            </a:r>
            <a:r>
              <a:rPr lang="en-US">
                <a:solidFill>
                  <a:srgbClr val="FBF2CF"/>
                </a:solidFill>
                <a:latin typeface="SimSun"/>
                <a:cs typeface="SimSun"/>
              </a:rPr>
              <a:t>a</a:t>
            </a:r>
            <a:r>
              <a:rPr lang="en-US" spc="-10">
                <a:solidFill>
                  <a:srgbClr val="FBF2CF"/>
                </a:solidFill>
                <a:latin typeface="SimSun"/>
                <a:cs typeface="SimSun"/>
              </a:rPr>
              <a:t> </a:t>
            </a:r>
            <a:r>
              <a:rPr lang="en-US">
                <a:solidFill>
                  <a:srgbClr val="FBF2CF"/>
                </a:solidFill>
                <a:latin typeface="SimSun"/>
                <a:cs typeface="SimSun"/>
              </a:rPr>
              <a:t>goal</a:t>
            </a:r>
            <a:r>
              <a:rPr lang="en-US" spc="-15">
                <a:solidFill>
                  <a:srgbClr val="FBF2CF"/>
                </a:solidFill>
                <a:latin typeface="SimSun"/>
                <a:cs typeface="SimSun"/>
              </a:rPr>
              <a:t> </a:t>
            </a:r>
            <a:r>
              <a:rPr lang="en-US">
                <a:solidFill>
                  <a:srgbClr val="FBF2CF"/>
                </a:solidFill>
                <a:latin typeface="SimSun"/>
                <a:cs typeface="SimSun"/>
              </a:rPr>
              <a:t>of</a:t>
            </a:r>
            <a:r>
              <a:rPr lang="en-US" spc="-15">
                <a:solidFill>
                  <a:srgbClr val="FBF2CF"/>
                </a:solidFill>
                <a:latin typeface="SimSun"/>
                <a:cs typeface="SimSun"/>
              </a:rPr>
              <a:t> </a:t>
            </a:r>
            <a:r>
              <a:rPr lang="en-US">
                <a:solidFill>
                  <a:srgbClr val="FBF2CF"/>
                </a:solidFill>
                <a:latin typeface="SimSun"/>
                <a:cs typeface="SimSun"/>
              </a:rPr>
              <a:t>washing</a:t>
            </a:r>
            <a:r>
              <a:rPr lang="en-US" spc="-10">
                <a:solidFill>
                  <a:srgbClr val="FBF2CF"/>
                </a:solidFill>
                <a:latin typeface="SimSun"/>
                <a:cs typeface="SimSun"/>
              </a:rPr>
              <a:t> </a:t>
            </a:r>
            <a:r>
              <a:rPr lang="en-US">
                <a:solidFill>
                  <a:srgbClr val="FBF2CF"/>
                </a:solidFill>
                <a:latin typeface="SimSun"/>
                <a:cs typeface="SimSun"/>
              </a:rPr>
              <a:t>all</a:t>
            </a:r>
            <a:r>
              <a:rPr lang="en-US" spc="-15">
                <a:solidFill>
                  <a:srgbClr val="FBF2CF"/>
                </a:solidFill>
                <a:latin typeface="SimSun"/>
                <a:cs typeface="SimSun"/>
              </a:rPr>
              <a:t> </a:t>
            </a:r>
            <a:r>
              <a:rPr lang="en-US">
                <a:solidFill>
                  <a:srgbClr val="FBF2CF"/>
                </a:solidFill>
                <a:latin typeface="SimSun"/>
                <a:cs typeface="SimSun"/>
              </a:rPr>
              <a:t>dishes</a:t>
            </a:r>
          </a:p>
          <a:p>
            <a:pPr marL="194945">
              <a:lnSpc>
                <a:spcPts val="1525"/>
              </a:lnSpc>
            </a:pPr>
            <a:r>
              <a:rPr lang="en-US">
                <a:solidFill>
                  <a:srgbClr val="FBF2CF"/>
                </a:solidFill>
                <a:latin typeface="SimSun"/>
                <a:cs typeface="SimSun"/>
              </a:rPr>
              <a:t>bool </a:t>
            </a:r>
            <a:r>
              <a:rPr lang="en-US" b="1" err="1">
                <a:solidFill>
                  <a:srgbClr val="FBF2CF"/>
                </a:solidFill>
                <a:latin typeface="SimSun"/>
                <a:cs typeface="SimSun"/>
              </a:rPr>
              <a:t>heavy_duty</a:t>
            </a:r>
            <a:r>
              <a:rPr lang="en-US">
                <a:solidFill>
                  <a:srgbClr val="FBF2CF"/>
                </a:solidFill>
                <a:latin typeface="SimSun"/>
                <a:cs typeface="SimSun"/>
              </a:rPr>
              <a:t>	#</a:t>
            </a:r>
            <a:r>
              <a:rPr lang="en-US" spc="-25">
                <a:solidFill>
                  <a:srgbClr val="FBF2CF"/>
                </a:solidFill>
                <a:latin typeface="SimSun"/>
                <a:cs typeface="SimSun"/>
              </a:rPr>
              <a:t> </a:t>
            </a:r>
            <a:r>
              <a:rPr lang="en-US">
                <a:solidFill>
                  <a:srgbClr val="FBF2CF"/>
                </a:solidFill>
                <a:latin typeface="SimSun"/>
                <a:cs typeface="SimSun"/>
              </a:rPr>
              <a:t>Spend</a:t>
            </a:r>
            <a:r>
              <a:rPr lang="en-US" spc="-20">
                <a:solidFill>
                  <a:srgbClr val="FBF2CF"/>
                </a:solidFill>
                <a:latin typeface="SimSun"/>
                <a:cs typeface="SimSun"/>
              </a:rPr>
              <a:t> </a:t>
            </a:r>
            <a:r>
              <a:rPr lang="en-US">
                <a:solidFill>
                  <a:srgbClr val="FBF2CF"/>
                </a:solidFill>
                <a:latin typeface="SimSun"/>
                <a:cs typeface="SimSun"/>
              </a:rPr>
              <a:t>extra</a:t>
            </a:r>
            <a:r>
              <a:rPr lang="en-US" spc="-20">
                <a:solidFill>
                  <a:srgbClr val="FBF2CF"/>
                </a:solidFill>
                <a:latin typeface="SimSun"/>
                <a:cs typeface="SimSun"/>
              </a:rPr>
              <a:t> </a:t>
            </a:r>
            <a:r>
              <a:rPr lang="en-US">
                <a:solidFill>
                  <a:srgbClr val="FBF2CF"/>
                </a:solidFill>
                <a:latin typeface="SimSun"/>
                <a:cs typeface="SimSun"/>
              </a:rPr>
              <a:t>time</a:t>
            </a:r>
            <a:r>
              <a:rPr lang="en-US" spc="-25">
                <a:solidFill>
                  <a:srgbClr val="FBF2CF"/>
                </a:solidFill>
                <a:latin typeface="SimSun"/>
                <a:cs typeface="SimSun"/>
              </a:rPr>
              <a:t> </a:t>
            </a:r>
            <a:r>
              <a:rPr lang="en-US">
                <a:solidFill>
                  <a:srgbClr val="FBF2CF"/>
                </a:solidFill>
                <a:latin typeface="SimSun"/>
                <a:cs typeface="SimSun"/>
              </a:rPr>
              <a:t>cleaning</a:t>
            </a:r>
          </a:p>
          <a:p>
            <a:pPr marL="194945">
              <a:lnSpc>
                <a:spcPts val="1525"/>
              </a:lnSpc>
            </a:pPr>
            <a:r>
              <a:rPr lang="en-US">
                <a:solidFill>
                  <a:srgbClr val="FBF2CF"/>
                </a:solidFill>
                <a:latin typeface="SimSun"/>
                <a:cs typeface="SimSun"/>
              </a:rPr>
              <a:t>---</a:t>
            </a:r>
          </a:p>
          <a:p>
            <a:pPr marL="194945">
              <a:lnSpc>
                <a:spcPts val="1525"/>
              </a:lnSpc>
            </a:pPr>
            <a:r>
              <a:rPr lang="en-US">
                <a:solidFill>
                  <a:srgbClr val="FBF2CF"/>
                </a:solidFill>
                <a:latin typeface="SimSun"/>
                <a:cs typeface="SimSun"/>
              </a:rPr>
              <a:t>#</a:t>
            </a:r>
            <a:r>
              <a:rPr lang="en-US" spc="-10">
                <a:solidFill>
                  <a:srgbClr val="FBF2CF"/>
                </a:solidFill>
                <a:latin typeface="SimSun"/>
                <a:cs typeface="SimSun"/>
              </a:rPr>
              <a:t> </a:t>
            </a:r>
            <a:r>
              <a:rPr lang="en-US">
                <a:solidFill>
                  <a:srgbClr val="FBF2CF"/>
                </a:solidFill>
                <a:latin typeface="SimSun"/>
                <a:cs typeface="SimSun"/>
              </a:rPr>
              <a:t>Define</a:t>
            </a:r>
            <a:r>
              <a:rPr lang="en-US" spc="-10">
                <a:solidFill>
                  <a:srgbClr val="FBF2CF"/>
                </a:solidFill>
                <a:latin typeface="SimSun"/>
                <a:cs typeface="SimSun"/>
              </a:rPr>
              <a:t> </a:t>
            </a:r>
            <a:r>
              <a:rPr lang="en-US">
                <a:solidFill>
                  <a:srgbClr val="FBF2CF"/>
                </a:solidFill>
                <a:latin typeface="SimSun"/>
                <a:cs typeface="SimSun"/>
              </a:rPr>
              <a:t>the</a:t>
            </a:r>
            <a:r>
              <a:rPr lang="en-US" spc="-5">
                <a:solidFill>
                  <a:srgbClr val="FBF2CF"/>
                </a:solidFill>
                <a:latin typeface="SimSun"/>
                <a:cs typeface="SimSun"/>
              </a:rPr>
              <a:t> </a:t>
            </a:r>
            <a:r>
              <a:rPr lang="en-US">
                <a:solidFill>
                  <a:srgbClr val="FBF2CF"/>
                </a:solidFill>
                <a:latin typeface="SimSun"/>
                <a:cs typeface="SimSun"/>
              </a:rPr>
              <a:t>result</a:t>
            </a:r>
            <a:r>
              <a:rPr lang="en-US" spc="-10">
                <a:solidFill>
                  <a:srgbClr val="FBF2CF"/>
                </a:solidFill>
                <a:latin typeface="SimSun"/>
                <a:cs typeface="SimSun"/>
              </a:rPr>
              <a:t> </a:t>
            </a:r>
            <a:r>
              <a:rPr lang="en-US">
                <a:solidFill>
                  <a:srgbClr val="FBF2CF"/>
                </a:solidFill>
                <a:latin typeface="SimSun"/>
                <a:cs typeface="SimSun"/>
              </a:rPr>
              <a:t>that</a:t>
            </a:r>
            <a:r>
              <a:rPr lang="en-US" spc="-10">
                <a:solidFill>
                  <a:srgbClr val="FBF2CF"/>
                </a:solidFill>
                <a:latin typeface="SimSun"/>
                <a:cs typeface="SimSun"/>
              </a:rPr>
              <a:t> </a:t>
            </a:r>
            <a:r>
              <a:rPr lang="en-US">
                <a:solidFill>
                  <a:srgbClr val="FBF2CF"/>
                </a:solidFill>
                <a:latin typeface="SimSun"/>
                <a:cs typeface="SimSun"/>
              </a:rPr>
              <a:t>will</a:t>
            </a:r>
            <a:r>
              <a:rPr lang="en-US" spc="-5">
                <a:solidFill>
                  <a:srgbClr val="FBF2CF"/>
                </a:solidFill>
                <a:latin typeface="SimSun"/>
                <a:cs typeface="SimSun"/>
              </a:rPr>
              <a:t> </a:t>
            </a:r>
            <a:r>
              <a:rPr lang="en-US">
                <a:solidFill>
                  <a:srgbClr val="FBF2CF"/>
                </a:solidFill>
                <a:latin typeface="SimSun"/>
                <a:cs typeface="SimSun"/>
              </a:rPr>
              <a:t>be</a:t>
            </a:r>
            <a:r>
              <a:rPr lang="en-US" spc="-10">
                <a:solidFill>
                  <a:srgbClr val="FBF2CF"/>
                </a:solidFill>
                <a:latin typeface="SimSun"/>
                <a:cs typeface="SimSun"/>
              </a:rPr>
              <a:t> </a:t>
            </a:r>
            <a:r>
              <a:rPr lang="en-US">
                <a:solidFill>
                  <a:srgbClr val="FBF2CF"/>
                </a:solidFill>
                <a:latin typeface="SimSun"/>
                <a:cs typeface="SimSun"/>
              </a:rPr>
              <a:t>published</a:t>
            </a:r>
            <a:r>
              <a:rPr lang="en-US" spc="-10">
                <a:solidFill>
                  <a:srgbClr val="FBF2CF"/>
                </a:solidFill>
                <a:latin typeface="SimSun"/>
                <a:cs typeface="SimSun"/>
              </a:rPr>
              <a:t> </a:t>
            </a:r>
            <a:r>
              <a:rPr lang="en-US">
                <a:solidFill>
                  <a:srgbClr val="FBF2CF"/>
                </a:solidFill>
                <a:latin typeface="SimSun"/>
                <a:cs typeface="SimSun"/>
              </a:rPr>
              <a:t>after</a:t>
            </a:r>
            <a:r>
              <a:rPr lang="en-US" spc="-5">
                <a:solidFill>
                  <a:srgbClr val="FBF2CF"/>
                </a:solidFill>
                <a:latin typeface="SimSun"/>
                <a:cs typeface="SimSun"/>
              </a:rPr>
              <a:t> </a:t>
            </a:r>
            <a:r>
              <a:rPr lang="en-US">
                <a:solidFill>
                  <a:srgbClr val="FBF2CF"/>
                </a:solidFill>
                <a:latin typeface="SimSun"/>
                <a:cs typeface="SimSun"/>
              </a:rPr>
              <a:t>the</a:t>
            </a:r>
            <a:r>
              <a:rPr lang="en-US" spc="-10">
                <a:solidFill>
                  <a:srgbClr val="FBF2CF"/>
                </a:solidFill>
                <a:latin typeface="SimSun"/>
                <a:cs typeface="SimSun"/>
              </a:rPr>
              <a:t> </a:t>
            </a:r>
            <a:r>
              <a:rPr lang="en-US">
                <a:solidFill>
                  <a:srgbClr val="FBF2CF"/>
                </a:solidFill>
                <a:latin typeface="SimSun"/>
                <a:cs typeface="SimSun"/>
              </a:rPr>
              <a:t>action</a:t>
            </a:r>
            <a:r>
              <a:rPr lang="en-US" spc="-10">
                <a:solidFill>
                  <a:srgbClr val="FBF2CF"/>
                </a:solidFill>
                <a:latin typeface="SimSun"/>
                <a:cs typeface="SimSun"/>
              </a:rPr>
              <a:t> </a:t>
            </a:r>
            <a:r>
              <a:rPr lang="en-US">
                <a:solidFill>
                  <a:srgbClr val="FBF2CF"/>
                </a:solidFill>
                <a:latin typeface="SimSun"/>
                <a:cs typeface="SimSun"/>
              </a:rPr>
              <a:t>execution</a:t>
            </a:r>
            <a:r>
              <a:rPr lang="en-US" spc="-5">
                <a:solidFill>
                  <a:srgbClr val="FBF2CF"/>
                </a:solidFill>
                <a:latin typeface="SimSun"/>
                <a:cs typeface="SimSun"/>
              </a:rPr>
              <a:t> </a:t>
            </a:r>
            <a:r>
              <a:rPr lang="en-US">
                <a:solidFill>
                  <a:srgbClr val="FBF2CF"/>
                </a:solidFill>
                <a:latin typeface="SimSun"/>
                <a:cs typeface="SimSun"/>
              </a:rPr>
              <a:t>ends.</a:t>
            </a:r>
          </a:p>
          <a:p>
            <a:pPr marL="194945">
              <a:lnSpc>
                <a:spcPts val="1525"/>
              </a:lnSpc>
            </a:pPr>
            <a:r>
              <a:rPr lang="en-SG">
                <a:solidFill>
                  <a:srgbClr val="FBF2CF"/>
                </a:solidFill>
                <a:latin typeface="SimSun"/>
                <a:cs typeface="SimSun"/>
              </a:rPr>
              <a:t>uint32</a:t>
            </a:r>
            <a:r>
              <a:rPr lang="en-SG" spc="-5">
                <a:solidFill>
                  <a:srgbClr val="FBF2CF"/>
                </a:solidFill>
                <a:latin typeface="SimSun"/>
                <a:cs typeface="SimSun"/>
              </a:rPr>
              <a:t> </a:t>
            </a:r>
            <a:r>
              <a:rPr lang="en-SG" b="1" err="1">
                <a:solidFill>
                  <a:srgbClr val="FBF2CF"/>
                </a:solidFill>
                <a:latin typeface="SimSun"/>
                <a:cs typeface="SimSun"/>
              </a:rPr>
              <a:t>total_dishes_cleaned</a:t>
            </a:r>
            <a:endParaRPr lang="en-SG" b="1">
              <a:solidFill>
                <a:srgbClr val="FBF2CF"/>
              </a:solidFill>
              <a:latin typeface="SimSun"/>
              <a:cs typeface="SimSun"/>
            </a:endParaRPr>
          </a:p>
          <a:p>
            <a:pPr marL="194945">
              <a:lnSpc>
                <a:spcPts val="1525"/>
              </a:lnSpc>
            </a:pPr>
            <a:r>
              <a:rPr lang="en-US">
                <a:solidFill>
                  <a:srgbClr val="FBF2CF"/>
                </a:solidFill>
                <a:latin typeface="SimSun"/>
                <a:cs typeface="SimSun"/>
              </a:rPr>
              <a:t>-</a:t>
            </a:r>
            <a:r>
              <a:rPr lang="en-SG">
                <a:solidFill>
                  <a:srgbClr val="FBF2CF"/>
                </a:solidFill>
                <a:latin typeface="SimSun"/>
                <a:cs typeface="SimSun"/>
              </a:rPr>
              <a:t>--</a:t>
            </a:r>
          </a:p>
          <a:p>
            <a:pPr marL="194945">
              <a:lnSpc>
                <a:spcPts val="1525"/>
              </a:lnSpc>
            </a:pPr>
            <a:r>
              <a:rPr lang="en-US">
                <a:solidFill>
                  <a:srgbClr val="FBF2CF"/>
                </a:solidFill>
                <a:latin typeface="SimSun"/>
                <a:cs typeface="SimSun"/>
              </a:rPr>
              <a:t>#</a:t>
            </a:r>
            <a:r>
              <a:rPr lang="en-US" spc="-10">
                <a:solidFill>
                  <a:srgbClr val="FBF2CF"/>
                </a:solidFill>
                <a:latin typeface="SimSun"/>
                <a:cs typeface="SimSun"/>
              </a:rPr>
              <a:t> </a:t>
            </a:r>
            <a:r>
              <a:rPr lang="en-US">
                <a:solidFill>
                  <a:srgbClr val="FBF2CF"/>
                </a:solidFill>
                <a:latin typeface="SimSun"/>
                <a:cs typeface="SimSun"/>
              </a:rPr>
              <a:t>Define</a:t>
            </a:r>
            <a:r>
              <a:rPr lang="en-US" spc="-10">
                <a:solidFill>
                  <a:srgbClr val="FBF2CF"/>
                </a:solidFill>
                <a:latin typeface="SimSun"/>
                <a:cs typeface="SimSun"/>
              </a:rPr>
              <a:t> </a:t>
            </a:r>
            <a:r>
              <a:rPr lang="en-US">
                <a:solidFill>
                  <a:srgbClr val="FBF2CF"/>
                </a:solidFill>
                <a:latin typeface="SimSun"/>
                <a:cs typeface="SimSun"/>
              </a:rPr>
              <a:t>a</a:t>
            </a:r>
            <a:r>
              <a:rPr lang="en-US" spc="-10">
                <a:solidFill>
                  <a:srgbClr val="FBF2CF"/>
                </a:solidFill>
                <a:latin typeface="SimSun"/>
                <a:cs typeface="SimSun"/>
              </a:rPr>
              <a:t> </a:t>
            </a:r>
            <a:r>
              <a:rPr lang="en-US">
                <a:solidFill>
                  <a:srgbClr val="FBF2CF"/>
                </a:solidFill>
                <a:latin typeface="SimSun"/>
                <a:cs typeface="SimSun"/>
              </a:rPr>
              <a:t>feedback</a:t>
            </a:r>
            <a:r>
              <a:rPr lang="en-US" spc="-10">
                <a:solidFill>
                  <a:srgbClr val="FBF2CF"/>
                </a:solidFill>
                <a:latin typeface="SimSun"/>
                <a:cs typeface="SimSun"/>
              </a:rPr>
              <a:t> </a:t>
            </a:r>
            <a:r>
              <a:rPr lang="en-US">
                <a:solidFill>
                  <a:srgbClr val="FBF2CF"/>
                </a:solidFill>
                <a:latin typeface="SimSun"/>
                <a:cs typeface="SimSun"/>
              </a:rPr>
              <a:t>message</a:t>
            </a:r>
            <a:r>
              <a:rPr lang="en-US" spc="-10">
                <a:solidFill>
                  <a:srgbClr val="FBF2CF"/>
                </a:solidFill>
                <a:latin typeface="SimSun"/>
                <a:cs typeface="SimSun"/>
              </a:rPr>
              <a:t> </a:t>
            </a:r>
            <a:r>
              <a:rPr lang="en-US">
                <a:solidFill>
                  <a:srgbClr val="FBF2CF"/>
                </a:solidFill>
                <a:latin typeface="SimSun"/>
                <a:cs typeface="SimSun"/>
              </a:rPr>
              <a:t>that</a:t>
            </a:r>
            <a:r>
              <a:rPr lang="en-US" spc="-5">
                <a:solidFill>
                  <a:srgbClr val="FBF2CF"/>
                </a:solidFill>
                <a:latin typeface="SimSun"/>
                <a:cs typeface="SimSun"/>
              </a:rPr>
              <a:t> </a:t>
            </a:r>
            <a:r>
              <a:rPr lang="en-US">
                <a:solidFill>
                  <a:srgbClr val="FBF2CF"/>
                </a:solidFill>
                <a:latin typeface="SimSun"/>
                <a:cs typeface="SimSun"/>
              </a:rPr>
              <a:t>will</a:t>
            </a:r>
            <a:r>
              <a:rPr lang="en-US" spc="-10">
                <a:solidFill>
                  <a:srgbClr val="FBF2CF"/>
                </a:solidFill>
                <a:latin typeface="SimSun"/>
                <a:cs typeface="SimSun"/>
              </a:rPr>
              <a:t> </a:t>
            </a:r>
            <a:r>
              <a:rPr lang="en-US">
                <a:solidFill>
                  <a:srgbClr val="FBF2CF"/>
                </a:solidFill>
                <a:latin typeface="SimSun"/>
                <a:cs typeface="SimSun"/>
              </a:rPr>
              <a:t>be</a:t>
            </a:r>
            <a:r>
              <a:rPr lang="en-US" spc="-10">
                <a:solidFill>
                  <a:srgbClr val="FBF2CF"/>
                </a:solidFill>
                <a:latin typeface="SimSun"/>
                <a:cs typeface="SimSun"/>
              </a:rPr>
              <a:t> </a:t>
            </a:r>
            <a:r>
              <a:rPr lang="en-US">
                <a:solidFill>
                  <a:srgbClr val="FBF2CF"/>
                </a:solidFill>
                <a:latin typeface="SimSun"/>
                <a:cs typeface="SimSun"/>
              </a:rPr>
              <a:t>published</a:t>
            </a:r>
            <a:r>
              <a:rPr lang="en-US" spc="-10">
                <a:solidFill>
                  <a:srgbClr val="FBF2CF"/>
                </a:solidFill>
                <a:latin typeface="SimSun"/>
                <a:cs typeface="SimSun"/>
              </a:rPr>
              <a:t> </a:t>
            </a:r>
            <a:r>
              <a:rPr lang="en-US">
                <a:solidFill>
                  <a:srgbClr val="FBF2CF"/>
                </a:solidFill>
                <a:latin typeface="SimSun"/>
                <a:cs typeface="SimSun"/>
              </a:rPr>
              <a:t>during</a:t>
            </a:r>
            <a:r>
              <a:rPr lang="en-US" spc="-10">
                <a:solidFill>
                  <a:srgbClr val="FBF2CF"/>
                </a:solidFill>
                <a:latin typeface="SimSun"/>
                <a:cs typeface="SimSun"/>
              </a:rPr>
              <a:t> </a:t>
            </a:r>
            <a:r>
              <a:rPr lang="en-US">
                <a:solidFill>
                  <a:srgbClr val="FBF2CF"/>
                </a:solidFill>
                <a:latin typeface="SimSun"/>
                <a:cs typeface="SimSun"/>
              </a:rPr>
              <a:t>action</a:t>
            </a:r>
            <a:r>
              <a:rPr lang="en-US" spc="-5">
                <a:solidFill>
                  <a:srgbClr val="FBF2CF"/>
                </a:solidFill>
                <a:latin typeface="SimSun"/>
                <a:cs typeface="SimSun"/>
              </a:rPr>
              <a:t> </a:t>
            </a:r>
            <a:r>
              <a:rPr lang="en-US">
                <a:solidFill>
                  <a:srgbClr val="FBF2CF"/>
                </a:solidFill>
                <a:latin typeface="SimSun"/>
                <a:cs typeface="SimSun"/>
              </a:rPr>
              <a:t>execution.</a:t>
            </a:r>
          </a:p>
          <a:p>
            <a:pPr marL="194945">
              <a:lnSpc>
                <a:spcPts val="1525"/>
              </a:lnSpc>
            </a:pPr>
            <a:r>
              <a:rPr lang="en-SG">
                <a:solidFill>
                  <a:srgbClr val="FBF2CF"/>
                </a:solidFill>
                <a:latin typeface="SimSun"/>
                <a:cs typeface="SimSun"/>
              </a:rPr>
              <a:t>float32</a:t>
            </a:r>
            <a:r>
              <a:rPr lang="en-SG" spc="-5">
                <a:solidFill>
                  <a:srgbClr val="FBF2CF"/>
                </a:solidFill>
                <a:latin typeface="SimSun"/>
                <a:cs typeface="SimSun"/>
              </a:rPr>
              <a:t> </a:t>
            </a:r>
            <a:r>
              <a:rPr lang="en-SG" b="1" err="1">
                <a:solidFill>
                  <a:srgbClr val="FBF2CF"/>
                </a:solidFill>
                <a:latin typeface="SimSun"/>
                <a:cs typeface="SimSun"/>
              </a:rPr>
              <a:t>percent_complete</a:t>
            </a:r>
            <a:endParaRPr lang="en-SG" b="1">
              <a:solidFill>
                <a:srgbClr val="FBF2CF"/>
              </a:solidFill>
              <a:latin typeface="SimSun"/>
              <a:cs typeface="SimSun"/>
            </a:endParaRPr>
          </a:p>
          <a:p>
            <a:pPr marL="194945">
              <a:lnSpc>
                <a:spcPts val="1525"/>
              </a:lnSpc>
            </a:pPr>
            <a:r>
              <a:rPr lang="en-SG">
                <a:solidFill>
                  <a:srgbClr val="FBF2CF"/>
                </a:solidFill>
                <a:latin typeface="SimSun"/>
                <a:cs typeface="SimSun"/>
              </a:rPr>
              <a:t>uint32</a:t>
            </a:r>
            <a:r>
              <a:rPr lang="en-SG" spc="-60">
                <a:solidFill>
                  <a:srgbClr val="FBF2CF"/>
                </a:solidFill>
                <a:latin typeface="SimSun"/>
                <a:cs typeface="SimSun"/>
              </a:rPr>
              <a:t> </a:t>
            </a:r>
            <a:r>
              <a:rPr lang="en-SG" b="1" err="1">
                <a:solidFill>
                  <a:srgbClr val="FBF2CF"/>
                </a:solidFill>
                <a:latin typeface="SimSun"/>
                <a:cs typeface="SimSun"/>
              </a:rPr>
              <a:t>number_dishes_cleaned</a:t>
            </a:r>
            <a:endParaRPr lang="en-US" b="1">
              <a:solidFill>
                <a:schemeClr val="bg1"/>
              </a:solidFill>
              <a:latin typeface="SimSun"/>
              <a:cs typeface="SimSun"/>
            </a:endParaRPr>
          </a:p>
        </p:txBody>
      </p:sp>
      <p:sp>
        <p:nvSpPr>
          <p:cNvPr id="13" name="Arrow: Down 12">
            <a:extLst>
              <a:ext uri="{FF2B5EF4-FFF2-40B4-BE49-F238E27FC236}">
                <a16:creationId xmlns:a16="http://schemas.microsoft.com/office/drawing/2014/main" id="{29C0D40F-3491-4485-9913-7468548A1E9B}"/>
              </a:ext>
            </a:extLst>
          </p:cNvPr>
          <p:cNvSpPr/>
          <p:nvPr/>
        </p:nvSpPr>
        <p:spPr>
          <a:xfrm rot="14400000">
            <a:off x="2325207" y="2721089"/>
            <a:ext cx="233532" cy="972502"/>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7" name="Arrow: Down 16">
            <a:extLst>
              <a:ext uri="{FF2B5EF4-FFF2-40B4-BE49-F238E27FC236}">
                <a16:creationId xmlns:a16="http://schemas.microsoft.com/office/drawing/2014/main" id="{96FC2AA7-FF9B-47C0-B702-02F041D67CDC}"/>
              </a:ext>
            </a:extLst>
          </p:cNvPr>
          <p:cNvSpPr/>
          <p:nvPr/>
        </p:nvSpPr>
        <p:spPr>
          <a:xfrm rot="13727958">
            <a:off x="2391139" y="3424955"/>
            <a:ext cx="220589" cy="929104"/>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8" name="TextBox 17">
            <a:extLst>
              <a:ext uri="{FF2B5EF4-FFF2-40B4-BE49-F238E27FC236}">
                <a16:creationId xmlns:a16="http://schemas.microsoft.com/office/drawing/2014/main" id="{47D7EB34-FBE1-4957-BD3B-91E7FA41B2F1}"/>
              </a:ext>
            </a:extLst>
          </p:cNvPr>
          <p:cNvSpPr txBox="1"/>
          <p:nvPr/>
        </p:nvSpPr>
        <p:spPr>
          <a:xfrm>
            <a:off x="-209394" y="3562888"/>
            <a:ext cx="2198914" cy="646331"/>
          </a:xfrm>
          <a:prstGeom prst="rect">
            <a:avLst/>
          </a:prstGeom>
          <a:noFill/>
        </p:spPr>
        <p:txBody>
          <a:bodyPr wrap="square" rtlCol="0">
            <a:spAutoFit/>
          </a:bodyPr>
          <a:lstStyle/>
          <a:p>
            <a:pPr algn="r"/>
            <a:r>
              <a:rPr lang="en-US"/>
              <a:t>Same divider as services!</a:t>
            </a:r>
            <a:endParaRPr lang="en-SG"/>
          </a:p>
        </p:txBody>
      </p:sp>
      <p:sp>
        <p:nvSpPr>
          <p:cNvPr id="19" name="TextBox 18">
            <a:extLst>
              <a:ext uri="{FF2B5EF4-FFF2-40B4-BE49-F238E27FC236}">
                <a16:creationId xmlns:a16="http://schemas.microsoft.com/office/drawing/2014/main" id="{706FA3A1-A1D2-4923-9ED7-E23D2CD48CFE}"/>
              </a:ext>
            </a:extLst>
          </p:cNvPr>
          <p:cNvSpPr txBox="1"/>
          <p:nvPr/>
        </p:nvSpPr>
        <p:spPr>
          <a:xfrm>
            <a:off x="8937246" y="2568311"/>
            <a:ext cx="812800" cy="338554"/>
          </a:xfrm>
          <a:prstGeom prst="rect">
            <a:avLst/>
          </a:prstGeom>
          <a:solidFill>
            <a:schemeClr val="bg1"/>
          </a:solidFill>
        </p:spPr>
        <p:txBody>
          <a:bodyPr wrap="square" rtlCol="0">
            <a:spAutoFit/>
          </a:bodyPr>
          <a:lstStyle/>
          <a:p>
            <a:pPr algn="ctr"/>
            <a:r>
              <a:rPr lang="en-US" sz="1600" b="1"/>
              <a:t>Goal</a:t>
            </a:r>
            <a:endParaRPr lang="en-SG" sz="1600" b="1"/>
          </a:p>
        </p:txBody>
      </p:sp>
      <p:sp>
        <p:nvSpPr>
          <p:cNvPr id="20" name="TextBox 19">
            <a:extLst>
              <a:ext uri="{FF2B5EF4-FFF2-40B4-BE49-F238E27FC236}">
                <a16:creationId xmlns:a16="http://schemas.microsoft.com/office/drawing/2014/main" id="{2E24DE27-34B4-4741-A713-952FDD0E1466}"/>
              </a:ext>
            </a:extLst>
          </p:cNvPr>
          <p:cNvSpPr txBox="1"/>
          <p:nvPr/>
        </p:nvSpPr>
        <p:spPr>
          <a:xfrm>
            <a:off x="8966275" y="3328150"/>
            <a:ext cx="812800" cy="338554"/>
          </a:xfrm>
          <a:prstGeom prst="rect">
            <a:avLst/>
          </a:prstGeom>
          <a:solidFill>
            <a:schemeClr val="bg1"/>
          </a:solidFill>
        </p:spPr>
        <p:txBody>
          <a:bodyPr wrap="square" rtlCol="0">
            <a:spAutoFit/>
          </a:bodyPr>
          <a:lstStyle/>
          <a:p>
            <a:pPr algn="ctr"/>
            <a:r>
              <a:rPr lang="en-US" sz="1600" b="1"/>
              <a:t>Result</a:t>
            </a:r>
            <a:endParaRPr lang="en-SG" sz="1600" b="1"/>
          </a:p>
        </p:txBody>
      </p:sp>
      <p:sp>
        <p:nvSpPr>
          <p:cNvPr id="21" name="TextBox 20">
            <a:extLst>
              <a:ext uri="{FF2B5EF4-FFF2-40B4-BE49-F238E27FC236}">
                <a16:creationId xmlns:a16="http://schemas.microsoft.com/office/drawing/2014/main" id="{04F53EE1-A01D-4363-A2A8-2759FEA92B8F}"/>
              </a:ext>
            </a:extLst>
          </p:cNvPr>
          <p:cNvSpPr txBox="1"/>
          <p:nvPr/>
        </p:nvSpPr>
        <p:spPr>
          <a:xfrm>
            <a:off x="8917287" y="3886054"/>
            <a:ext cx="1070587" cy="338554"/>
          </a:xfrm>
          <a:prstGeom prst="rect">
            <a:avLst/>
          </a:prstGeom>
          <a:solidFill>
            <a:schemeClr val="bg1"/>
          </a:solidFill>
        </p:spPr>
        <p:txBody>
          <a:bodyPr wrap="square" rtlCol="0">
            <a:spAutoFit/>
          </a:bodyPr>
          <a:lstStyle/>
          <a:p>
            <a:pPr algn="ctr"/>
            <a:r>
              <a:rPr lang="en-US" sz="1600" b="1"/>
              <a:t>Feedback</a:t>
            </a:r>
            <a:endParaRPr lang="en-SG" sz="1600" b="1"/>
          </a:p>
        </p:txBody>
      </p:sp>
      <p:sp>
        <p:nvSpPr>
          <p:cNvPr id="22" name="object 8">
            <a:extLst>
              <a:ext uri="{FF2B5EF4-FFF2-40B4-BE49-F238E27FC236}">
                <a16:creationId xmlns:a16="http://schemas.microsoft.com/office/drawing/2014/main" id="{FD6AD5AC-724B-4E68-A9B3-139DFEA18C42}"/>
              </a:ext>
            </a:extLst>
          </p:cNvPr>
          <p:cNvSpPr txBox="1"/>
          <p:nvPr/>
        </p:nvSpPr>
        <p:spPr>
          <a:xfrm>
            <a:off x="2640176" y="4501203"/>
            <a:ext cx="1984864" cy="320601"/>
          </a:xfrm>
          <a:prstGeom prst="rect">
            <a:avLst/>
          </a:prstGeom>
        </p:spPr>
        <p:txBody>
          <a:bodyPr vert="horz" wrap="square" lIns="0" tIns="12700" rIns="0" bIns="0" rtlCol="0">
            <a:spAutoFit/>
          </a:bodyPr>
          <a:lstStyle/>
          <a:p>
            <a:pPr marL="12700">
              <a:lnSpc>
                <a:spcPct val="100000"/>
              </a:lnSpc>
              <a:spcBef>
                <a:spcPts val="100"/>
              </a:spcBef>
            </a:pPr>
            <a:r>
              <a:rPr lang="en-US" sz="2000" i="1" spc="85" err="1">
                <a:latin typeface="Cambria"/>
                <a:cs typeface="Cambria"/>
              </a:rPr>
              <a:t>Chores.act</a:t>
            </a:r>
            <a:endParaRPr sz="2000" i="1">
              <a:latin typeface="Cambria"/>
              <a:cs typeface="Cambria"/>
            </a:endParaRPr>
          </a:p>
        </p:txBody>
      </p:sp>
    </p:spTree>
    <p:extLst>
      <p:ext uri="{BB962C8B-B14F-4D97-AF65-F5344CB8AC3E}">
        <p14:creationId xmlns:p14="http://schemas.microsoft.com/office/powerpoint/2010/main" val="18039358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a:t>DDS (Data Distributed service)</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A03AF2-F585-4479-8A3F-D36D104B4D5E}" type="slidenum">
              <a:rPr kumimoji="0" lang="en-SG"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SG"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9" name="TextBox 8">
            <a:extLst>
              <a:ext uri="{FF2B5EF4-FFF2-40B4-BE49-F238E27FC236}">
                <a16:creationId xmlns:a16="http://schemas.microsoft.com/office/drawing/2014/main" id="{A56BC0EC-3898-43BA-97FD-0F0347170924}"/>
              </a:ext>
            </a:extLst>
          </p:cNvPr>
          <p:cNvSpPr txBox="1"/>
          <p:nvPr/>
        </p:nvSpPr>
        <p:spPr>
          <a:xfrm>
            <a:off x="609600" y="1582340"/>
            <a:ext cx="9285246" cy="369331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cs typeface="Calibri"/>
              </a:rPr>
              <a:t>Middleware </a:t>
            </a:r>
            <a:r>
              <a:rPr lang="en-US" b="1" u="sng">
                <a:cs typeface="Calibri"/>
              </a:rPr>
              <a:t>framework </a:t>
            </a:r>
            <a:r>
              <a:rPr lang="en-US">
                <a:cs typeface="Calibri"/>
              </a:rPr>
              <a:t>standard for </a:t>
            </a:r>
            <a:r>
              <a:rPr lang="en-US" b="1">
                <a:cs typeface="Calibri"/>
              </a:rPr>
              <a:t>high performance, dependable, real time</a:t>
            </a:r>
            <a:r>
              <a:rPr lang="en-US">
                <a:cs typeface="Calibri"/>
              </a:rPr>
              <a:t> data exchange (DDS itself is not code!)</a:t>
            </a:r>
          </a:p>
          <a:p>
            <a:pPr marL="742950" lvl="1" indent="-285750">
              <a:buFont typeface="Arial"/>
              <a:buChar char="•"/>
            </a:pPr>
            <a:r>
              <a:rPr lang="en-US">
                <a:cs typeface="Calibri"/>
              </a:rPr>
              <a:t>Defines ROS2's publish-subscribe model</a:t>
            </a:r>
          </a:p>
          <a:p>
            <a:pPr marL="742950" lvl="1" indent="-285750">
              <a:buFont typeface="Arial"/>
              <a:buChar char="•"/>
            </a:pPr>
            <a:endParaRPr lang="en-US">
              <a:cs typeface="Calibri"/>
            </a:endParaRPr>
          </a:p>
          <a:p>
            <a:pPr marL="285750" indent="-285750">
              <a:buFont typeface="Arial"/>
              <a:buChar char="•"/>
            </a:pPr>
            <a:r>
              <a:rPr lang="en-US">
                <a:cs typeface="Calibri"/>
              </a:rPr>
              <a:t>This standard has been used in many mission critical applications</a:t>
            </a:r>
          </a:p>
          <a:p>
            <a:pPr marL="742950" lvl="1" indent="-285750">
              <a:buFont typeface="Arial"/>
              <a:buChar char="•"/>
            </a:pPr>
            <a:r>
              <a:rPr lang="en-US">
                <a:cs typeface="Calibri"/>
              </a:rPr>
              <a:t>Battleships</a:t>
            </a:r>
          </a:p>
          <a:p>
            <a:pPr marL="742950" lvl="1" indent="-285750">
              <a:buFont typeface="Arial"/>
              <a:buChar char="•"/>
            </a:pPr>
            <a:r>
              <a:rPr lang="en-US">
                <a:cs typeface="Calibri"/>
              </a:rPr>
              <a:t>Financial Systems</a:t>
            </a:r>
          </a:p>
          <a:p>
            <a:pPr marL="742950" lvl="1" indent="-285750">
              <a:buFont typeface="Arial"/>
              <a:buChar char="•"/>
            </a:pPr>
            <a:r>
              <a:rPr lang="en-US">
                <a:cs typeface="Calibri"/>
              </a:rPr>
              <a:t>Space Systems</a:t>
            </a:r>
          </a:p>
          <a:p>
            <a:pPr marL="742950" lvl="1" indent="-285750">
              <a:buFont typeface="Arial"/>
              <a:buChar char="•"/>
            </a:pPr>
            <a:r>
              <a:rPr lang="en-US">
                <a:cs typeface="Calibri"/>
              </a:rPr>
              <a:t>Flight Systems</a:t>
            </a:r>
          </a:p>
          <a:p>
            <a:pPr marL="742950" lvl="1" indent="-285750">
              <a:buFont typeface="Arial"/>
              <a:buChar char="•"/>
            </a:pPr>
            <a:r>
              <a:rPr lang="en-US">
                <a:cs typeface="Calibri"/>
              </a:rPr>
              <a:t>...</a:t>
            </a:r>
            <a:r>
              <a:rPr lang="en-US" err="1">
                <a:cs typeface="Calibri"/>
              </a:rPr>
              <a:t>etc</a:t>
            </a:r>
            <a:endParaRPr lang="en-US">
              <a:cs typeface="Calibri"/>
            </a:endParaRPr>
          </a:p>
          <a:p>
            <a:pPr marL="285750" indent="-285750">
              <a:buFont typeface="Arial"/>
              <a:buChar char="•"/>
            </a:pPr>
            <a:r>
              <a:rPr lang="en-US">
                <a:cs typeface="Calibri"/>
              </a:rPr>
              <a:t>DDS can be </a:t>
            </a:r>
            <a:r>
              <a:rPr lang="en-US" b="1">
                <a:cs typeface="Calibri"/>
              </a:rPr>
              <a:t>implemented </a:t>
            </a:r>
            <a:r>
              <a:rPr lang="en-US">
                <a:cs typeface="Calibri"/>
              </a:rPr>
              <a:t>by different </a:t>
            </a:r>
            <a:r>
              <a:rPr lang="en-US" b="1">
                <a:cs typeface="Calibri"/>
              </a:rPr>
              <a:t>vendors </a:t>
            </a:r>
            <a:r>
              <a:rPr lang="en-US">
                <a:cs typeface="Calibri"/>
              </a:rPr>
              <a:t>with slightly different APIs</a:t>
            </a:r>
          </a:p>
          <a:p>
            <a:pPr marL="742950" lvl="1" indent="-285750">
              <a:buFont typeface="Arial"/>
              <a:buChar char="•"/>
            </a:pPr>
            <a:r>
              <a:rPr lang="en-US" err="1">
                <a:cs typeface="Calibri"/>
              </a:rPr>
              <a:t>FastRTPS</a:t>
            </a:r>
            <a:r>
              <a:rPr lang="en-US">
                <a:cs typeface="Calibri"/>
              </a:rPr>
              <a:t> (</a:t>
            </a:r>
            <a:r>
              <a:rPr lang="en-US" err="1">
                <a:cs typeface="Calibri"/>
              </a:rPr>
              <a:t>eProsima</a:t>
            </a:r>
            <a:r>
              <a:rPr lang="en-US">
                <a:cs typeface="Calibri"/>
              </a:rPr>
              <a:t>)</a:t>
            </a:r>
          </a:p>
          <a:p>
            <a:pPr marL="742950" lvl="1" indent="-285750">
              <a:buFont typeface="Arial"/>
              <a:buChar char="•"/>
            </a:pPr>
            <a:r>
              <a:rPr lang="en-US" err="1">
                <a:cs typeface="Calibri"/>
              </a:rPr>
              <a:t>Connext</a:t>
            </a:r>
            <a:r>
              <a:rPr lang="en-US">
                <a:cs typeface="Calibri"/>
              </a:rPr>
              <a:t> DDS (RTI)</a:t>
            </a:r>
          </a:p>
        </p:txBody>
      </p:sp>
    </p:spTree>
    <p:extLst>
      <p:ext uri="{BB962C8B-B14F-4D97-AF65-F5344CB8AC3E}">
        <p14:creationId xmlns:p14="http://schemas.microsoft.com/office/powerpoint/2010/main" val="248072312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90532C-E5D1-4B3B-A3FD-0CB56F110BCD}"/>
              </a:ext>
            </a:extLst>
          </p:cNvPr>
          <p:cNvSpPr>
            <a:spLocks noGrp="1"/>
          </p:cNvSpPr>
          <p:nvPr>
            <p:ph type="title"/>
          </p:nvPr>
        </p:nvSpPr>
        <p:spPr/>
        <p:txBody>
          <a:bodyPr/>
          <a:lstStyle/>
          <a:p>
            <a:r>
              <a:rPr lang="en-US"/>
              <a:t>ROS Action vs Services </a:t>
            </a:r>
            <a:endParaRPr lang="en-SG"/>
          </a:p>
        </p:txBody>
      </p:sp>
      <p:sp>
        <p:nvSpPr>
          <p:cNvPr id="4" name="Slide Number Placeholder 3">
            <a:extLst>
              <a:ext uri="{FF2B5EF4-FFF2-40B4-BE49-F238E27FC236}">
                <a16:creationId xmlns:a16="http://schemas.microsoft.com/office/drawing/2014/main" id="{4DA52EE4-28E0-49D4-937C-B8D2CE0556C6}"/>
              </a:ext>
            </a:extLst>
          </p:cNvPr>
          <p:cNvSpPr>
            <a:spLocks noGrp="1"/>
          </p:cNvSpPr>
          <p:nvPr>
            <p:ph type="sldNum" sz="quarter" idx="12"/>
          </p:nvPr>
        </p:nvSpPr>
        <p:spPr/>
        <p:txBody>
          <a:bodyPr/>
          <a:lstStyle/>
          <a:p>
            <a:fld id="{DB585DB3-991F-418E-AAD4-DC1A839C24E0}" type="slidenum">
              <a:rPr lang="en-US" smtClean="0"/>
              <a:pPr/>
              <a:t>80</a:t>
            </a:fld>
            <a:endParaRPr lang="en-US"/>
          </a:p>
        </p:txBody>
      </p:sp>
      <p:graphicFrame>
        <p:nvGraphicFramePr>
          <p:cNvPr id="14" name="object 2">
            <a:extLst>
              <a:ext uri="{FF2B5EF4-FFF2-40B4-BE49-F238E27FC236}">
                <a16:creationId xmlns:a16="http://schemas.microsoft.com/office/drawing/2014/main" id="{51DAC7AB-33A1-4C7B-AED7-F408B68E7DD6}"/>
              </a:ext>
            </a:extLst>
          </p:cNvPr>
          <p:cNvGraphicFramePr>
            <a:graphicFrameLocks noGrp="1"/>
          </p:cNvGraphicFramePr>
          <p:nvPr>
            <p:extLst>
              <p:ext uri="{D42A27DB-BD31-4B8C-83A1-F6EECF244321}">
                <p14:modId xmlns:p14="http://schemas.microsoft.com/office/powerpoint/2010/main" val="2141963241"/>
              </p:ext>
            </p:extLst>
          </p:nvPr>
        </p:nvGraphicFramePr>
        <p:xfrm>
          <a:off x="1731051" y="2054862"/>
          <a:ext cx="8729897" cy="2748275"/>
        </p:xfrm>
        <a:graphic>
          <a:graphicData uri="http://schemas.openxmlformats.org/drawingml/2006/table">
            <a:tbl>
              <a:tblPr firstRow="1" bandRow="1">
                <a:tableStyleId>{2D5ABB26-0587-4C30-8999-92F81FD0307C}</a:tableStyleId>
              </a:tblPr>
              <a:tblGrid>
                <a:gridCol w="4564819">
                  <a:extLst>
                    <a:ext uri="{9D8B030D-6E8A-4147-A177-3AD203B41FA5}">
                      <a16:colId xmlns:a16="http://schemas.microsoft.com/office/drawing/2014/main" val="20000"/>
                    </a:ext>
                  </a:extLst>
                </a:gridCol>
                <a:gridCol w="4165078">
                  <a:extLst>
                    <a:ext uri="{9D8B030D-6E8A-4147-A177-3AD203B41FA5}">
                      <a16:colId xmlns:a16="http://schemas.microsoft.com/office/drawing/2014/main" val="20001"/>
                    </a:ext>
                  </a:extLst>
                </a:gridCol>
              </a:tblGrid>
              <a:tr h="549655">
                <a:tc>
                  <a:txBody>
                    <a:bodyPr/>
                    <a:lstStyle/>
                    <a:p>
                      <a:pPr marR="1905" algn="ctr">
                        <a:lnSpc>
                          <a:spcPct val="100000"/>
                        </a:lnSpc>
                        <a:spcBef>
                          <a:spcPts val="635"/>
                        </a:spcBef>
                      </a:pPr>
                      <a:r>
                        <a:rPr sz="2000" b="1">
                          <a:solidFill>
                            <a:srgbClr val="000066"/>
                          </a:solidFill>
                          <a:latin typeface="+mn-lt"/>
                          <a:cs typeface="Arial"/>
                        </a:rPr>
                        <a:t>Actions</a:t>
                      </a:r>
                      <a:endParaRPr sz="2000">
                        <a:latin typeface="+mn-lt"/>
                        <a:cs typeface="Arial"/>
                      </a:endParaRPr>
                    </a:p>
                  </a:txBody>
                  <a:tcPr marL="0" marR="0" marT="80645" marB="0">
                    <a:lnL w="12700">
                      <a:solidFill>
                        <a:srgbClr val="AABCFE"/>
                      </a:solidFill>
                      <a:prstDash val="solid"/>
                    </a:lnL>
                    <a:lnR w="12700">
                      <a:solidFill>
                        <a:srgbClr val="AABCFE"/>
                      </a:solidFill>
                      <a:prstDash val="solid"/>
                    </a:lnR>
                    <a:lnT w="12700">
                      <a:solidFill>
                        <a:srgbClr val="AABCFE"/>
                      </a:solidFill>
                      <a:prstDash val="solid"/>
                    </a:lnT>
                    <a:lnB w="12700">
                      <a:solidFill>
                        <a:srgbClr val="AABCFE"/>
                      </a:solidFill>
                      <a:prstDash val="solid"/>
                    </a:lnB>
                    <a:solidFill>
                      <a:srgbClr val="9598EC"/>
                    </a:solidFill>
                  </a:tcPr>
                </a:tc>
                <a:tc>
                  <a:txBody>
                    <a:bodyPr/>
                    <a:lstStyle/>
                    <a:p>
                      <a:pPr marR="1905" algn="ctr">
                        <a:lnSpc>
                          <a:spcPct val="100000"/>
                        </a:lnSpc>
                        <a:spcBef>
                          <a:spcPts val="635"/>
                        </a:spcBef>
                      </a:pPr>
                      <a:r>
                        <a:rPr sz="2000" b="1">
                          <a:solidFill>
                            <a:srgbClr val="000066"/>
                          </a:solidFill>
                          <a:latin typeface="+mn-lt"/>
                          <a:cs typeface="Arial"/>
                        </a:rPr>
                        <a:t>Services</a:t>
                      </a:r>
                      <a:endParaRPr sz="2000">
                        <a:latin typeface="+mn-lt"/>
                        <a:cs typeface="Arial"/>
                      </a:endParaRPr>
                    </a:p>
                  </a:txBody>
                  <a:tcPr marL="0" marR="0" marT="80645" marB="0">
                    <a:lnL w="12700">
                      <a:solidFill>
                        <a:srgbClr val="AABCFE"/>
                      </a:solidFill>
                      <a:prstDash val="solid"/>
                    </a:lnL>
                    <a:lnR w="12700">
                      <a:solidFill>
                        <a:srgbClr val="AABCFE"/>
                      </a:solidFill>
                      <a:prstDash val="solid"/>
                    </a:lnR>
                    <a:lnT w="12700">
                      <a:solidFill>
                        <a:srgbClr val="AABCFE"/>
                      </a:solidFill>
                      <a:prstDash val="solid"/>
                    </a:lnT>
                    <a:lnB w="12700">
                      <a:solidFill>
                        <a:srgbClr val="AABCFE"/>
                      </a:solidFill>
                      <a:prstDash val="solid"/>
                    </a:lnB>
                    <a:solidFill>
                      <a:srgbClr val="9598EC"/>
                    </a:solidFill>
                  </a:tcPr>
                </a:tc>
                <a:extLst>
                  <a:ext uri="{0D108BD9-81ED-4DB2-BD59-A6C34878D82A}">
                    <a16:rowId xmlns:a16="http://schemas.microsoft.com/office/drawing/2014/main" val="10000"/>
                  </a:ext>
                </a:extLst>
              </a:tr>
              <a:tr h="549655">
                <a:tc>
                  <a:txBody>
                    <a:bodyPr/>
                    <a:lstStyle/>
                    <a:p>
                      <a:pPr marL="47625" algn="ctr">
                        <a:lnSpc>
                          <a:spcPct val="100000"/>
                        </a:lnSpc>
                        <a:spcBef>
                          <a:spcPts val="635"/>
                        </a:spcBef>
                      </a:pPr>
                      <a:r>
                        <a:rPr sz="2000">
                          <a:solidFill>
                            <a:srgbClr val="000066"/>
                          </a:solidFill>
                          <a:latin typeface="+mn-lt"/>
                          <a:cs typeface="Arial MT"/>
                        </a:rPr>
                        <a:t>Intended</a:t>
                      </a:r>
                      <a:r>
                        <a:rPr sz="2000" spc="-20">
                          <a:solidFill>
                            <a:srgbClr val="000066"/>
                          </a:solidFill>
                          <a:latin typeface="+mn-lt"/>
                          <a:cs typeface="Arial MT"/>
                        </a:rPr>
                        <a:t> </a:t>
                      </a:r>
                      <a:r>
                        <a:rPr sz="2000">
                          <a:solidFill>
                            <a:srgbClr val="000066"/>
                          </a:solidFill>
                          <a:latin typeface="+mn-lt"/>
                          <a:cs typeface="Arial MT"/>
                        </a:rPr>
                        <a:t>for</a:t>
                      </a:r>
                      <a:r>
                        <a:rPr sz="2000" spc="-20">
                          <a:solidFill>
                            <a:srgbClr val="000066"/>
                          </a:solidFill>
                          <a:latin typeface="+mn-lt"/>
                          <a:cs typeface="Arial MT"/>
                        </a:rPr>
                        <a:t> </a:t>
                      </a:r>
                      <a:r>
                        <a:rPr sz="2000">
                          <a:solidFill>
                            <a:srgbClr val="000066"/>
                          </a:solidFill>
                          <a:latin typeface="+mn-lt"/>
                          <a:cs typeface="Arial MT"/>
                        </a:rPr>
                        <a:t>longer</a:t>
                      </a:r>
                      <a:r>
                        <a:rPr sz="2000" spc="-20">
                          <a:solidFill>
                            <a:srgbClr val="000066"/>
                          </a:solidFill>
                          <a:latin typeface="+mn-lt"/>
                          <a:cs typeface="Arial MT"/>
                        </a:rPr>
                        <a:t> </a:t>
                      </a:r>
                      <a:r>
                        <a:rPr sz="2000">
                          <a:solidFill>
                            <a:srgbClr val="000066"/>
                          </a:solidFill>
                          <a:latin typeface="+mn-lt"/>
                          <a:cs typeface="Arial MT"/>
                        </a:rPr>
                        <a:t>running</a:t>
                      </a:r>
                      <a:r>
                        <a:rPr sz="2000" spc="-20">
                          <a:solidFill>
                            <a:srgbClr val="000066"/>
                          </a:solidFill>
                          <a:latin typeface="+mn-lt"/>
                          <a:cs typeface="Arial MT"/>
                        </a:rPr>
                        <a:t> </a:t>
                      </a:r>
                      <a:r>
                        <a:rPr sz="2000">
                          <a:solidFill>
                            <a:srgbClr val="000066"/>
                          </a:solidFill>
                          <a:latin typeface="+mn-lt"/>
                          <a:cs typeface="Arial MT"/>
                        </a:rPr>
                        <a:t>tasks</a:t>
                      </a:r>
                      <a:endParaRPr sz="2000">
                        <a:latin typeface="+mn-lt"/>
                        <a:cs typeface="Arial MT"/>
                      </a:endParaRPr>
                    </a:p>
                  </a:txBody>
                  <a:tcPr marL="0" marR="0" marT="80645" marB="0">
                    <a:lnL w="12700">
                      <a:solidFill>
                        <a:srgbClr val="AABCFE"/>
                      </a:solidFill>
                      <a:prstDash val="solid"/>
                    </a:lnL>
                    <a:lnR w="12700">
                      <a:solidFill>
                        <a:srgbClr val="AABCFE"/>
                      </a:solidFill>
                      <a:prstDash val="solid"/>
                    </a:lnR>
                    <a:lnT w="12700">
                      <a:solidFill>
                        <a:srgbClr val="AABCFE"/>
                      </a:solidFill>
                      <a:prstDash val="solid"/>
                    </a:lnT>
                    <a:lnB w="12700">
                      <a:solidFill>
                        <a:srgbClr val="AABCFE"/>
                      </a:solidFill>
                      <a:prstDash val="solid"/>
                    </a:lnB>
                    <a:solidFill>
                      <a:srgbClr val="CBCDFA"/>
                    </a:solidFill>
                  </a:tcPr>
                </a:tc>
                <a:tc>
                  <a:txBody>
                    <a:bodyPr/>
                    <a:lstStyle/>
                    <a:p>
                      <a:pPr marL="47625" algn="ctr">
                        <a:lnSpc>
                          <a:spcPct val="100000"/>
                        </a:lnSpc>
                        <a:spcBef>
                          <a:spcPts val="635"/>
                        </a:spcBef>
                      </a:pPr>
                      <a:r>
                        <a:rPr sz="2000">
                          <a:solidFill>
                            <a:srgbClr val="000066"/>
                          </a:solidFill>
                          <a:latin typeface="+mn-lt"/>
                          <a:cs typeface="Arial MT"/>
                        </a:rPr>
                        <a:t>For</a:t>
                      </a:r>
                      <a:r>
                        <a:rPr sz="2000" spc="-20">
                          <a:solidFill>
                            <a:srgbClr val="000066"/>
                          </a:solidFill>
                          <a:latin typeface="+mn-lt"/>
                          <a:cs typeface="Arial MT"/>
                        </a:rPr>
                        <a:t> </a:t>
                      </a:r>
                      <a:r>
                        <a:rPr sz="2000">
                          <a:solidFill>
                            <a:srgbClr val="000066"/>
                          </a:solidFill>
                          <a:latin typeface="+mn-lt"/>
                          <a:cs typeface="Arial MT"/>
                        </a:rPr>
                        <a:t>tasks</a:t>
                      </a:r>
                      <a:r>
                        <a:rPr sz="2000" spc="-20">
                          <a:solidFill>
                            <a:srgbClr val="000066"/>
                          </a:solidFill>
                          <a:latin typeface="+mn-lt"/>
                          <a:cs typeface="Arial MT"/>
                        </a:rPr>
                        <a:t> </a:t>
                      </a:r>
                      <a:r>
                        <a:rPr sz="2000">
                          <a:solidFill>
                            <a:srgbClr val="000066"/>
                          </a:solidFill>
                          <a:latin typeface="+mn-lt"/>
                          <a:cs typeface="Arial MT"/>
                        </a:rPr>
                        <a:t>that</a:t>
                      </a:r>
                      <a:r>
                        <a:rPr sz="2000" spc="-20">
                          <a:solidFill>
                            <a:srgbClr val="000066"/>
                          </a:solidFill>
                          <a:latin typeface="+mn-lt"/>
                          <a:cs typeface="Arial MT"/>
                        </a:rPr>
                        <a:t> </a:t>
                      </a:r>
                      <a:r>
                        <a:rPr sz="2000">
                          <a:solidFill>
                            <a:srgbClr val="000066"/>
                          </a:solidFill>
                          <a:latin typeface="+mn-lt"/>
                          <a:cs typeface="Arial MT"/>
                        </a:rPr>
                        <a:t>terminated</a:t>
                      </a:r>
                      <a:r>
                        <a:rPr sz="2000" spc="-20">
                          <a:solidFill>
                            <a:srgbClr val="000066"/>
                          </a:solidFill>
                          <a:latin typeface="+mn-lt"/>
                          <a:cs typeface="Arial MT"/>
                        </a:rPr>
                        <a:t> </a:t>
                      </a:r>
                      <a:r>
                        <a:rPr sz="2000">
                          <a:solidFill>
                            <a:srgbClr val="000066"/>
                          </a:solidFill>
                          <a:latin typeface="+mn-lt"/>
                          <a:cs typeface="Arial MT"/>
                        </a:rPr>
                        <a:t>quickly</a:t>
                      </a:r>
                      <a:endParaRPr sz="2000">
                        <a:latin typeface="+mn-lt"/>
                        <a:cs typeface="Arial MT"/>
                      </a:endParaRPr>
                    </a:p>
                  </a:txBody>
                  <a:tcPr marL="0" marR="0" marT="80645" marB="0">
                    <a:lnL w="12700">
                      <a:solidFill>
                        <a:srgbClr val="AABCFE"/>
                      </a:solidFill>
                      <a:prstDash val="solid"/>
                    </a:lnL>
                    <a:lnR w="12700">
                      <a:solidFill>
                        <a:srgbClr val="AABCFE"/>
                      </a:solidFill>
                      <a:prstDash val="solid"/>
                    </a:lnR>
                    <a:lnT w="12700">
                      <a:solidFill>
                        <a:srgbClr val="AABCFE"/>
                      </a:solidFill>
                      <a:prstDash val="solid"/>
                    </a:lnT>
                    <a:lnB w="12700">
                      <a:solidFill>
                        <a:srgbClr val="AABCFE"/>
                      </a:solidFill>
                      <a:prstDash val="solid"/>
                    </a:lnB>
                    <a:solidFill>
                      <a:srgbClr val="CBCDFA"/>
                    </a:solidFill>
                  </a:tcPr>
                </a:tc>
                <a:extLst>
                  <a:ext uri="{0D108BD9-81ED-4DB2-BD59-A6C34878D82A}">
                    <a16:rowId xmlns:a16="http://schemas.microsoft.com/office/drawing/2014/main" val="10001"/>
                  </a:ext>
                </a:extLst>
              </a:tr>
              <a:tr h="549655">
                <a:tc>
                  <a:txBody>
                    <a:bodyPr/>
                    <a:lstStyle/>
                    <a:p>
                      <a:pPr marL="47625" algn="ctr">
                        <a:lnSpc>
                          <a:spcPct val="100000"/>
                        </a:lnSpc>
                        <a:spcBef>
                          <a:spcPts val="635"/>
                        </a:spcBef>
                      </a:pPr>
                      <a:r>
                        <a:rPr sz="2000">
                          <a:solidFill>
                            <a:srgbClr val="000066"/>
                          </a:solidFill>
                          <a:latin typeface="+mn-lt"/>
                          <a:cs typeface="Arial MT"/>
                        </a:rPr>
                        <a:t>Preemptable</a:t>
                      </a:r>
                      <a:endParaRPr sz="2000">
                        <a:latin typeface="+mn-lt"/>
                        <a:cs typeface="Arial MT"/>
                      </a:endParaRPr>
                    </a:p>
                  </a:txBody>
                  <a:tcPr marL="0" marR="0" marT="80645" marB="0">
                    <a:lnL w="12700">
                      <a:solidFill>
                        <a:srgbClr val="AABCFE"/>
                      </a:solidFill>
                      <a:prstDash val="solid"/>
                    </a:lnL>
                    <a:lnR w="12700">
                      <a:solidFill>
                        <a:srgbClr val="AABCFE"/>
                      </a:solidFill>
                      <a:prstDash val="solid"/>
                    </a:lnR>
                    <a:lnT w="12700">
                      <a:solidFill>
                        <a:srgbClr val="AABCFE"/>
                      </a:solidFill>
                      <a:prstDash val="solid"/>
                    </a:lnT>
                    <a:lnB w="12700">
                      <a:solidFill>
                        <a:srgbClr val="AABCFE"/>
                      </a:solidFill>
                      <a:prstDash val="solid"/>
                    </a:lnB>
                    <a:solidFill>
                      <a:srgbClr val="CBCDFA"/>
                    </a:solidFill>
                  </a:tcPr>
                </a:tc>
                <a:tc>
                  <a:txBody>
                    <a:bodyPr/>
                    <a:lstStyle/>
                    <a:p>
                      <a:pPr marL="47625" algn="ctr">
                        <a:lnSpc>
                          <a:spcPct val="100000"/>
                        </a:lnSpc>
                        <a:spcBef>
                          <a:spcPts val="635"/>
                        </a:spcBef>
                      </a:pPr>
                      <a:r>
                        <a:rPr sz="2000">
                          <a:solidFill>
                            <a:srgbClr val="000066"/>
                          </a:solidFill>
                          <a:latin typeface="+mn-lt"/>
                          <a:cs typeface="Arial MT"/>
                        </a:rPr>
                        <a:t>Not</a:t>
                      </a:r>
                      <a:r>
                        <a:rPr sz="2000" spc="-50">
                          <a:solidFill>
                            <a:srgbClr val="000066"/>
                          </a:solidFill>
                          <a:latin typeface="+mn-lt"/>
                          <a:cs typeface="Arial MT"/>
                        </a:rPr>
                        <a:t> </a:t>
                      </a:r>
                      <a:r>
                        <a:rPr sz="2000">
                          <a:solidFill>
                            <a:srgbClr val="000066"/>
                          </a:solidFill>
                          <a:latin typeface="+mn-lt"/>
                          <a:cs typeface="Arial MT"/>
                        </a:rPr>
                        <a:t>preemptable</a:t>
                      </a:r>
                      <a:endParaRPr sz="2000">
                        <a:latin typeface="+mn-lt"/>
                        <a:cs typeface="Arial MT"/>
                      </a:endParaRPr>
                    </a:p>
                  </a:txBody>
                  <a:tcPr marL="0" marR="0" marT="80645" marB="0">
                    <a:lnL w="12700">
                      <a:solidFill>
                        <a:srgbClr val="AABCFE"/>
                      </a:solidFill>
                      <a:prstDash val="solid"/>
                    </a:lnL>
                    <a:lnR w="12700">
                      <a:solidFill>
                        <a:srgbClr val="AABCFE"/>
                      </a:solidFill>
                      <a:prstDash val="solid"/>
                    </a:lnR>
                    <a:lnT w="12700">
                      <a:solidFill>
                        <a:srgbClr val="AABCFE"/>
                      </a:solidFill>
                      <a:prstDash val="solid"/>
                    </a:lnT>
                    <a:lnB w="12700">
                      <a:solidFill>
                        <a:srgbClr val="AABCFE"/>
                      </a:solidFill>
                      <a:prstDash val="solid"/>
                    </a:lnB>
                    <a:solidFill>
                      <a:srgbClr val="CBCDFA"/>
                    </a:solidFill>
                  </a:tcPr>
                </a:tc>
                <a:extLst>
                  <a:ext uri="{0D108BD9-81ED-4DB2-BD59-A6C34878D82A}">
                    <a16:rowId xmlns:a16="http://schemas.microsoft.com/office/drawing/2014/main" val="10002"/>
                  </a:ext>
                </a:extLst>
              </a:tr>
              <a:tr h="549655">
                <a:tc>
                  <a:txBody>
                    <a:bodyPr/>
                    <a:lstStyle/>
                    <a:p>
                      <a:pPr marL="47625" algn="ctr">
                        <a:lnSpc>
                          <a:spcPct val="100000"/>
                        </a:lnSpc>
                        <a:spcBef>
                          <a:spcPts val="635"/>
                        </a:spcBef>
                      </a:pPr>
                      <a:r>
                        <a:rPr sz="2000">
                          <a:solidFill>
                            <a:srgbClr val="000066"/>
                          </a:solidFill>
                          <a:latin typeface="+mn-lt"/>
                          <a:cs typeface="Arial MT"/>
                        </a:rPr>
                        <a:t>Consists</a:t>
                      </a:r>
                      <a:r>
                        <a:rPr sz="2000" spc="-20">
                          <a:solidFill>
                            <a:srgbClr val="000066"/>
                          </a:solidFill>
                          <a:latin typeface="+mn-lt"/>
                          <a:cs typeface="Arial MT"/>
                        </a:rPr>
                        <a:t> </a:t>
                      </a:r>
                      <a:r>
                        <a:rPr sz="2000">
                          <a:solidFill>
                            <a:srgbClr val="000066"/>
                          </a:solidFill>
                          <a:latin typeface="+mn-lt"/>
                          <a:cs typeface="Arial MT"/>
                        </a:rPr>
                        <a:t>of</a:t>
                      </a:r>
                      <a:r>
                        <a:rPr sz="2000" spc="-15">
                          <a:solidFill>
                            <a:srgbClr val="000066"/>
                          </a:solidFill>
                          <a:latin typeface="+mn-lt"/>
                          <a:cs typeface="Arial MT"/>
                        </a:rPr>
                        <a:t> </a:t>
                      </a:r>
                      <a:r>
                        <a:rPr sz="2000">
                          <a:solidFill>
                            <a:srgbClr val="000066"/>
                          </a:solidFill>
                          <a:latin typeface="+mn-lt"/>
                          <a:cs typeface="Arial MT"/>
                        </a:rPr>
                        <a:t>goal,</a:t>
                      </a:r>
                      <a:r>
                        <a:rPr sz="2000" spc="-15">
                          <a:solidFill>
                            <a:srgbClr val="000066"/>
                          </a:solidFill>
                          <a:latin typeface="+mn-lt"/>
                          <a:cs typeface="Arial MT"/>
                        </a:rPr>
                        <a:t> </a:t>
                      </a:r>
                      <a:r>
                        <a:rPr sz="2000">
                          <a:solidFill>
                            <a:srgbClr val="000066"/>
                          </a:solidFill>
                          <a:latin typeface="+mn-lt"/>
                          <a:cs typeface="Arial MT"/>
                        </a:rPr>
                        <a:t>result</a:t>
                      </a:r>
                      <a:r>
                        <a:rPr sz="2000" spc="-15">
                          <a:solidFill>
                            <a:srgbClr val="000066"/>
                          </a:solidFill>
                          <a:latin typeface="+mn-lt"/>
                          <a:cs typeface="Arial MT"/>
                        </a:rPr>
                        <a:t> </a:t>
                      </a:r>
                      <a:r>
                        <a:rPr sz="2000">
                          <a:solidFill>
                            <a:srgbClr val="000066"/>
                          </a:solidFill>
                          <a:latin typeface="+mn-lt"/>
                          <a:cs typeface="Arial MT"/>
                        </a:rPr>
                        <a:t>and</a:t>
                      </a:r>
                      <a:r>
                        <a:rPr sz="2000" spc="-20">
                          <a:solidFill>
                            <a:srgbClr val="000066"/>
                          </a:solidFill>
                          <a:latin typeface="+mn-lt"/>
                          <a:cs typeface="Arial MT"/>
                        </a:rPr>
                        <a:t> </a:t>
                      </a:r>
                      <a:r>
                        <a:rPr sz="2000">
                          <a:solidFill>
                            <a:srgbClr val="000066"/>
                          </a:solidFill>
                          <a:latin typeface="+mn-lt"/>
                          <a:cs typeface="Arial MT"/>
                        </a:rPr>
                        <a:t>feedback</a:t>
                      </a:r>
                      <a:endParaRPr sz="2000">
                        <a:latin typeface="+mn-lt"/>
                        <a:cs typeface="Arial MT"/>
                      </a:endParaRPr>
                    </a:p>
                  </a:txBody>
                  <a:tcPr marL="0" marR="0" marT="80645" marB="0">
                    <a:lnL w="12700">
                      <a:solidFill>
                        <a:srgbClr val="AABCFE"/>
                      </a:solidFill>
                      <a:prstDash val="solid"/>
                    </a:lnL>
                    <a:lnR w="12700">
                      <a:solidFill>
                        <a:srgbClr val="AABCFE"/>
                      </a:solidFill>
                      <a:prstDash val="solid"/>
                    </a:lnR>
                    <a:lnT w="12700">
                      <a:solidFill>
                        <a:srgbClr val="AABCFE"/>
                      </a:solidFill>
                      <a:prstDash val="solid"/>
                    </a:lnT>
                    <a:lnB w="12700">
                      <a:solidFill>
                        <a:srgbClr val="AABCFE"/>
                      </a:solidFill>
                      <a:prstDash val="solid"/>
                    </a:lnB>
                    <a:solidFill>
                      <a:srgbClr val="CBCDFA"/>
                    </a:solidFill>
                  </a:tcPr>
                </a:tc>
                <a:tc>
                  <a:txBody>
                    <a:bodyPr/>
                    <a:lstStyle/>
                    <a:p>
                      <a:pPr marL="47625" algn="ctr">
                        <a:lnSpc>
                          <a:spcPct val="100000"/>
                        </a:lnSpc>
                        <a:spcBef>
                          <a:spcPts val="635"/>
                        </a:spcBef>
                      </a:pPr>
                      <a:r>
                        <a:rPr sz="2000">
                          <a:solidFill>
                            <a:srgbClr val="000066"/>
                          </a:solidFill>
                          <a:latin typeface="+mn-lt"/>
                          <a:cs typeface="Arial MT"/>
                        </a:rPr>
                        <a:t>Consists</a:t>
                      </a:r>
                      <a:r>
                        <a:rPr sz="2000" spc="-20">
                          <a:solidFill>
                            <a:srgbClr val="000066"/>
                          </a:solidFill>
                          <a:latin typeface="+mn-lt"/>
                          <a:cs typeface="Arial MT"/>
                        </a:rPr>
                        <a:t> </a:t>
                      </a:r>
                      <a:r>
                        <a:rPr sz="2000">
                          <a:solidFill>
                            <a:srgbClr val="000066"/>
                          </a:solidFill>
                          <a:latin typeface="+mn-lt"/>
                          <a:cs typeface="Arial MT"/>
                        </a:rPr>
                        <a:t>of</a:t>
                      </a:r>
                      <a:r>
                        <a:rPr sz="2000" spc="-20">
                          <a:solidFill>
                            <a:srgbClr val="000066"/>
                          </a:solidFill>
                          <a:latin typeface="+mn-lt"/>
                          <a:cs typeface="Arial MT"/>
                        </a:rPr>
                        <a:t> </a:t>
                      </a:r>
                      <a:r>
                        <a:rPr sz="2000">
                          <a:solidFill>
                            <a:srgbClr val="000066"/>
                          </a:solidFill>
                          <a:latin typeface="+mn-lt"/>
                          <a:cs typeface="Arial MT"/>
                        </a:rPr>
                        <a:t>request</a:t>
                      </a:r>
                      <a:r>
                        <a:rPr sz="2000" spc="-20">
                          <a:solidFill>
                            <a:srgbClr val="000066"/>
                          </a:solidFill>
                          <a:latin typeface="+mn-lt"/>
                          <a:cs typeface="Arial MT"/>
                        </a:rPr>
                        <a:t> </a:t>
                      </a:r>
                      <a:r>
                        <a:rPr sz="2000">
                          <a:solidFill>
                            <a:srgbClr val="000066"/>
                          </a:solidFill>
                          <a:latin typeface="+mn-lt"/>
                          <a:cs typeface="Arial MT"/>
                        </a:rPr>
                        <a:t>and</a:t>
                      </a:r>
                      <a:r>
                        <a:rPr sz="2000" spc="-20">
                          <a:solidFill>
                            <a:srgbClr val="000066"/>
                          </a:solidFill>
                          <a:latin typeface="+mn-lt"/>
                          <a:cs typeface="Arial MT"/>
                        </a:rPr>
                        <a:t> </a:t>
                      </a:r>
                      <a:r>
                        <a:rPr sz="2000">
                          <a:solidFill>
                            <a:srgbClr val="000066"/>
                          </a:solidFill>
                          <a:latin typeface="+mn-lt"/>
                          <a:cs typeface="Arial MT"/>
                        </a:rPr>
                        <a:t>response</a:t>
                      </a:r>
                      <a:endParaRPr sz="2000">
                        <a:latin typeface="+mn-lt"/>
                        <a:cs typeface="Arial MT"/>
                      </a:endParaRPr>
                    </a:p>
                  </a:txBody>
                  <a:tcPr marL="0" marR="0" marT="80645" marB="0">
                    <a:lnL w="12700">
                      <a:solidFill>
                        <a:srgbClr val="AABCFE"/>
                      </a:solidFill>
                      <a:prstDash val="solid"/>
                    </a:lnL>
                    <a:lnR w="12700">
                      <a:solidFill>
                        <a:srgbClr val="AABCFE"/>
                      </a:solidFill>
                      <a:prstDash val="solid"/>
                    </a:lnR>
                    <a:lnT w="12700">
                      <a:solidFill>
                        <a:srgbClr val="AABCFE"/>
                      </a:solidFill>
                      <a:prstDash val="solid"/>
                    </a:lnT>
                    <a:lnB w="12700">
                      <a:solidFill>
                        <a:srgbClr val="AABCFE"/>
                      </a:solidFill>
                      <a:prstDash val="solid"/>
                    </a:lnB>
                    <a:solidFill>
                      <a:srgbClr val="CBCDFA"/>
                    </a:solidFill>
                  </a:tcPr>
                </a:tc>
                <a:extLst>
                  <a:ext uri="{0D108BD9-81ED-4DB2-BD59-A6C34878D82A}">
                    <a16:rowId xmlns:a16="http://schemas.microsoft.com/office/drawing/2014/main" val="10003"/>
                  </a:ext>
                </a:extLst>
              </a:tr>
              <a:tr h="549655">
                <a:tc>
                  <a:txBody>
                    <a:bodyPr/>
                    <a:lstStyle/>
                    <a:p>
                      <a:pPr marL="47625" algn="ctr">
                        <a:lnSpc>
                          <a:spcPct val="100000"/>
                        </a:lnSpc>
                        <a:spcBef>
                          <a:spcPts val="635"/>
                        </a:spcBef>
                      </a:pPr>
                      <a:r>
                        <a:rPr sz="2000">
                          <a:solidFill>
                            <a:srgbClr val="000066"/>
                          </a:solidFill>
                          <a:latin typeface="+mn-lt"/>
                          <a:cs typeface="Arial MT"/>
                        </a:rPr>
                        <a:t>Provides</a:t>
                      </a:r>
                      <a:r>
                        <a:rPr sz="2000" spc="-35">
                          <a:solidFill>
                            <a:srgbClr val="000066"/>
                          </a:solidFill>
                          <a:latin typeface="+mn-lt"/>
                          <a:cs typeface="Arial MT"/>
                        </a:rPr>
                        <a:t> </a:t>
                      </a:r>
                      <a:r>
                        <a:rPr sz="2000">
                          <a:solidFill>
                            <a:srgbClr val="000066"/>
                          </a:solidFill>
                          <a:latin typeface="+mn-lt"/>
                          <a:cs typeface="Arial MT"/>
                        </a:rPr>
                        <a:t>steady</a:t>
                      </a:r>
                      <a:r>
                        <a:rPr sz="2000" spc="-30">
                          <a:solidFill>
                            <a:srgbClr val="000066"/>
                          </a:solidFill>
                          <a:latin typeface="+mn-lt"/>
                          <a:cs typeface="Arial MT"/>
                        </a:rPr>
                        <a:t> </a:t>
                      </a:r>
                      <a:r>
                        <a:rPr sz="2000">
                          <a:solidFill>
                            <a:srgbClr val="000066"/>
                          </a:solidFill>
                          <a:latin typeface="+mn-lt"/>
                          <a:cs typeface="Arial MT"/>
                        </a:rPr>
                        <a:t>feedback</a:t>
                      </a:r>
                      <a:endParaRPr sz="2000">
                        <a:latin typeface="+mn-lt"/>
                        <a:cs typeface="Arial MT"/>
                      </a:endParaRPr>
                    </a:p>
                  </a:txBody>
                  <a:tcPr marL="0" marR="0" marT="80645" marB="0">
                    <a:lnL w="12700">
                      <a:solidFill>
                        <a:srgbClr val="AABCFE"/>
                      </a:solidFill>
                      <a:prstDash val="solid"/>
                    </a:lnL>
                    <a:lnR w="12700">
                      <a:solidFill>
                        <a:srgbClr val="AABCFE"/>
                      </a:solidFill>
                      <a:prstDash val="solid"/>
                    </a:lnR>
                    <a:lnT w="12700">
                      <a:solidFill>
                        <a:srgbClr val="AABCFE"/>
                      </a:solidFill>
                      <a:prstDash val="solid"/>
                    </a:lnT>
                    <a:lnB w="12700">
                      <a:solidFill>
                        <a:srgbClr val="AABCFE"/>
                      </a:solidFill>
                      <a:prstDash val="solid"/>
                    </a:lnB>
                    <a:solidFill>
                      <a:srgbClr val="CBCDFA"/>
                    </a:solidFill>
                  </a:tcPr>
                </a:tc>
                <a:tc>
                  <a:txBody>
                    <a:bodyPr/>
                    <a:lstStyle/>
                    <a:p>
                      <a:pPr marL="47625" algn="ctr">
                        <a:lnSpc>
                          <a:spcPct val="100000"/>
                        </a:lnSpc>
                        <a:spcBef>
                          <a:spcPts val="635"/>
                        </a:spcBef>
                      </a:pPr>
                      <a:r>
                        <a:rPr sz="2000">
                          <a:solidFill>
                            <a:srgbClr val="000066"/>
                          </a:solidFill>
                          <a:latin typeface="+mn-lt"/>
                          <a:cs typeface="Arial MT"/>
                        </a:rPr>
                        <a:t>Provides</a:t>
                      </a:r>
                      <a:r>
                        <a:rPr sz="2000" spc="-25">
                          <a:solidFill>
                            <a:srgbClr val="000066"/>
                          </a:solidFill>
                          <a:latin typeface="+mn-lt"/>
                          <a:cs typeface="Arial MT"/>
                        </a:rPr>
                        <a:t> </a:t>
                      </a:r>
                      <a:r>
                        <a:rPr sz="2000">
                          <a:solidFill>
                            <a:srgbClr val="000066"/>
                          </a:solidFill>
                          <a:latin typeface="+mn-lt"/>
                          <a:cs typeface="Arial MT"/>
                        </a:rPr>
                        <a:t>a</a:t>
                      </a:r>
                      <a:r>
                        <a:rPr sz="2000" spc="-25">
                          <a:solidFill>
                            <a:srgbClr val="000066"/>
                          </a:solidFill>
                          <a:latin typeface="+mn-lt"/>
                          <a:cs typeface="Arial MT"/>
                        </a:rPr>
                        <a:t> </a:t>
                      </a:r>
                      <a:r>
                        <a:rPr sz="2000">
                          <a:solidFill>
                            <a:srgbClr val="000066"/>
                          </a:solidFill>
                          <a:latin typeface="+mn-lt"/>
                          <a:cs typeface="Arial MT"/>
                        </a:rPr>
                        <a:t>single</a:t>
                      </a:r>
                      <a:r>
                        <a:rPr sz="2000" spc="-25">
                          <a:solidFill>
                            <a:srgbClr val="000066"/>
                          </a:solidFill>
                          <a:latin typeface="+mn-lt"/>
                          <a:cs typeface="Arial MT"/>
                        </a:rPr>
                        <a:t> </a:t>
                      </a:r>
                      <a:r>
                        <a:rPr sz="2000">
                          <a:solidFill>
                            <a:srgbClr val="000066"/>
                          </a:solidFill>
                          <a:latin typeface="+mn-lt"/>
                          <a:cs typeface="Arial MT"/>
                        </a:rPr>
                        <a:t>response</a:t>
                      </a:r>
                      <a:endParaRPr sz="2000">
                        <a:latin typeface="+mn-lt"/>
                        <a:cs typeface="Arial MT"/>
                      </a:endParaRPr>
                    </a:p>
                  </a:txBody>
                  <a:tcPr marL="0" marR="0" marT="80645" marB="0">
                    <a:lnL w="12700">
                      <a:solidFill>
                        <a:srgbClr val="AABCFE"/>
                      </a:solidFill>
                      <a:prstDash val="solid"/>
                    </a:lnL>
                    <a:lnR w="12700">
                      <a:solidFill>
                        <a:srgbClr val="AABCFE"/>
                      </a:solidFill>
                      <a:prstDash val="solid"/>
                    </a:lnR>
                    <a:lnT w="12700">
                      <a:solidFill>
                        <a:srgbClr val="AABCFE"/>
                      </a:solidFill>
                      <a:prstDash val="solid"/>
                    </a:lnT>
                    <a:lnB w="12700">
                      <a:solidFill>
                        <a:srgbClr val="AABCFE"/>
                      </a:solidFill>
                      <a:prstDash val="solid"/>
                    </a:lnB>
                    <a:solidFill>
                      <a:srgbClr val="CBCDFA"/>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67931867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01B41-F7B8-40AC-B4B1-48BFB0E3323C}"/>
              </a:ext>
            </a:extLst>
          </p:cNvPr>
          <p:cNvSpPr>
            <a:spLocks noGrp="1"/>
          </p:cNvSpPr>
          <p:nvPr>
            <p:ph type="title"/>
          </p:nvPr>
        </p:nvSpPr>
        <p:spPr/>
        <p:txBody>
          <a:bodyPr/>
          <a:lstStyle/>
          <a:p>
            <a:r>
              <a:rPr lang="en-US">
                <a:cs typeface="Calibri"/>
              </a:rPr>
              <a:t>ROS2 Launch File - Motivation</a:t>
            </a:r>
            <a:endParaRPr lang="en-US"/>
          </a:p>
        </p:txBody>
      </p:sp>
      <p:sp>
        <p:nvSpPr>
          <p:cNvPr id="3" name="Content Placeholder 2">
            <a:extLst>
              <a:ext uri="{FF2B5EF4-FFF2-40B4-BE49-F238E27FC236}">
                <a16:creationId xmlns:a16="http://schemas.microsoft.com/office/drawing/2014/main" id="{62D46D39-68A2-4B73-B546-1A3CE5307B0F}"/>
              </a:ext>
            </a:extLst>
          </p:cNvPr>
          <p:cNvSpPr>
            <a:spLocks noGrp="1"/>
          </p:cNvSpPr>
          <p:nvPr>
            <p:ph idx="1"/>
          </p:nvPr>
        </p:nvSpPr>
        <p:spPr>
          <a:xfrm>
            <a:off x="312234" y="1199086"/>
            <a:ext cx="10359483" cy="4525963"/>
          </a:xfrm>
        </p:spPr>
        <p:txBody>
          <a:bodyPr vert="horz" lIns="91440" tIns="45720" rIns="91440" bIns="45720" rtlCol="0" anchor="t">
            <a:normAutofit/>
          </a:bodyPr>
          <a:lstStyle/>
          <a:p>
            <a:r>
              <a:rPr lang="en-US" sz="2800">
                <a:ea typeface="+mn-lt"/>
                <a:cs typeface="+mn-lt"/>
              </a:rPr>
              <a:t>ROS is a Distributed System</a:t>
            </a:r>
          </a:p>
          <a:p>
            <a:pPr lvl="1"/>
            <a:r>
              <a:rPr lang="en-US" sz="2800">
                <a:ea typeface="+mn-lt"/>
                <a:cs typeface="+mn-lt"/>
              </a:rPr>
              <a:t>often 10s of nodes, plus configuration data</a:t>
            </a:r>
          </a:p>
          <a:p>
            <a:pPr lvl="1"/>
            <a:r>
              <a:rPr lang="en-US" sz="2800">
                <a:ea typeface="+mn-lt"/>
                <a:cs typeface="+mn-lt"/>
              </a:rPr>
              <a:t>painful to start each node “manually”</a:t>
            </a:r>
            <a:endParaRPr lang="en-US">
              <a:cs typeface="Calibri"/>
            </a:endParaRPr>
          </a:p>
        </p:txBody>
      </p:sp>
      <p:sp>
        <p:nvSpPr>
          <p:cNvPr id="4" name="Slide Number Placeholder 3">
            <a:extLst>
              <a:ext uri="{FF2B5EF4-FFF2-40B4-BE49-F238E27FC236}">
                <a16:creationId xmlns:a16="http://schemas.microsoft.com/office/drawing/2014/main" id="{0B08CAA2-07EB-4AB1-A2A0-5498E4BC519F}"/>
              </a:ext>
            </a:extLst>
          </p:cNvPr>
          <p:cNvSpPr>
            <a:spLocks noGrp="1"/>
          </p:cNvSpPr>
          <p:nvPr>
            <p:ph type="sldNum" sz="quarter" idx="12"/>
          </p:nvPr>
        </p:nvSpPr>
        <p:spPr/>
        <p:txBody>
          <a:bodyPr/>
          <a:lstStyle/>
          <a:p>
            <a:fld id="{DB585DB3-991F-418E-AAD4-DC1A839C24E0}" type="slidenum">
              <a:rPr lang="en-US" smtClean="0"/>
              <a:pPr/>
              <a:t>81</a:t>
            </a:fld>
            <a:endParaRPr lang="en-US"/>
          </a:p>
        </p:txBody>
      </p:sp>
      <p:pic>
        <p:nvPicPr>
          <p:cNvPr id="6" name="Picture 6">
            <a:extLst>
              <a:ext uri="{FF2B5EF4-FFF2-40B4-BE49-F238E27FC236}">
                <a16:creationId xmlns:a16="http://schemas.microsoft.com/office/drawing/2014/main" id="{452FA613-80A6-40B2-8B76-A9A6D86CF0B3}"/>
              </a:ext>
            </a:extLst>
          </p:cNvPr>
          <p:cNvPicPr>
            <a:picLocks noChangeAspect="1"/>
          </p:cNvPicPr>
          <p:nvPr/>
        </p:nvPicPr>
        <p:blipFill>
          <a:blip r:embed="rId2"/>
          <a:stretch>
            <a:fillRect/>
          </a:stretch>
        </p:blipFill>
        <p:spPr>
          <a:xfrm>
            <a:off x="384717" y="711742"/>
            <a:ext cx="9876883" cy="5569711"/>
          </a:xfrm>
          <a:prstGeom prst="rect">
            <a:avLst/>
          </a:prstGeom>
        </p:spPr>
      </p:pic>
      <p:sp>
        <p:nvSpPr>
          <p:cNvPr id="7" name="object 9">
            <a:extLst>
              <a:ext uri="{FF2B5EF4-FFF2-40B4-BE49-F238E27FC236}">
                <a16:creationId xmlns:a16="http://schemas.microsoft.com/office/drawing/2014/main" id="{4DB8CD81-075A-4222-93C2-91612375F890}"/>
              </a:ext>
            </a:extLst>
          </p:cNvPr>
          <p:cNvSpPr txBox="1"/>
          <p:nvPr/>
        </p:nvSpPr>
        <p:spPr>
          <a:xfrm>
            <a:off x="1079501" y="1321342"/>
            <a:ext cx="2717800" cy="1120820"/>
          </a:xfrm>
          <a:prstGeom prst="rect">
            <a:avLst/>
          </a:prstGeom>
          <a:solidFill>
            <a:srgbClr val="FFFF00"/>
          </a:solidFill>
        </p:spPr>
        <p:txBody>
          <a:bodyPr vert="horz" wrap="square" lIns="0" tIns="12700" rIns="0" bIns="0" rtlCol="0">
            <a:spAutoFit/>
          </a:bodyPr>
          <a:lstStyle/>
          <a:p>
            <a:pPr marL="12700" algn="ctr">
              <a:lnSpc>
                <a:spcPct val="100000"/>
              </a:lnSpc>
              <a:spcBef>
                <a:spcPts val="100"/>
              </a:spcBef>
            </a:pPr>
            <a:r>
              <a:rPr lang="en-US" b="1" spc="110">
                <a:cs typeface="Cambria"/>
              </a:rPr>
              <a:t>Imagine launching all the nodes here. How many terminals would we need?</a:t>
            </a:r>
            <a:endParaRPr b="1">
              <a:cs typeface="Cambria"/>
            </a:endParaRPr>
          </a:p>
        </p:txBody>
      </p:sp>
    </p:spTree>
    <p:extLst>
      <p:ext uri="{BB962C8B-B14F-4D97-AF65-F5344CB8AC3E}">
        <p14:creationId xmlns:p14="http://schemas.microsoft.com/office/powerpoint/2010/main" val="186387666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C9F886-456C-4C5A-B60A-0DAB1C166141}"/>
              </a:ext>
            </a:extLst>
          </p:cNvPr>
          <p:cNvSpPr>
            <a:spLocks noGrp="1"/>
          </p:cNvSpPr>
          <p:nvPr>
            <p:ph type="title"/>
          </p:nvPr>
        </p:nvSpPr>
        <p:spPr/>
        <p:txBody>
          <a:bodyPr/>
          <a:lstStyle/>
          <a:p>
            <a:r>
              <a:rPr lang="en-US"/>
              <a:t>ROS2 Launch File</a:t>
            </a:r>
            <a:endParaRPr lang="en-SG"/>
          </a:p>
        </p:txBody>
      </p:sp>
      <p:sp>
        <p:nvSpPr>
          <p:cNvPr id="4" name="Slide Number Placeholder 3">
            <a:extLst>
              <a:ext uri="{FF2B5EF4-FFF2-40B4-BE49-F238E27FC236}">
                <a16:creationId xmlns:a16="http://schemas.microsoft.com/office/drawing/2014/main" id="{414DBFA3-213D-4B59-A32E-76F7F0C7662A}"/>
              </a:ext>
            </a:extLst>
          </p:cNvPr>
          <p:cNvSpPr>
            <a:spLocks noGrp="1"/>
          </p:cNvSpPr>
          <p:nvPr>
            <p:ph type="sldNum" sz="quarter" idx="12"/>
          </p:nvPr>
        </p:nvSpPr>
        <p:spPr/>
        <p:txBody>
          <a:bodyPr/>
          <a:lstStyle/>
          <a:p>
            <a:fld id="{DB585DB3-991F-418E-AAD4-DC1A839C24E0}" type="slidenum">
              <a:rPr lang="en-US" smtClean="0"/>
              <a:pPr/>
              <a:t>82</a:t>
            </a:fld>
            <a:endParaRPr lang="en-US"/>
          </a:p>
        </p:txBody>
      </p:sp>
      <p:sp>
        <p:nvSpPr>
          <p:cNvPr id="3" name="Rectangle 2">
            <a:extLst>
              <a:ext uri="{FF2B5EF4-FFF2-40B4-BE49-F238E27FC236}">
                <a16:creationId xmlns:a16="http://schemas.microsoft.com/office/drawing/2014/main" id="{96F6B832-1D15-432E-A3F5-F67179EF8371}"/>
              </a:ext>
            </a:extLst>
          </p:cNvPr>
          <p:cNvSpPr/>
          <p:nvPr/>
        </p:nvSpPr>
        <p:spPr>
          <a:xfrm>
            <a:off x="609600" y="1475744"/>
            <a:ext cx="8171543" cy="2031325"/>
          </a:xfrm>
          <a:prstGeom prst="rect">
            <a:avLst/>
          </a:prstGeom>
        </p:spPr>
        <p:txBody>
          <a:bodyPr wrap="square">
            <a:spAutoFit/>
          </a:bodyPr>
          <a:lstStyle/>
          <a:p>
            <a:pPr marL="423544" indent="-343535">
              <a:buChar char="-"/>
              <a:tabLst>
                <a:tab pos="880744" algn="l"/>
                <a:tab pos="881380" algn="l"/>
              </a:tabLst>
            </a:pPr>
            <a:r>
              <a:rPr lang="en-US">
                <a:latin typeface="+mj-lt"/>
                <a:cs typeface="SimSun"/>
              </a:rPr>
              <a:t>Describes and executes the configuration of the system.</a:t>
            </a:r>
          </a:p>
          <a:p>
            <a:pPr marL="423544" indent="-343535">
              <a:buChar char="-"/>
              <a:tabLst>
                <a:tab pos="880744" algn="l"/>
                <a:tab pos="881380" algn="l"/>
              </a:tabLst>
            </a:pPr>
            <a:r>
              <a:rPr lang="en-US">
                <a:cs typeface="SimSun"/>
              </a:rPr>
              <a:t>Configuration</a:t>
            </a:r>
            <a:r>
              <a:rPr lang="en-US" spc="-25">
                <a:cs typeface="SimSun"/>
              </a:rPr>
              <a:t> </a:t>
            </a:r>
            <a:r>
              <a:rPr lang="en-US">
                <a:cs typeface="SimSun"/>
              </a:rPr>
              <a:t>of</a:t>
            </a:r>
            <a:r>
              <a:rPr lang="en-US" spc="-20">
                <a:cs typeface="SimSun"/>
              </a:rPr>
              <a:t> </a:t>
            </a:r>
            <a:r>
              <a:rPr lang="en-US">
                <a:cs typeface="SimSun"/>
              </a:rPr>
              <a:t>the</a:t>
            </a:r>
            <a:r>
              <a:rPr lang="en-US" spc="-20">
                <a:cs typeface="SimSun"/>
              </a:rPr>
              <a:t> </a:t>
            </a:r>
            <a:r>
              <a:rPr lang="en-US">
                <a:cs typeface="SimSun"/>
              </a:rPr>
              <a:t>system</a:t>
            </a:r>
            <a:r>
              <a:rPr lang="en-US" spc="-25">
                <a:cs typeface="SimSun"/>
              </a:rPr>
              <a:t> </a:t>
            </a:r>
            <a:r>
              <a:rPr lang="en-US">
                <a:cs typeface="SimSun"/>
              </a:rPr>
              <a:t>includes</a:t>
            </a:r>
            <a:endParaRPr lang="en-US">
              <a:latin typeface="+mj-lt"/>
              <a:cs typeface="SimSun"/>
            </a:endParaRPr>
          </a:p>
          <a:p>
            <a:pPr marL="880744" lvl="1" indent="-343535">
              <a:buChar char="-"/>
              <a:tabLst>
                <a:tab pos="880744" algn="l"/>
                <a:tab pos="881380" algn="l"/>
              </a:tabLst>
            </a:pPr>
            <a:r>
              <a:rPr lang="en-US">
                <a:cs typeface="SimSun"/>
              </a:rPr>
              <a:t>What</a:t>
            </a:r>
            <a:r>
              <a:rPr lang="en-US" spc="-30">
                <a:cs typeface="SimSun"/>
              </a:rPr>
              <a:t> </a:t>
            </a:r>
            <a:r>
              <a:rPr lang="en-US">
                <a:cs typeface="SimSun"/>
              </a:rPr>
              <a:t>program</a:t>
            </a:r>
            <a:r>
              <a:rPr lang="en-US" spc="-25">
                <a:cs typeface="SimSun"/>
              </a:rPr>
              <a:t> </a:t>
            </a:r>
            <a:r>
              <a:rPr lang="en-US">
                <a:cs typeface="SimSun"/>
              </a:rPr>
              <a:t>to</a:t>
            </a:r>
            <a:r>
              <a:rPr lang="en-US" spc="-30">
                <a:cs typeface="SimSun"/>
              </a:rPr>
              <a:t> </a:t>
            </a:r>
            <a:r>
              <a:rPr lang="en-US">
                <a:cs typeface="SimSun"/>
              </a:rPr>
              <a:t>run</a:t>
            </a:r>
          </a:p>
          <a:p>
            <a:pPr marL="880744" lvl="1" indent="-343535">
              <a:buChar char="-"/>
              <a:tabLst>
                <a:tab pos="880744" algn="l"/>
                <a:tab pos="881380" algn="l"/>
              </a:tabLst>
            </a:pPr>
            <a:r>
              <a:rPr lang="en-US">
                <a:latin typeface="+mj-lt"/>
                <a:cs typeface="SimSun"/>
              </a:rPr>
              <a:t>Where</a:t>
            </a:r>
            <a:r>
              <a:rPr lang="en-US" spc="-30">
                <a:latin typeface="+mj-lt"/>
                <a:cs typeface="SimSun"/>
              </a:rPr>
              <a:t> </a:t>
            </a:r>
            <a:r>
              <a:rPr lang="en-US">
                <a:latin typeface="+mj-lt"/>
                <a:cs typeface="SimSun"/>
              </a:rPr>
              <a:t>to</a:t>
            </a:r>
            <a:r>
              <a:rPr lang="en-US" spc="-25">
                <a:latin typeface="+mj-lt"/>
                <a:cs typeface="SimSun"/>
              </a:rPr>
              <a:t> </a:t>
            </a:r>
            <a:r>
              <a:rPr lang="en-US">
                <a:latin typeface="+mj-lt"/>
                <a:cs typeface="SimSun"/>
              </a:rPr>
              <a:t>run</a:t>
            </a:r>
            <a:r>
              <a:rPr lang="en-US" spc="-30">
                <a:latin typeface="+mj-lt"/>
                <a:cs typeface="SimSun"/>
              </a:rPr>
              <a:t> </a:t>
            </a:r>
            <a:r>
              <a:rPr lang="en-US">
                <a:latin typeface="+mj-lt"/>
                <a:cs typeface="SimSun"/>
              </a:rPr>
              <a:t>them</a:t>
            </a:r>
          </a:p>
          <a:p>
            <a:pPr marL="880744" lvl="1" indent="-343535">
              <a:buChar char="-"/>
              <a:tabLst>
                <a:tab pos="880744" algn="l"/>
                <a:tab pos="881380" algn="l"/>
              </a:tabLst>
            </a:pPr>
            <a:r>
              <a:rPr lang="en-US">
                <a:latin typeface="+mj-lt"/>
                <a:cs typeface="SimSun"/>
              </a:rPr>
              <a:t>What</a:t>
            </a:r>
            <a:r>
              <a:rPr lang="en-US" spc="-20">
                <a:latin typeface="+mj-lt"/>
                <a:cs typeface="SimSun"/>
              </a:rPr>
              <a:t> </a:t>
            </a:r>
            <a:r>
              <a:rPr lang="en-US">
                <a:latin typeface="+mj-lt"/>
                <a:cs typeface="SimSun"/>
              </a:rPr>
              <a:t>arguments</a:t>
            </a:r>
            <a:r>
              <a:rPr lang="en-US" spc="-20">
                <a:latin typeface="+mj-lt"/>
                <a:cs typeface="SimSun"/>
              </a:rPr>
              <a:t> </a:t>
            </a:r>
            <a:r>
              <a:rPr lang="en-US">
                <a:latin typeface="+mj-lt"/>
                <a:cs typeface="SimSun"/>
              </a:rPr>
              <a:t>to</a:t>
            </a:r>
            <a:r>
              <a:rPr lang="en-US" spc="-15">
                <a:latin typeface="+mj-lt"/>
                <a:cs typeface="SimSun"/>
              </a:rPr>
              <a:t> </a:t>
            </a:r>
            <a:r>
              <a:rPr lang="en-US">
                <a:latin typeface="+mj-lt"/>
                <a:cs typeface="SimSun"/>
              </a:rPr>
              <a:t>pass</a:t>
            </a:r>
            <a:r>
              <a:rPr lang="en-US" spc="-20">
                <a:latin typeface="+mj-lt"/>
                <a:cs typeface="SimSun"/>
              </a:rPr>
              <a:t> </a:t>
            </a:r>
            <a:r>
              <a:rPr lang="en-US">
                <a:latin typeface="+mj-lt"/>
                <a:cs typeface="SimSun"/>
              </a:rPr>
              <a:t>to</a:t>
            </a:r>
            <a:r>
              <a:rPr lang="en-US" spc="-15">
                <a:latin typeface="+mj-lt"/>
                <a:cs typeface="SimSun"/>
              </a:rPr>
              <a:t> </a:t>
            </a:r>
            <a:r>
              <a:rPr lang="en-US">
                <a:latin typeface="+mj-lt"/>
                <a:cs typeface="SimSun"/>
              </a:rPr>
              <a:t>them</a:t>
            </a:r>
          </a:p>
          <a:p>
            <a:pPr marL="423544" indent="-343535">
              <a:buChar char="-"/>
              <a:tabLst>
                <a:tab pos="880744" algn="l"/>
                <a:tab pos="881380" algn="l"/>
              </a:tabLst>
            </a:pPr>
            <a:r>
              <a:rPr lang="en-US">
                <a:latin typeface="+mj-lt"/>
                <a:cs typeface="SimSun"/>
              </a:rPr>
              <a:t>Loading</a:t>
            </a:r>
            <a:r>
              <a:rPr lang="en-US" spc="-40">
                <a:latin typeface="+mj-lt"/>
                <a:cs typeface="SimSun"/>
              </a:rPr>
              <a:t> </a:t>
            </a:r>
            <a:r>
              <a:rPr lang="en-US">
                <a:latin typeface="+mj-lt"/>
                <a:cs typeface="SimSun"/>
              </a:rPr>
              <a:t>of</a:t>
            </a:r>
            <a:r>
              <a:rPr lang="en-US" spc="-35">
                <a:latin typeface="+mj-lt"/>
                <a:cs typeface="SimSun"/>
              </a:rPr>
              <a:t> </a:t>
            </a:r>
            <a:r>
              <a:rPr lang="en-US">
                <a:latin typeface="+mj-lt"/>
                <a:cs typeface="SimSun"/>
              </a:rPr>
              <a:t>parameters</a:t>
            </a:r>
          </a:p>
          <a:p>
            <a:pPr marL="423544" indent="-343535">
              <a:buChar char="-"/>
              <a:tabLst>
                <a:tab pos="880744" algn="l"/>
                <a:tab pos="881380" algn="l"/>
              </a:tabLst>
            </a:pPr>
            <a:r>
              <a:rPr lang="en-US">
                <a:latin typeface="+mj-lt"/>
                <a:cs typeface="SimSun"/>
              </a:rPr>
              <a:t>Remapping</a:t>
            </a:r>
            <a:r>
              <a:rPr lang="en-US" spc="-25">
                <a:latin typeface="+mj-lt"/>
                <a:cs typeface="SimSun"/>
              </a:rPr>
              <a:t> </a:t>
            </a:r>
            <a:r>
              <a:rPr lang="en-US">
                <a:latin typeface="+mj-lt"/>
                <a:cs typeface="SimSun"/>
              </a:rPr>
              <a:t>topic</a:t>
            </a:r>
            <a:r>
              <a:rPr lang="en-US" spc="-20">
                <a:latin typeface="+mj-lt"/>
                <a:cs typeface="SimSun"/>
              </a:rPr>
              <a:t> </a:t>
            </a:r>
            <a:r>
              <a:rPr lang="en-US">
                <a:latin typeface="+mj-lt"/>
                <a:cs typeface="SimSun"/>
              </a:rPr>
              <a:t>names,</a:t>
            </a:r>
            <a:r>
              <a:rPr lang="en-US" spc="-20">
                <a:latin typeface="+mj-lt"/>
                <a:cs typeface="SimSun"/>
              </a:rPr>
              <a:t> </a:t>
            </a:r>
            <a:r>
              <a:rPr lang="en-US">
                <a:latin typeface="+mj-lt"/>
                <a:cs typeface="SimSun"/>
              </a:rPr>
              <a:t>parameters,</a:t>
            </a:r>
            <a:r>
              <a:rPr lang="en-US" spc="-25">
                <a:latin typeface="+mj-lt"/>
                <a:cs typeface="SimSun"/>
              </a:rPr>
              <a:t> </a:t>
            </a:r>
            <a:r>
              <a:rPr lang="en-US">
                <a:latin typeface="+mj-lt"/>
                <a:cs typeface="SimSun"/>
              </a:rPr>
              <a:t>etc.</a:t>
            </a:r>
          </a:p>
        </p:txBody>
      </p:sp>
      <p:sp>
        <p:nvSpPr>
          <p:cNvPr id="8" name="Rectangle 7">
            <a:extLst>
              <a:ext uri="{FF2B5EF4-FFF2-40B4-BE49-F238E27FC236}">
                <a16:creationId xmlns:a16="http://schemas.microsoft.com/office/drawing/2014/main" id="{0B81BAAA-FF7C-4C20-A876-8FB51D832C4C}"/>
              </a:ext>
            </a:extLst>
          </p:cNvPr>
          <p:cNvSpPr/>
          <p:nvPr/>
        </p:nvSpPr>
        <p:spPr>
          <a:xfrm>
            <a:off x="631371" y="935558"/>
            <a:ext cx="8171543" cy="461665"/>
          </a:xfrm>
          <a:prstGeom prst="rect">
            <a:avLst/>
          </a:prstGeom>
        </p:spPr>
        <p:txBody>
          <a:bodyPr wrap="square">
            <a:spAutoFit/>
          </a:bodyPr>
          <a:lstStyle/>
          <a:p>
            <a:pPr>
              <a:spcBef>
                <a:spcPts val="5"/>
              </a:spcBef>
            </a:pPr>
            <a:r>
              <a:rPr lang="en-US" sz="2400" b="1">
                <a:solidFill>
                  <a:schemeClr val="tx2"/>
                </a:solidFill>
                <a:latin typeface="+mj-lt"/>
                <a:cs typeface="Times New Roman"/>
              </a:rPr>
              <a:t>What is the purpose of the launch file?</a:t>
            </a:r>
            <a:endParaRPr lang="en-US" sz="2400" b="1">
              <a:solidFill>
                <a:schemeClr val="tx2"/>
              </a:solidFill>
              <a:latin typeface="+mj-lt"/>
              <a:cs typeface="SimSun"/>
            </a:endParaRPr>
          </a:p>
        </p:txBody>
      </p:sp>
      <p:sp>
        <p:nvSpPr>
          <p:cNvPr id="10" name="object 7">
            <a:extLst>
              <a:ext uri="{FF2B5EF4-FFF2-40B4-BE49-F238E27FC236}">
                <a16:creationId xmlns:a16="http://schemas.microsoft.com/office/drawing/2014/main" id="{3FFAFA69-D9FC-4E0E-85F6-732594D4384A}"/>
              </a:ext>
            </a:extLst>
          </p:cNvPr>
          <p:cNvSpPr txBox="1"/>
          <p:nvPr/>
        </p:nvSpPr>
        <p:spPr>
          <a:xfrm>
            <a:off x="631371" y="4520284"/>
            <a:ext cx="9994900" cy="831638"/>
          </a:xfrm>
          <a:prstGeom prst="rect">
            <a:avLst/>
          </a:prstGeom>
          <a:solidFill>
            <a:srgbClr val="263745"/>
          </a:solidFill>
          <a:ln w="9527">
            <a:solidFill>
              <a:srgbClr val="999999"/>
            </a:solidFill>
          </a:ln>
        </p:spPr>
        <p:txBody>
          <a:bodyPr vert="horz" wrap="square" lIns="0" tIns="635" rIns="0" bIns="0" rtlCol="0" anchor="ctr">
            <a:spAutoFit/>
          </a:bodyPr>
          <a:lstStyle/>
          <a:p>
            <a:pPr marL="537845">
              <a:lnSpc>
                <a:spcPct val="100000"/>
              </a:lnSpc>
            </a:pPr>
            <a:endParaRPr lang="en-US">
              <a:solidFill>
                <a:srgbClr val="FBF2CF"/>
              </a:solidFill>
              <a:latin typeface="SimSun"/>
              <a:cs typeface="SimSun"/>
            </a:endParaRPr>
          </a:p>
          <a:p>
            <a:pPr marL="537845">
              <a:lnSpc>
                <a:spcPct val="100000"/>
              </a:lnSpc>
            </a:pPr>
            <a:r>
              <a:rPr>
                <a:solidFill>
                  <a:srgbClr val="FBF2CF"/>
                </a:solidFill>
                <a:latin typeface="SimSun"/>
                <a:cs typeface="SimSun"/>
              </a:rPr>
              <a:t>ros2</a:t>
            </a:r>
            <a:r>
              <a:rPr spc="-30">
                <a:solidFill>
                  <a:srgbClr val="FBF2CF"/>
                </a:solidFill>
                <a:latin typeface="SimSun"/>
                <a:cs typeface="SimSun"/>
              </a:rPr>
              <a:t> </a:t>
            </a:r>
            <a:r>
              <a:rPr>
                <a:solidFill>
                  <a:srgbClr val="FBF2CF"/>
                </a:solidFill>
                <a:latin typeface="SimSun"/>
                <a:cs typeface="SimSun"/>
              </a:rPr>
              <a:t>launch</a:t>
            </a:r>
            <a:r>
              <a:rPr spc="-25">
                <a:solidFill>
                  <a:srgbClr val="FBF2CF"/>
                </a:solidFill>
                <a:latin typeface="SimSun"/>
                <a:cs typeface="SimSun"/>
              </a:rPr>
              <a:t> </a:t>
            </a:r>
            <a:r>
              <a:rPr>
                <a:solidFill>
                  <a:srgbClr val="FBF2CF"/>
                </a:solidFill>
                <a:latin typeface="SimSun"/>
                <a:cs typeface="SimSun"/>
              </a:rPr>
              <a:t>&lt;package_name&gt;</a:t>
            </a:r>
            <a:r>
              <a:rPr spc="-30">
                <a:solidFill>
                  <a:srgbClr val="FBF2CF"/>
                </a:solidFill>
                <a:latin typeface="SimSun"/>
                <a:cs typeface="SimSun"/>
              </a:rPr>
              <a:t> </a:t>
            </a:r>
            <a:r>
              <a:rPr>
                <a:solidFill>
                  <a:srgbClr val="FBF2CF"/>
                </a:solidFill>
                <a:latin typeface="SimSun"/>
                <a:cs typeface="SimSun"/>
              </a:rPr>
              <a:t>&lt;</a:t>
            </a:r>
            <a:r>
              <a:rPr err="1">
                <a:solidFill>
                  <a:srgbClr val="FBF2CF"/>
                </a:solidFill>
                <a:latin typeface="SimSun"/>
                <a:cs typeface="SimSun"/>
              </a:rPr>
              <a:t>launch_file_name</a:t>
            </a:r>
            <a:r>
              <a:rPr>
                <a:solidFill>
                  <a:srgbClr val="FBF2CF"/>
                </a:solidFill>
                <a:latin typeface="SimSun"/>
                <a:cs typeface="SimSun"/>
              </a:rPr>
              <a:t>&gt;</a:t>
            </a:r>
            <a:endParaRPr lang="en-US">
              <a:solidFill>
                <a:srgbClr val="FBF2CF"/>
              </a:solidFill>
              <a:latin typeface="SimSun"/>
              <a:cs typeface="SimSun"/>
            </a:endParaRPr>
          </a:p>
          <a:p>
            <a:pPr marL="537845">
              <a:lnSpc>
                <a:spcPct val="100000"/>
              </a:lnSpc>
            </a:pPr>
            <a:endParaRPr>
              <a:latin typeface="SimSun"/>
              <a:cs typeface="SimSun"/>
            </a:endParaRPr>
          </a:p>
        </p:txBody>
      </p:sp>
      <p:sp>
        <p:nvSpPr>
          <p:cNvPr id="11" name="object 9">
            <a:extLst>
              <a:ext uri="{FF2B5EF4-FFF2-40B4-BE49-F238E27FC236}">
                <a16:creationId xmlns:a16="http://schemas.microsoft.com/office/drawing/2014/main" id="{BC140CBC-E09E-48C1-AE7C-D2455BA90E27}"/>
              </a:ext>
            </a:extLst>
          </p:cNvPr>
          <p:cNvSpPr txBox="1"/>
          <p:nvPr/>
        </p:nvSpPr>
        <p:spPr>
          <a:xfrm>
            <a:off x="766065" y="3868765"/>
            <a:ext cx="10263885" cy="289823"/>
          </a:xfrm>
          <a:prstGeom prst="rect">
            <a:avLst/>
          </a:prstGeom>
        </p:spPr>
        <p:txBody>
          <a:bodyPr vert="horz" wrap="square" lIns="0" tIns="12700" rIns="0" bIns="0" rtlCol="0">
            <a:spAutoFit/>
          </a:bodyPr>
          <a:lstStyle/>
          <a:p>
            <a:pPr marL="12700">
              <a:lnSpc>
                <a:spcPct val="100000"/>
              </a:lnSpc>
              <a:spcBef>
                <a:spcPts val="100"/>
              </a:spcBef>
            </a:pPr>
            <a:r>
              <a:rPr spc="110">
                <a:cs typeface="Cambria"/>
              </a:rPr>
              <a:t>Launch</a:t>
            </a:r>
            <a:r>
              <a:rPr spc="70">
                <a:cs typeface="Cambria"/>
              </a:rPr>
              <a:t> </a:t>
            </a:r>
            <a:r>
              <a:rPr spc="50">
                <a:cs typeface="Cambria"/>
              </a:rPr>
              <a:t>files</a:t>
            </a:r>
            <a:r>
              <a:rPr spc="45">
                <a:cs typeface="Cambria"/>
              </a:rPr>
              <a:t> </a:t>
            </a:r>
            <a:r>
              <a:rPr spc="65">
                <a:highlight>
                  <a:srgbClr val="FFFF00"/>
                </a:highlight>
                <a:cs typeface="Cambria"/>
              </a:rPr>
              <a:t>simplify</a:t>
            </a:r>
            <a:r>
              <a:rPr spc="30">
                <a:highlight>
                  <a:srgbClr val="FFFF00"/>
                </a:highlight>
                <a:cs typeface="Cambria"/>
              </a:rPr>
              <a:t> </a:t>
            </a:r>
            <a:r>
              <a:rPr spc="100">
                <a:highlight>
                  <a:srgbClr val="FFFF00"/>
                </a:highlight>
                <a:cs typeface="Cambria"/>
              </a:rPr>
              <a:t>running</a:t>
            </a:r>
            <a:r>
              <a:rPr spc="65">
                <a:highlight>
                  <a:srgbClr val="FFFF00"/>
                </a:highlight>
                <a:cs typeface="Cambria"/>
              </a:rPr>
              <a:t> </a:t>
            </a:r>
            <a:r>
              <a:rPr spc="95">
                <a:highlight>
                  <a:srgbClr val="FFFF00"/>
                </a:highlight>
                <a:cs typeface="Cambria"/>
              </a:rPr>
              <a:t>complex</a:t>
            </a:r>
            <a:r>
              <a:rPr spc="85">
                <a:highlight>
                  <a:srgbClr val="FFFF00"/>
                </a:highlight>
                <a:cs typeface="Cambria"/>
              </a:rPr>
              <a:t> </a:t>
            </a:r>
            <a:r>
              <a:rPr spc="60">
                <a:highlight>
                  <a:srgbClr val="FFFF00"/>
                </a:highlight>
                <a:cs typeface="Cambria"/>
              </a:rPr>
              <a:t>systems</a:t>
            </a:r>
            <a:r>
              <a:rPr spc="45">
                <a:cs typeface="Cambria"/>
              </a:rPr>
              <a:t> </a:t>
            </a:r>
            <a:r>
              <a:rPr spc="70">
                <a:cs typeface="Cambria"/>
              </a:rPr>
              <a:t>with</a:t>
            </a:r>
            <a:r>
              <a:rPr spc="75">
                <a:cs typeface="Cambria"/>
              </a:rPr>
              <a:t> </a:t>
            </a:r>
            <a:r>
              <a:rPr spc="120">
                <a:cs typeface="Cambria"/>
              </a:rPr>
              <a:t>many</a:t>
            </a:r>
            <a:r>
              <a:rPr spc="25">
                <a:cs typeface="Cambria"/>
              </a:rPr>
              <a:t> </a:t>
            </a:r>
            <a:r>
              <a:rPr spc="80">
                <a:cs typeface="Cambria"/>
              </a:rPr>
              <a:t>nodes</a:t>
            </a:r>
            <a:r>
              <a:rPr spc="50">
                <a:cs typeface="Cambria"/>
              </a:rPr>
              <a:t> </a:t>
            </a:r>
            <a:r>
              <a:rPr spc="105">
                <a:cs typeface="Cambria"/>
              </a:rPr>
              <a:t>and</a:t>
            </a:r>
            <a:r>
              <a:rPr spc="25">
                <a:cs typeface="Cambria"/>
              </a:rPr>
              <a:t> </a:t>
            </a:r>
            <a:r>
              <a:rPr spc="55">
                <a:cs typeface="Cambria"/>
              </a:rPr>
              <a:t>specific</a:t>
            </a:r>
            <a:r>
              <a:rPr spc="60">
                <a:cs typeface="Cambria"/>
              </a:rPr>
              <a:t> </a:t>
            </a:r>
            <a:r>
              <a:rPr spc="80">
                <a:cs typeface="Cambria"/>
              </a:rPr>
              <a:t>configuration</a:t>
            </a:r>
            <a:r>
              <a:rPr spc="60">
                <a:cs typeface="Cambria"/>
              </a:rPr>
              <a:t> details.</a:t>
            </a:r>
            <a:endParaRPr>
              <a:cs typeface="Cambria"/>
            </a:endParaRPr>
          </a:p>
        </p:txBody>
      </p:sp>
    </p:spTree>
    <p:extLst>
      <p:ext uri="{BB962C8B-B14F-4D97-AF65-F5344CB8AC3E}">
        <p14:creationId xmlns:p14="http://schemas.microsoft.com/office/powerpoint/2010/main" val="355737465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C9F886-456C-4C5A-B60A-0DAB1C166141}"/>
              </a:ext>
            </a:extLst>
          </p:cNvPr>
          <p:cNvSpPr>
            <a:spLocks noGrp="1"/>
          </p:cNvSpPr>
          <p:nvPr>
            <p:ph type="title"/>
          </p:nvPr>
        </p:nvSpPr>
        <p:spPr/>
        <p:txBody>
          <a:bodyPr/>
          <a:lstStyle/>
          <a:p>
            <a:r>
              <a:rPr lang="en-US"/>
              <a:t>ROS2 Launch File</a:t>
            </a:r>
            <a:endParaRPr lang="en-SG"/>
          </a:p>
        </p:txBody>
      </p:sp>
      <p:sp>
        <p:nvSpPr>
          <p:cNvPr id="4" name="Slide Number Placeholder 3">
            <a:extLst>
              <a:ext uri="{FF2B5EF4-FFF2-40B4-BE49-F238E27FC236}">
                <a16:creationId xmlns:a16="http://schemas.microsoft.com/office/drawing/2014/main" id="{414DBFA3-213D-4B59-A32E-76F7F0C7662A}"/>
              </a:ext>
            </a:extLst>
          </p:cNvPr>
          <p:cNvSpPr>
            <a:spLocks noGrp="1"/>
          </p:cNvSpPr>
          <p:nvPr>
            <p:ph type="sldNum" sz="quarter" idx="12"/>
          </p:nvPr>
        </p:nvSpPr>
        <p:spPr/>
        <p:txBody>
          <a:bodyPr/>
          <a:lstStyle/>
          <a:p>
            <a:fld id="{DB585DB3-991F-418E-AAD4-DC1A839C24E0}" type="slidenum">
              <a:rPr lang="en-US" smtClean="0"/>
              <a:pPr/>
              <a:t>83</a:t>
            </a:fld>
            <a:endParaRPr lang="en-US"/>
          </a:p>
        </p:txBody>
      </p:sp>
      <p:sp>
        <p:nvSpPr>
          <p:cNvPr id="8" name="Rectangle 7">
            <a:extLst>
              <a:ext uri="{FF2B5EF4-FFF2-40B4-BE49-F238E27FC236}">
                <a16:creationId xmlns:a16="http://schemas.microsoft.com/office/drawing/2014/main" id="{0B81BAAA-FF7C-4C20-A876-8FB51D832C4C}"/>
              </a:ext>
            </a:extLst>
          </p:cNvPr>
          <p:cNvSpPr/>
          <p:nvPr/>
        </p:nvSpPr>
        <p:spPr>
          <a:xfrm>
            <a:off x="631371" y="935558"/>
            <a:ext cx="8171543" cy="461665"/>
          </a:xfrm>
          <a:prstGeom prst="rect">
            <a:avLst/>
          </a:prstGeom>
        </p:spPr>
        <p:txBody>
          <a:bodyPr wrap="square">
            <a:spAutoFit/>
          </a:bodyPr>
          <a:lstStyle/>
          <a:p>
            <a:pPr>
              <a:spcBef>
                <a:spcPts val="5"/>
              </a:spcBef>
            </a:pPr>
            <a:r>
              <a:rPr lang="en-US" sz="2400" b="1" dirty="0">
                <a:solidFill>
                  <a:schemeClr val="tx2"/>
                </a:solidFill>
                <a:latin typeface="+mj-lt"/>
                <a:cs typeface="Times New Roman"/>
              </a:rPr>
              <a:t>Location of launch file</a:t>
            </a:r>
            <a:endParaRPr lang="en-US" sz="2400" b="1" dirty="0">
              <a:solidFill>
                <a:schemeClr val="tx2"/>
              </a:solidFill>
              <a:latin typeface="+mj-lt"/>
              <a:cs typeface="SimSun"/>
            </a:endParaRPr>
          </a:p>
        </p:txBody>
      </p:sp>
      <p:sp>
        <p:nvSpPr>
          <p:cNvPr id="9" name="Rectangle 8">
            <a:extLst>
              <a:ext uri="{FF2B5EF4-FFF2-40B4-BE49-F238E27FC236}">
                <a16:creationId xmlns:a16="http://schemas.microsoft.com/office/drawing/2014/main" id="{908AD1E7-0EBE-4024-A34D-42632627221A}"/>
              </a:ext>
            </a:extLst>
          </p:cNvPr>
          <p:cNvSpPr/>
          <p:nvPr/>
        </p:nvSpPr>
        <p:spPr>
          <a:xfrm>
            <a:off x="766065" y="1568077"/>
            <a:ext cx="4992914" cy="1754326"/>
          </a:xfrm>
          <a:prstGeom prst="rect">
            <a:avLst/>
          </a:prstGeom>
          <a:solidFill>
            <a:schemeClr val="bg2"/>
          </a:solidFill>
        </p:spPr>
        <p:txBody>
          <a:bodyPr wrap="square">
            <a:spAutoFit/>
          </a:bodyPr>
          <a:lstStyle/>
          <a:p>
            <a:r>
              <a:rPr lang="en-SG" err="1">
                <a:latin typeface="SimSun" panose="02010600030101010101" pitchFamily="2" charset="-122"/>
                <a:ea typeface="SimSun" panose="02010600030101010101" pitchFamily="2" charset="-122"/>
              </a:rPr>
              <a:t>package_name</a:t>
            </a:r>
            <a:endParaRPr lang="en-SG">
              <a:latin typeface="SimSun" panose="02010600030101010101" pitchFamily="2" charset="-122"/>
              <a:ea typeface="SimSun" panose="02010600030101010101" pitchFamily="2" charset="-122"/>
            </a:endParaRPr>
          </a:p>
          <a:p>
            <a:r>
              <a:rPr lang="en-US">
                <a:latin typeface="SimSun" panose="02010600030101010101" pitchFamily="2" charset="-122"/>
                <a:ea typeface="SimSun" panose="02010600030101010101" pitchFamily="2" charset="-122"/>
              </a:rPr>
              <a:t>  |</a:t>
            </a:r>
            <a:r>
              <a:rPr lang="en-SG">
                <a:latin typeface="SimSun" panose="02010600030101010101" pitchFamily="2" charset="-122"/>
                <a:ea typeface="SimSun" panose="02010600030101010101" pitchFamily="2" charset="-122"/>
              </a:rPr>
              <a:t>--setup.py</a:t>
            </a:r>
          </a:p>
          <a:p>
            <a:r>
              <a:rPr lang="en-US">
                <a:latin typeface="SimSun" panose="02010600030101010101" pitchFamily="2" charset="-122"/>
                <a:ea typeface="SimSun" panose="02010600030101010101" pitchFamily="2" charset="-122"/>
              </a:rPr>
              <a:t>  |</a:t>
            </a:r>
            <a:r>
              <a:rPr lang="en-SG">
                <a:latin typeface="SimSun" panose="02010600030101010101" pitchFamily="2" charset="-122"/>
                <a:ea typeface="SimSun" panose="02010600030101010101" pitchFamily="2" charset="-122"/>
              </a:rPr>
              <a:t>--</a:t>
            </a:r>
            <a:r>
              <a:rPr lang="en-SG" err="1">
                <a:latin typeface="SimSun" panose="02010600030101010101" pitchFamily="2" charset="-122"/>
                <a:ea typeface="SimSun" panose="02010600030101010101" pitchFamily="2" charset="-122"/>
              </a:rPr>
              <a:t>setup.cfg</a:t>
            </a:r>
            <a:endParaRPr lang="en-SG">
              <a:latin typeface="SimSun" panose="02010600030101010101" pitchFamily="2" charset="-122"/>
              <a:ea typeface="SimSun" panose="02010600030101010101" pitchFamily="2" charset="-122"/>
            </a:endParaRPr>
          </a:p>
          <a:p>
            <a:r>
              <a:rPr lang="en-US">
                <a:latin typeface="SimSun" panose="02010600030101010101" pitchFamily="2" charset="-122"/>
                <a:ea typeface="SimSun" panose="02010600030101010101" pitchFamily="2" charset="-122"/>
              </a:rPr>
              <a:t>  |</a:t>
            </a:r>
            <a:r>
              <a:rPr lang="en-SG">
                <a:latin typeface="SimSun" panose="02010600030101010101" pitchFamily="2" charset="-122"/>
                <a:ea typeface="SimSun" panose="02010600030101010101" pitchFamily="2" charset="-122"/>
              </a:rPr>
              <a:t>--package.xml</a:t>
            </a:r>
            <a:endParaRPr lang="en-US">
              <a:latin typeface="SimSun" panose="02010600030101010101" pitchFamily="2" charset="-122"/>
              <a:ea typeface="SimSun" panose="02010600030101010101" pitchFamily="2" charset="-122"/>
            </a:endParaRPr>
          </a:p>
          <a:p>
            <a:r>
              <a:rPr lang="en-US">
                <a:latin typeface="SimSun" panose="02010600030101010101" pitchFamily="2" charset="-122"/>
                <a:ea typeface="SimSun" panose="02010600030101010101" pitchFamily="2" charset="-122"/>
              </a:rPr>
              <a:t>  |</a:t>
            </a:r>
            <a:r>
              <a:rPr lang="en-SG">
                <a:latin typeface="SimSun" panose="02010600030101010101" pitchFamily="2" charset="-122"/>
                <a:ea typeface="SimSun" panose="02010600030101010101" pitchFamily="2" charset="-122"/>
              </a:rPr>
              <a:t>--launch</a:t>
            </a:r>
          </a:p>
          <a:p>
            <a:r>
              <a:rPr lang="en-SG"/>
              <a:t>                 └── </a:t>
            </a:r>
            <a:r>
              <a:rPr lang="en-SG">
                <a:latin typeface="SimSun" panose="02010600030101010101" pitchFamily="2" charset="-122"/>
                <a:ea typeface="SimSun" panose="02010600030101010101" pitchFamily="2" charset="-122"/>
              </a:rPr>
              <a:t>&lt;</a:t>
            </a:r>
            <a:r>
              <a:rPr lang="en-SG" err="1">
                <a:latin typeface="SimSun" panose="02010600030101010101" pitchFamily="2" charset="-122"/>
                <a:ea typeface="SimSun" panose="02010600030101010101" pitchFamily="2" charset="-122"/>
              </a:rPr>
              <a:t>launch_filename</a:t>
            </a:r>
            <a:r>
              <a:rPr lang="en-SG">
                <a:latin typeface="SimSun" panose="02010600030101010101" pitchFamily="2" charset="-122"/>
                <a:ea typeface="SimSun" panose="02010600030101010101" pitchFamily="2" charset="-122"/>
              </a:rPr>
              <a:t>&gt;.launch.py</a:t>
            </a:r>
          </a:p>
        </p:txBody>
      </p:sp>
      <p:sp>
        <p:nvSpPr>
          <p:cNvPr id="6" name="Rectangle 5">
            <a:extLst>
              <a:ext uri="{FF2B5EF4-FFF2-40B4-BE49-F238E27FC236}">
                <a16:creationId xmlns:a16="http://schemas.microsoft.com/office/drawing/2014/main" id="{1244367A-4B7B-48DE-B826-92F12D6017BE}"/>
              </a:ext>
            </a:extLst>
          </p:cNvPr>
          <p:cNvSpPr/>
          <p:nvPr/>
        </p:nvSpPr>
        <p:spPr>
          <a:xfrm>
            <a:off x="609600" y="3648278"/>
            <a:ext cx="8171543" cy="461665"/>
          </a:xfrm>
          <a:prstGeom prst="rect">
            <a:avLst/>
          </a:prstGeom>
        </p:spPr>
        <p:txBody>
          <a:bodyPr wrap="square">
            <a:spAutoFit/>
          </a:bodyPr>
          <a:lstStyle/>
          <a:p>
            <a:pPr>
              <a:spcBef>
                <a:spcPts val="5"/>
              </a:spcBef>
            </a:pPr>
            <a:r>
              <a:rPr lang="en-US" sz="2400" b="1" dirty="0">
                <a:solidFill>
                  <a:schemeClr val="tx2"/>
                </a:solidFill>
                <a:latin typeface="+mj-lt"/>
                <a:cs typeface="Times New Roman"/>
              </a:rPr>
              <a:t>Running a launch file</a:t>
            </a:r>
            <a:endParaRPr lang="en-US" sz="2400" b="1" dirty="0">
              <a:solidFill>
                <a:schemeClr val="tx2"/>
              </a:solidFill>
              <a:latin typeface="+mj-lt"/>
              <a:cs typeface="SimSun"/>
            </a:endParaRPr>
          </a:p>
        </p:txBody>
      </p:sp>
      <p:sp>
        <p:nvSpPr>
          <p:cNvPr id="7" name="TextBox 6">
            <a:extLst>
              <a:ext uri="{FF2B5EF4-FFF2-40B4-BE49-F238E27FC236}">
                <a16:creationId xmlns:a16="http://schemas.microsoft.com/office/drawing/2014/main" id="{9AFB0A49-0DC9-4B8F-AB8D-80FA82578DBE}"/>
              </a:ext>
            </a:extLst>
          </p:cNvPr>
          <p:cNvSpPr txBox="1"/>
          <p:nvPr/>
        </p:nvSpPr>
        <p:spPr>
          <a:xfrm>
            <a:off x="1278634" y="4590562"/>
            <a:ext cx="9634731" cy="461665"/>
          </a:xfrm>
          <a:prstGeom prst="rect">
            <a:avLst/>
          </a:prstGeom>
          <a:solidFill>
            <a:schemeClr val="tx1"/>
          </a:solidFill>
        </p:spPr>
        <p:txBody>
          <a:bodyPr wrap="square" rtlCol="0">
            <a:spAutoFit/>
          </a:bodyPr>
          <a:lstStyle/>
          <a:p>
            <a:r>
              <a:rPr lang="en-US" sz="2400" dirty="0">
                <a:solidFill>
                  <a:schemeClr val="bg1"/>
                </a:solidFill>
                <a:latin typeface="SimSun" panose="02010600030101010101" pitchFamily="2" charset="-122"/>
                <a:ea typeface="SimSun" panose="02010600030101010101" pitchFamily="2" charset="-122"/>
              </a:rPr>
              <a:t>ros2 launch &lt;</a:t>
            </a:r>
            <a:r>
              <a:rPr lang="en-US" sz="2400" dirty="0" err="1">
                <a:solidFill>
                  <a:schemeClr val="bg1"/>
                </a:solidFill>
                <a:latin typeface="SimSun" panose="02010600030101010101" pitchFamily="2" charset="-122"/>
                <a:ea typeface="SimSun" panose="02010600030101010101" pitchFamily="2" charset="-122"/>
              </a:rPr>
              <a:t>package_name</a:t>
            </a:r>
            <a:r>
              <a:rPr lang="en-US" sz="2400" dirty="0">
                <a:solidFill>
                  <a:schemeClr val="bg1"/>
                </a:solidFill>
                <a:latin typeface="SimSun" panose="02010600030101010101" pitchFamily="2" charset="-122"/>
                <a:ea typeface="SimSun" panose="02010600030101010101" pitchFamily="2" charset="-122"/>
              </a:rPr>
              <a:t>&gt; &lt;</a:t>
            </a:r>
            <a:r>
              <a:rPr lang="en-US" sz="2400" dirty="0" err="1">
                <a:solidFill>
                  <a:schemeClr val="bg1"/>
                </a:solidFill>
                <a:latin typeface="SimSun" panose="02010600030101010101" pitchFamily="2" charset="-122"/>
                <a:ea typeface="SimSun" panose="02010600030101010101" pitchFamily="2" charset="-122"/>
              </a:rPr>
              <a:t>launch_file_name</a:t>
            </a:r>
            <a:r>
              <a:rPr lang="en-US" sz="2400" dirty="0">
                <a:solidFill>
                  <a:schemeClr val="bg1"/>
                </a:solidFill>
                <a:latin typeface="SimSun" panose="02010600030101010101" pitchFamily="2" charset="-122"/>
                <a:ea typeface="SimSun" panose="02010600030101010101" pitchFamily="2" charset="-122"/>
              </a:rPr>
              <a:t>&gt;.launch.py</a:t>
            </a:r>
            <a:endParaRPr lang="en-SG" sz="2400" dirty="0">
              <a:solidFill>
                <a:schemeClr val="bg1"/>
              </a:solidFill>
              <a:latin typeface="SimSun" panose="02010600030101010101" pitchFamily="2" charset="-122"/>
              <a:ea typeface="SimSun" panose="02010600030101010101" pitchFamily="2" charset="-122"/>
            </a:endParaRPr>
          </a:p>
        </p:txBody>
      </p:sp>
    </p:spTree>
    <p:extLst>
      <p:ext uri="{BB962C8B-B14F-4D97-AF65-F5344CB8AC3E}">
        <p14:creationId xmlns:p14="http://schemas.microsoft.com/office/powerpoint/2010/main" val="161273910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C9F886-456C-4C5A-B60A-0DAB1C166141}"/>
              </a:ext>
            </a:extLst>
          </p:cNvPr>
          <p:cNvSpPr>
            <a:spLocks noGrp="1"/>
          </p:cNvSpPr>
          <p:nvPr>
            <p:ph type="title"/>
          </p:nvPr>
        </p:nvSpPr>
        <p:spPr/>
        <p:txBody>
          <a:bodyPr/>
          <a:lstStyle/>
          <a:p>
            <a:r>
              <a:rPr lang="en-US"/>
              <a:t>ROS2 Launch File</a:t>
            </a:r>
            <a:endParaRPr lang="en-SG"/>
          </a:p>
        </p:txBody>
      </p:sp>
      <p:sp>
        <p:nvSpPr>
          <p:cNvPr id="4" name="Slide Number Placeholder 3">
            <a:extLst>
              <a:ext uri="{FF2B5EF4-FFF2-40B4-BE49-F238E27FC236}">
                <a16:creationId xmlns:a16="http://schemas.microsoft.com/office/drawing/2014/main" id="{414DBFA3-213D-4B59-A32E-76F7F0C7662A}"/>
              </a:ext>
            </a:extLst>
          </p:cNvPr>
          <p:cNvSpPr>
            <a:spLocks noGrp="1"/>
          </p:cNvSpPr>
          <p:nvPr>
            <p:ph type="sldNum" sz="quarter" idx="12"/>
          </p:nvPr>
        </p:nvSpPr>
        <p:spPr/>
        <p:txBody>
          <a:bodyPr/>
          <a:lstStyle/>
          <a:p>
            <a:fld id="{DB585DB3-991F-418E-AAD4-DC1A839C24E0}" type="slidenum">
              <a:rPr lang="en-US" smtClean="0"/>
              <a:pPr/>
              <a:t>84</a:t>
            </a:fld>
            <a:endParaRPr lang="en-US"/>
          </a:p>
        </p:txBody>
      </p:sp>
      <p:sp>
        <p:nvSpPr>
          <p:cNvPr id="8" name="Rectangle 7">
            <a:extLst>
              <a:ext uri="{FF2B5EF4-FFF2-40B4-BE49-F238E27FC236}">
                <a16:creationId xmlns:a16="http://schemas.microsoft.com/office/drawing/2014/main" id="{0B81BAAA-FF7C-4C20-A876-8FB51D832C4C}"/>
              </a:ext>
            </a:extLst>
          </p:cNvPr>
          <p:cNvSpPr/>
          <p:nvPr/>
        </p:nvSpPr>
        <p:spPr>
          <a:xfrm>
            <a:off x="631371" y="935558"/>
            <a:ext cx="8171543" cy="461665"/>
          </a:xfrm>
          <a:prstGeom prst="rect">
            <a:avLst/>
          </a:prstGeom>
        </p:spPr>
        <p:txBody>
          <a:bodyPr wrap="square">
            <a:spAutoFit/>
          </a:bodyPr>
          <a:lstStyle/>
          <a:p>
            <a:pPr>
              <a:spcBef>
                <a:spcPts val="5"/>
              </a:spcBef>
            </a:pPr>
            <a:r>
              <a:rPr lang="en-US" sz="2400" b="1">
                <a:solidFill>
                  <a:schemeClr val="tx2"/>
                </a:solidFill>
                <a:latin typeface="+mj-lt"/>
                <a:cs typeface="Times New Roman"/>
              </a:rPr>
              <a:t>Creating Launch Files</a:t>
            </a:r>
            <a:endParaRPr lang="en-US" sz="2400" b="1">
              <a:solidFill>
                <a:schemeClr val="tx2"/>
              </a:solidFill>
              <a:latin typeface="+mj-lt"/>
              <a:cs typeface="SimSun"/>
            </a:endParaRPr>
          </a:p>
        </p:txBody>
      </p:sp>
      <p:sp>
        <p:nvSpPr>
          <p:cNvPr id="12" name="object 6">
            <a:extLst>
              <a:ext uri="{FF2B5EF4-FFF2-40B4-BE49-F238E27FC236}">
                <a16:creationId xmlns:a16="http://schemas.microsoft.com/office/drawing/2014/main" id="{1CBAED19-AA11-41FE-8078-C13FBFDC5F56}"/>
              </a:ext>
            </a:extLst>
          </p:cNvPr>
          <p:cNvSpPr txBox="1"/>
          <p:nvPr/>
        </p:nvSpPr>
        <p:spPr>
          <a:xfrm>
            <a:off x="471714" y="1397223"/>
            <a:ext cx="6262631" cy="3498394"/>
          </a:xfrm>
          <a:prstGeom prst="rect">
            <a:avLst/>
          </a:prstGeom>
        </p:spPr>
        <p:txBody>
          <a:bodyPr vert="horz" wrap="square" lIns="0" tIns="12700" rIns="0" bIns="0" rtlCol="0">
            <a:spAutoFit/>
          </a:bodyPr>
          <a:lstStyle/>
          <a:p>
            <a:pPr marL="184150">
              <a:spcBef>
                <a:spcPts val="1155"/>
              </a:spcBef>
            </a:pPr>
            <a:r>
              <a:rPr sz="1350" b="1" spc="-75" dirty="0">
                <a:solidFill>
                  <a:srgbClr val="444444"/>
                </a:solidFill>
                <a:latin typeface="Trebuchet MS"/>
                <a:cs typeface="Trebuchet MS"/>
              </a:rPr>
              <a:t>from</a:t>
            </a:r>
            <a:r>
              <a:rPr sz="1350" b="1" spc="240" dirty="0">
                <a:solidFill>
                  <a:srgbClr val="444444"/>
                </a:solidFill>
                <a:latin typeface="Trebuchet MS"/>
                <a:cs typeface="Trebuchet MS"/>
              </a:rPr>
              <a:t> </a:t>
            </a:r>
            <a:r>
              <a:rPr sz="1350" dirty="0">
                <a:solidFill>
                  <a:srgbClr val="444444"/>
                </a:solidFill>
                <a:latin typeface="SimSun"/>
                <a:cs typeface="SimSun"/>
              </a:rPr>
              <a:t>launch</a:t>
            </a:r>
            <a:r>
              <a:rPr sz="1350" spc="-30" dirty="0">
                <a:solidFill>
                  <a:srgbClr val="444444"/>
                </a:solidFill>
                <a:latin typeface="SimSun"/>
                <a:cs typeface="SimSun"/>
              </a:rPr>
              <a:t> </a:t>
            </a:r>
            <a:r>
              <a:rPr sz="1350" b="1" spc="-30" dirty="0">
                <a:solidFill>
                  <a:srgbClr val="444444"/>
                </a:solidFill>
                <a:latin typeface="Trebuchet MS"/>
                <a:cs typeface="Trebuchet MS"/>
              </a:rPr>
              <a:t>import</a:t>
            </a:r>
            <a:r>
              <a:rPr sz="1350" b="1" spc="245" dirty="0">
                <a:solidFill>
                  <a:srgbClr val="444444"/>
                </a:solidFill>
                <a:latin typeface="Trebuchet MS"/>
                <a:cs typeface="Trebuchet MS"/>
              </a:rPr>
              <a:t> </a:t>
            </a:r>
            <a:r>
              <a:rPr sz="1350" dirty="0" err="1">
                <a:solidFill>
                  <a:srgbClr val="444444"/>
                </a:solidFill>
                <a:latin typeface="SimSun"/>
                <a:cs typeface="SimSun"/>
              </a:rPr>
              <a:t>LaunchDescription</a:t>
            </a:r>
            <a:endParaRPr sz="1350" dirty="0">
              <a:latin typeface="SimSun"/>
              <a:cs typeface="SimSun"/>
            </a:endParaRPr>
          </a:p>
          <a:p>
            <a:pPr marL="184150"/>
            <a:r>
              <a:rPr sz="1350" b="1" spc="-75" dirty="0">
                <a:solidFill>
                  <a:srgbClr val="444444"/>
                </a:solidFill>
                <a:latin typeface="Trebuchet MS"/>
                <a:cs typeface="Trebuchet MS"/>
              </a:rPr>
              <a:t>from</a:t>
            </a:r>
            <a:r>
              <a:rPr sz="1350" b="1" spc="240" dirty="0">
                <a:solidFill>
                  <a:srgbClr val="444444"/>
                </a:solidFill>
                <a:latin typeface="Trebuchet MS"/>
                <a:cs typeface="Trebuchet MS"/>
              </a:rPr>
              <a:t> </a:t>
            </a:r>
            <a:r>
              <a:rPr sz="1350" dirty="0" err="1">
                <a:solidFill>
                  <a:srgbClr val="444444"/>
                </a:solidFill>
                <a:latin typeface="SimSun"/>
                <a:cs typeface="SimSun"/>
              </a:rPr>
              <a:t>launch_ros.actions</a:t>
            </a:r>
            <a:r>
              <a:rPr sz="1350" spc="-30" dirty="0">
                <a:solidFill>
                  <a:srgbClr val="444444"/>
                </a:solidFill>
                <a:latin typeface="SimSun"/>
                <a:cs typeface="SimSun"/>
              </a:rPr>
              <a:t> </a:t>
            </a:r>
            <a:r>
              <a:rPr sz="1350" b="1" spc="-30" dirty="0">
                <a:solidFill>
                  <a:srgbClr val="444444"/>
                </a:solidFill>
                <a:latin typeface="Trebuchet MS"/>
                <a:cs typeface="Trebuchet MS"/>
              </a:rPr>
              <a:t>import</a:t>
            </a:r>
            <a:r>
              <a:rPr sz="1350" b="1" spc="245" dirty="0">
                <a:solidFill>
                  <a:srgbClr val="444444"/>
                </a:solidFill>
                <a:latin typeface="Trebuchet MS"/>
                <a:cs typeface="Trebuchet MS"/>
              </a:rPr>
              <a:t> </a:t>
            </a:r>
            <a:r>
              <a:rPr sz="1350" dirty="0">
                <a:solidFill>
                  <a:srgbClr val="444444"/>
                </a:solidFill>
                <a:latin typeface="SimSun"/>
                <a:cs typeface="SimSun"/>
              </a:rPr>
              <a:t>Node</a:t>
            </a:r>
            <a:endParaRPr sz="1350" dirty="0">
              <a:latin typeface="SimSun"/>
              <a:cs typeface="SimSun"/>
            </a:endParaRPr>
          </a:p>
          <a:p>
            <a:pPr>
              <a:spcBef>
                <a:spcPts val="15"/>
              </a:spcBef>
            </a:pPr>
            <a:endParaRPr sz="1050" dirty="0">
              <a:latin typeface="SimSun"/>
              <a:cs typeface="SimSun"/>
            </a:endParaRPr>
          </a:p>
          <a:p>
            <a:pPr marL="527050" marR="1878330" indent="-343535"/>
            <a:r>
              <a:rPr sz="1350" b="1" spc="-15" dirty="0">
                <a:solidFill>
                  <a:srgbClr val="444444"/>
                </a:solidFill>
                <a:latin typeface="Trebuchet MS"/>
                <a:cs typeface="Trebuchet MS"/>
              </a:rPr>
              <a:t>def</a:t>
            </a:r>
            <a:r>
              <a:rPr sz="1350" b="1" spc="190" dirty="0">
                <a:solidFill>
                  <a:srgbClr val="444444"/>
                </a:solidFill>
                <a:latin typeface="Trebuchet MS"/>
                <a:cs typeface="Trebuchet MS"/>
              </a:rPr>
              <a:t> </a:t>
            </a:r>
            <a:r>
              <a:rPr sz="1350" b="1" spc="-10" dirty="0" err="1">
                <a:solidFill>
                  <a:srgbClr val="870000"/>
                </a:solidFill>
                <a:latin typeface="Trebuchet MS"/>
                <a:cs typeface="Trebuchet MS"/>
              </a:rPr>
              <a:t>generate_launch_description</a:t>
            </a:r>
            <a:r>
              <a:rPr sz="1350" spc="-10" dirty="0">
                <a:solidFill>
                  <a:srgbClr val="444444"/>
                </a:solidFill>
                <a:latin typeface="SimSun"/>
                <a:cs typeface="SimSun"/>
              </a:rPr>
              <a:t>():</a:t>
            </a:r>
            <a:endParaRPr lang="en-US" sz="1350" spc="-10" dirty="0">
              <a:solidFill>
                <a:srgbClr val="444444"/>
              </a:solidFill>
              <a:latin typeface="SimSun"/>
              <a:cs typeface="SimSun"/>
            </a:endParaRPr>
          </a:p>
          <a:p>
            <a:pPr marL="527050" marR="1878330" indent="-343535"/>
            <a:endParaRPr lang="en-US" sz="1350" spc="-10" dirty="0">
              <a:solidFill>
                <a:srgbClr val="444444"/>
              </a:solidFill>
              <a:latin typeface="SimSun"/>
              <a:cs typeface="SimSun"/>
            </a:endParaRPr>
          </a:p>
          <a:p>
            <a:pPr marL="527050" marR="1878330" indent="-343535"/>
            <a:r>
              <a:rPr lang="en-SG" sz="1350" spc="-10" dirty="0">
                <a:solidFill>
                  <a:srgbClr val="444444"/>
                </a:solidFill>
                <a:latin typeface="SimSun"/>
                <a:cs typeface="SimSun"/>
              </a:rPr>
              <a:t>	</a:t>
            </a:r>
            <a:r>
              <a:rPr sz="1350" spc="-660" dirty="0">
                <a:solidFill>
                  <a:srgbClr val="444444"/>
                </a:solidFill>
                <a:latin typeface="SimSun"/>
                <a:cs typeface="SimSun"/>
              </a:rPr>
              <a:t> </a:t>
            </a:r>
            <a:r>
              <a:rPr sz="1350" dirty="0" err="1">
                <a:solidFill>
                  <a:srgbClr val="444444"/>
                </a:solidFill>
                <a:latin typeface="SimSun"/>
                <a:cs typeface="SimSun"/>
              </a:rPr>
              <a:t>ld</a:t>
            </a:r>
            <a:r>
              <a:rPr sz="1350" spc="10" dirty="0">
                <a:solidFill>
                  <a:srgbClr val="444444"/>
                </a:solidFill>
                <a:latin typeface="SimSun"/>
                <a:cs typeface="SimSun"/>
              </a:rPr>
              <a:t> </a:t>
            </a:r>
            <a:r>
              <a:rPr sz="1350" dirty="0">
                <a:solidFill>
                  <a:srgbClr val="444444"/>
                </a:solidFill>
                <a:latin typeface="SimSun"/>
                <a:cs typeface="SimSun"/>
              </a:rPr>
              <a:t>=</a:t>
            </a:r>
            <a:r>
              <a:rPr sz="1350" spc="15" dirty="0">
                <a:solidFill>
                  <a:srgbClr val="444444"/>
                </a:solidFill>
                <a:latin typeface="SimSun"/>
                <a:cs typeface="SimSun"/>
              </a:rPr>
              <a:t> </a:t>
            </a:r>
            <a:r>
              <a:rPr sz="1350" dirty="0" err="1">
                <a:solidFill>
                  <a:srgbClr val="444444"/>
                </a:solidFill>
                <a:latin typeface="SimSun"/>
                <a:cs typeface="SimSun"/>
              </a:rPr>
              <a:t>LaunchDescription</a:t>
            </a:r>
            <a:r>
              <a:rPr sz="1350" dirty="0">
                <a:solidFill>
                  <a:srgbClr val="444444"/>
                </a:solidFill>
                <a:latin typeface="SimSun"/>
                <a:cs typeface="SimSun"/>
              </a:rPr>
              <a:t>()</a:t>
            </a:r>
            <a:endParaRPr lang="en-US" sz="1350" dirty="0">
              <a:solidFill>
                <a:srgbClr val="444444"/>
              </a:solidFill>
              <a:latin typeface="SimSun"/>
              <a:cs typeface="SimSun"/>
            </a:endParaRPr>
          </a:p>
          <a:p>
            <a:pPr marL="527050" marR="1878330" indent="-343535"/>
            <a:endParaRPr lang="en-US" sz="1350" dirty="0">
              <a:solidFill>
                <a:srgbClr val="444444"/>
              </a:solidFill>
              <a:latin typeface="SimSun"/>
              <a:cs typeface="SimSun"/>
            </a:endParaRPr>
          </a:p>
          <a:p>
            <a:pPr marL="527050" marR="1878330" indent="-343535"/>
            <a:r>
              <a:rPr lang="en-SG" sz="1350" dirty="0">
                <a:solidFill>
                  <a:srgbClr val="444444"/>
                </a:solidFill>
                <a:latin typeface="SimSun"/>
                <a:cs typeface="SimSun"/>
              </a:rPr>
              <a:t>	</a:t>
            </a:r>
            <a:r>
              <a:rPr sz="1350" dirty="0">
                <a:solidFill>
                  <a:srgbClr val="444444"/>
                </a:solidFill>
                <a:latin typeface="SimSun"/>
                <a:cs typeface="SimSun"/>
              </a:rPr>
              <a:t>node_1</a:t>
            </a:r>
            <a:r>
              <a:rPr sz="1350" spc="-10" dirty="0">
                <a:solidFill>
                  <a:srgbClr val="444444"/>
                </a:solidFill>
                <a:latin typeface="SimSun"/>
                <a:cs typeface="SimSun"/>
              </a:rPr>
              <a:t> </a:t>
            </a:r>
            <a:r>
              <a:rPr sz="1350" dirty="0">
                <a:solidFill>
                  <a:srgbClr val="444444"/>
                </a:solidFill>
                <a:latin typeface="SimSun"/>
                <a:cs typeface="SimSun"/>
              </a:rPr>
              <a:t>=</a:t>
            </a:r>
            <a:r>
              <a:rPr sz="1350" spc="-5" dirty="0">
                <a:solidFill>
                  <a:srgbClr val="444444"/>
                </a:solidFill>
                <a:latin typeface="SimSun"/>
                <a:cs typeface="SimSun"/>
              </a:rPr>
              <a:t> </a:t>
            </a:r>
            <a:r>
              <a:rPr sz="1350" dirty="0">
                <a:solidFill>
                  <a:srgbClr val="444444"/>
                </a:solidFill>
                <a:latin typeface="SimSun"/>
                <a:cs typeface="SimSun"/>
              </a:rPr>
              <a:t>Node(</a:t>
            </a:r>
            <a:endParaRPr sz="1350" dirty="0">
              <a:latin typeface="SimSun"/>
              <a:cs typeface="SimSun"/>
            </a:endParaRPr>
          </a:p>
          <a:p>
            <a:pPr marL="869950"/>
            <a:r>
              <a:rPr sz="1350" dirty="0">
                <a:solidFill>
                  <a:srgbClr val="444444"/>
                </a:solidFill>
                <a:latin typeface="SimSun"/>
                <a:cs typeface="SimSun"/>
              </a:rPr>
              <a:t>package=</a:t>
            </a:r>
            <a:r>
              <a:rPr sz="1350" dirty="0">
                <a:solidFill>
                  <a:srgbClr val="870000"/>
                </a:solidFill>
                <a:latin typeface="SimSun"/>
                <a:cs typeface="SimSun"/>
              </a:rPr>
              <a:t>"ros2_tutorials_py"</a:t>
            </a:r>
            <a:r>
              <a:rPr sz="1350" dirty="0">
                <a:solidFill>
                  <a:srgbClr val="444444"/>
                </a:solidFill>
                <a:latin typeface="SimSun"/>
                <a:cs typeface="SimSun"/>
              </a:rPr>
              <a:t>,</a:t>
            </a:r>
            <a:endParaRPr sz="1350" dirty="0">
              <a:latin typeface="SimSun"/>
              <a:cs typeface="SimSun"/>
            </a:endParaRPr>
          </a:p>
          <a:p>
            <a:pPr marL="869950"/>
            <a:r>
              <a:rPr sz="1350" dirty="0">
                <a:solidFill>
                  <a:srgbClr val="444444"/>
                </a:solidFill>
                <a:latin typeface="SimSun"/>
                <a:cs typeface="SimSun"/>
              </a:rPr>
              <a:t>executable=</a:t>
            </a:r>
            <a:r>
              <a:rPr sz="1350" dirty="0">
                <a:solidFill>
                  <a:srgbClr val="870000"/>
                </a:solidFill>
                <a:latin typeface="SimSun"/>
                <a:cs typeface="SimSun"/>
              </a:rPr>
              <a:t>"node_1"</a:t>
            </a:r>
            <a:endParaRPr sz="1350" dirty="0">
              <a:latin typeface="SimSun"/>
              <a:cs typeface="SimSun"/>
            </a:endParaRPr>
          </a:p>
          <a:p>
            <a:pPr marL="527050"/>
            <a:r>
              <a:rPr sz="1350" dirty="0">
                <a:solidFill>
                  <a:srgbClr val="444444"/>
                </a:solidFill>
                <a:latin typeface="SimSun"/>
                <a:cs typeface="SimSun"/>
              </a:rPr>
              <a:t>)</a:t>
            </a:r>
            <a:endParaRPr lang="en-US" sz="1350" dirty="0">
              <a:solidFill>
                <a:srgbClr val="444444"/>
              </a:solidFill>
              <a:latin typeface="SimSun"/>
              <a:cs typeface="SimSun"/>
            </a:endParaRPr>
          </a:p>
          <a:p>
            <a:pPr marL="527050"/>
            <a:endParaRPr lang="en-US" sz="1350" dirty="0">
              <a:solidFill>
                <a:srgbClr val="444444"/>
              </a:solidFill>
              <a:latin typeface="SimSun"/>
              <a:cs typeface="SimSun"/>
            </a:endParaRPr>
          </a:p>
          <a:p>
            <a:pPr marL="527050" marR="1878330" indent="-343535"/>
            <a:r>
              <a:rPr lang="en-SG" sz="1350" dirty="0">
                <a:solidFill>
                  <a:srgbClr val="444444"/>
                </a:solidFill>
                <a:latin typeface="SimSun"/>
                <a:cs typeface="SimSun"/>
              </a:rPr>
              <a:t>	node_2</a:t>
            </a:r>
            <a:r>
              <a:rPr lang="en-SG" sz="1350" spc="-10" dirty="0">
                <a:solidFill>
                  <a:srgbClr val="444444"/>
                </a:solidFill>
                <a:latin typeface="SimSun"/>
                <a:cs typeface="SimSun"/>
              </a:rPr>
              <a:t> </a:t>
            </a:r>
            <a:r>
              <a:rPr lang="en-SG" sz="1350" dirty="0">
                <a:solidFill>
                  <a:srgbClr val="444444"/>
                </a:solidFill>
                <a:latin typeface="SimSun"/>
                <a:cs typeface="SimSun"/>
              </a:rPr>
              <a:t>=</a:t>
            </a:r>
            <a:r>
              <a:rPr lang="en-SG" sz="1350" spc="-5" dirty="0">
                <a:solidFill>
                  <a:srgbClr val="444444"/>
                </a:solidFill>
                <a:latin typeface="SimSun"/>
                <a:cs typeface="SimSun"/>
              </a:rPr>
              <a:t> </a:t>
            </a:r>
            <a:r>
              <a:rPr lang="en-SG" sz="1350" dirty="0">
                <a:solidFill>
                  <a:srgbClr val="444444"/>
                </a:solidFill>
                <a:latin typeface="SimSun"/>
                <a:cs typeface="SimSun"/>
              </a:rPr>
              <a:t>Node(</a:t>
            </a:r>
            <a:endParaRPr lang="en-SG" sz="1350" dirty="0">
              <a:latin typeface="SimSun"/>
              <a:cs typeface="SimSun"/>
            </a:endParaRPr>
          </a:p>
          <a:p>
            <a:pPr marL="869950"/>
            <a:r>
              <a:rPr lang="en-SG" sz="1350" dirty="0">
                <a:solidFill>
                  <a:srgbClr val="444444"/>
                </a:solidFill>
                <a:latin typeface="SimSun"/>
                <a:cs typeface="SimSun"/>
              </a:rPr>
              <a:t>package=</a:t>
            </a:r>
            <a:r>
              <a:rPr lang="en-SG" sz="1350" dirty="0">
                <a:solidFill>
                  <a:srgbClr val="870000"/>
                </a:solidFill>
                <a:latin typeface="SimSun"/>
                <a:cs typeface="SimSun"/>
              </a:rPr>
              <a:t>"ros2_tutorials_py"</a:t>
            </a:r>
            <a:r>
              <a:rPr lang="en-SG" sz="1350" dirty="0">
                <a:solidFill>
                  <a:srgbClr val="444444"/>
                </a:solidFill>
                <a:latin typeface="SimSun"/>
                <a:cs typeface="SimSun"/>
              </a:rPr>
              <a:t>,</a:t>
            </a:r>
            <a:endParaRPr lang="en-SG" sz="1350" dirty="0">
              <a:latin typeface="SimSun"/>
              <a:cs typeface="SimSun"/>
            </a:endParaRPr>
          </a:p>
          <a:p>
            <a:pPr marL="869950"/>
            <a:r>
              <a:rPr lang="en-SG" sz="1350" dirty="0">
                <a:solidFill>
                  <a:srgbClr val="444444"/>
                </a:solidFill>
                <a:latin typeface="SimSun"/>
                <a:cs typeface="SimSun"/>
              </a:rPr>
              <a:t>executable=</a:t>
            </a:r>
            <a:r>
              <a:rPr lang="en-SG" sz="1350" dirty="0">
                <a:solidFill>
                  <a:srgbClr val="870000"/>
                </a:solidFill>
                <a:latin typeface="SimSun"/>
                <a:cs typeface="SimSun"/>
              </a:rPr>
              <a:t>"node_2"</a:t>
            </a:r>
            <a:endParaRPr lang="en-SG" sz="1350" dirty="0">
              <a:latin typeface="SimSun"/>
              <a:cs typeface="SimSun"/>
            </a:endParaRPr>
          </a:p>
          <a:p>
            <a:pPr marL="527050"/>
            <a:r>
              <a:rPr lang="en-SG" sz="1350" dirty="0">
                <a:solidFill>
                  <a:srgbClr val="444444"/>
                </a:solidFill>
                <a:latin typeface="SimSun"/>
                <a:cs typeface="SimSun"/>
              </a:rPr>
              <a:t>)</a:t>
            </a:r>
          </a:p>
          <a:p>
            <a:pPr marL="527050"/>
            <a:endParaRPr lang="en-US" sz="1350" dirty="0">
              <a:solidFill>
                <a:srgbClr val="444444"/>
              </a:solidFill>
              <a:latin typeface="SimSun"/>
              <a:cs typeface="SimSun"/>
            </a:endParaRPr>
          </a:p>
        </p:txBody>
      </p:sp>
      <p:sp>
        <p:nvSpPr>
          <p:cNvPr id="10" name="object 3">
            <a:extLst>
              <a:ext uri="{FF2B5EF4-FFF2-40B4-BE49-F238E27FC236}">
                <a16:creationId xmlns:a16="http://schemas.microsoft.com/office/drawing/2014/main" id="{F5973AEB-19C5-4064-8991-41F4CBDD0ED5}"/>
              </a:ext>
            </a:extLst>
          </p:cNvPr>
          <p:cNvSpPr txBox="1"/>
          <p:nvPr/>
        </p:nvSpPr>
        <p:spPr>
          <a:xfrm>
            <a:off x="631371" y="4658702"/>
            <a:ext cx="10336455" cy="1000915"/>
          </a:xfrm>
          <a:prstGeom prst="rect">
            <a:avLst/>
          </a:prstGeom>
          <a:noFill/>
          <a:ln w="9527">
            <a:noFill/>
          </a:ln>
        </p:spPr>
        <p:txBody>
          <a:bodyPr vert="horz" wrap="square" lIns="0" tIns="5715" rIns="0" bIns="0" rtlCol="0">
            <a:spAutoFit/>
          </a:bodyPr>
          <a:lstStyle/>
          <a:p>
            <a:pPr>
              <a:lnSpc>
                <a:spcPct val="100000"/>
              </a:lnSpc>
              <a:spcBef>
                <a:spcPts val="45"/>
              </a:spcBef>
            </a:pPr>
            <a:endParaRPr sz="1800" dirty="0">
              <a:latin typeface="Times New Roman"/>
              <a:cs typeface="Times New Roman"/>
            </a:endParaRPr>
          </a:p>
          <a:p>
            <a:pPr marL="261620" marR="7923530" algn="just">
              <a:lnSpc>
                <a:spcPts val="1430"/>
              </a:lnSpc>
              <a:spcBef>
                <a:spcPts val="5"/>
              </a:spcBef>
            </a:pPr>
            <a:r>
              <a:rPr sz="1350" dirty="0" err="1">
                <a:solidFill>
                  <a:srgbClr val="444444"/>
                </a:solidFill>
                <a:latin typeface="SimSun"/>
                <a:cs typeface="SimSun"/>
              </a:rPr>
              <a:t>ld.add_action</a:t>
            </a:r>
            <a:r>
              <a:rPr sz="1350" dirty="0">
                <a:solidFill>
                  <a:srgbClr val="444444"/>
                </a:solidFill>
                <a:latin typeface="SimSun"/>
                <a:cs typeface="SimSun"/>
              </a:rPr>
              <a:t>(node_1)  </a:t>
            </a:r>
            <a:r>
              <a:rPr sz="1350" dirty="0" err="1">
                <a:solidFill>
                  <a:srgbClr val="444444"/>
                </a:solidFill>
                <a:latin typeface="SimSun"/>
                <a:cs typeface="SimSun"/>
              </a:rPr>
              <a:t>ld.add_action</a:t>
            </a:r>
            <a:r>
              <a:rPr sz="1350" dirty="0">
                <a:solidFill>
                  <a:srgbClr val="444444"/>
                </a:solidFill>
                <a:latin typeface="SimSun"/>
                <a:cs typeface="SimSun"/>
              </a:rPr>
              <a:t>(node_2) </a:t>
            </a:r>
            <a:endParaRPr lang="en-US" sz="1350" dirty="0">
              <a:solidFill>
                <a:srgbClr val="444444"/>
              </a:solidFill>
              <a:latin typeface="SimSun"/>
              <a:cs typeface="SimSun"/>
            </a:endParaRPr>
          </a:p>
          <a:p>
            <a:pPr marL="261620" marR="7923530" algn="just">
              <a:lnSpc>
                <a:spcPts val="1430"/>
              </a:lnSpc>
              <a:spcBef>
                <a:spcPts val="5"/>
              </a:spcBef>
            </a:pPr>
            <a:endParaRPr lang="en-SG" sz="1350" b="1" spc="-5" dirty="0">
              <a:solidFill>
                <a:srgbClr val="444444"/>
              </a:solidFill>
              <a:latin typeface="SimSun"/>
              <a:cs typeface="Trebuchet MS"/>
            </a:endParaRPr>
          </a:p>
          <a:p>
            <a:pPr marL="261620" marR="7923530" algn="just">
              <a:lnSpc>
                <a:spcPts val="1430"/>
              </a:lnSpc>
              <a:spcBef>
                <a:spcPts val="5"/>
              </a:spcBef>
            </a:pPr>
            <a:r>
              <a:rPr sz="1350" b="1" spc="-5" dirty="0">
                <a:solidFill>
                  <a:srgbClr val="444444"/>
                </a:solidFill>
                <a:latin typeface="Trebuchet MS"/>
                <a:cs typeface="Trebuchet MS"/>
              </a:rPr>
              <a:t>return</a:t>
            </a:r>
            <a:r>
              <a:rPr sz="1350" b="1" spc="215" dirty="0">
                <a:solidFill>
                  <a:srgbClr val="444444"/>
                </a:solidFill>
                <a:latin typeface="Trebuchet MS"/>
                <a:cs typeface="Trebuchet MS"/>
              </a:rPr>
              <a:t> </a:t>
            </a:r>
            <a:r>
              <a:rPr sz="1350" dirty="0" err="1">
                <a:solidFill>
                  <a:srgbClr val="444444"/>
                </a:solidFill>
                <a:latin typeface="SimSun"/>
                <a:cs typeface="SimSun"/>
              </a:rPr>
              <a:t>ld</a:t>
            </a:r>
            <a:endParaRPr sz="1350" dirty="0">
              <a:latin typeface="SimSun"/>
              <a:cs typeface="SimSun"/>
            </a:endParaRPr>
          </a:p>
        </p:txBody>
      </p:sp>
      <p:sp>
        <p:nvSpPr>
          <p:cNvPr id="7" name="Right Brace 6">
            <a:extLst>
              <a:ext uri="{FF2B5EF4-FFF2-40B4-BE49-F238E27FC236}">
                <a16:creationId xmlns:a16="http://schemas.microsoft.com/office/drawing/2014/main" id="{2D24D266-DF63-4790-8B2E-77F245382891}"/>
              </a:ext>
            </a:extLst>
          </p:cNvPr>
          <p:cNvSpPr/>
          <p:nvPr/>
        </p:nvSpPr>
        <p:spPr>
          <a:xfrm>
            <a:off x="5665341" y="2734784"/>
            <a:ext cx="155448" cy="91440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13" name="Right Brace 12">
            <a:extLst>
              <a:ext uri="{FF2B5EF4-FFF2-40B4-BE49-F238E27FC236}">
                <a16:creationId xmlns:a16="http://schemas.microsoft.com/office/drawing/2014/main" id="{FF2E938F-D7AD-40D9-A7D1-DB6DE8F760F5}"/>
              </a:ext>
            </a:extLst>
          </p:cNvPr>
          <p:cNvSpPr/>
          <p:nvPr/>
        </p:nvSpPr>
        <p:spPr>
          <a:xfrm>
            <a:off x="5665341" y="3824503"/>
            <a:ext cx="169402" cy="1000915"/>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cxnSp>
        <p:nvCxnSpPr>
          <p:cNvPr id="14" name="Straight Arrow Connector 13">
            <a:extLst>
              <a:ext uri="{FF2B5EF4-FFF2-40B4-BE49-F238E27FC236}">
                <a16:creationId xmlns:a16="http://schemas.microsoft.com/office/drawing/2014/main" id="{A86FA4FB-7B66-4A75-8DEF-FFA33457D107}"/>
              </a:ext>
            </a:extLst>
          </p:cNvPr>
          <p:cNvCxnSpPr/>
          <p:nvPr/>
        </p:nvCxnSpPr>
        <p:spPr>
          <a:xfrm>
            <a:off x="3425371" y="2496457"/>
            <a:ext cx="458651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B50549F6-9738-4728-94A9-6E9DBFBD2805}"/>
              </a:ext>
            </a:extLst>
          </p:cNvPr>
          <p:cNvSpPr txBox="1"/>
          <p:nvPr/>
        </p:nvSpPr>
        <p:spPr>
          <a:xfrm>
            <a:off x="8011886" y="2342371"/>
            <a:ext cx="3961726" cy="369332"/>
          </a:xfrm>
          <a:prstGeom prst="rect">
            <a:avLst/>
          </a:prstGeom>
          <a:noFill/>
        </p:spPr>
        <p:txBody>
          <a:bodyPr wrap="none" rtlCol="0">
            <a:spAutoFit/>
          </a:bodyPr>
          <a:lstStyle/>
          <a:p>
            <a:r>
              <a:rPr lang="en-US"/>
              <a:t>Create an instance of </a:t>
            </a:r>
            <a:r>
              <a:rPr lang="en-US" err="1"/>
              <a:t>LaunchDescription</a:t>
            </a:r>
            <a:endParaRPr lang="en-SG"/>
          </a:p>
        </p:txBody>
      </p:sp>
      <p:sp>
        <p:nvSpPr>
          <p:cNvPr id="16" name="TextBox 15">
            <a:extLst>
              <a:ext uri="{FF2B5EF4-FFF2-40B4-BE49-F238E27FC236}">
                <a16:creationId xmlns:a16="http://schemas.microsoft.com/office/drawing/2014/main" id="{55E875E8-8D4E-43B7-8DE4-3CFD0ACAF9D4}"/>
              </a:ext>
            </a:extLst>
          </p:cNvPr>
          <p:cNvSpPr txBox="1"/>
          <p:nvPr/>
        </p:nvSpPr>
        <p:spPr>
          <a:xfrm>
            <a:off x="5973302" y="3006393"/>
            <a:ext cx="4069063" cy="369332"/>
          </a:xfrm>
          <a:prstGeom prst="rect">
            <a:avLst/>
          </a:prstGeom>
          <a:noFill/>
        </p:spPr>
        <p:txBody>
          <a:bodyPr wrap="none" rtlCol="0">
            <a:spAutoFit/>
          </a:bodyPr>
          <a:lstStyle/>
          <a:p>
            <a:r>
              <a:rPr lang="en-US"/>
              <a:t>Create an instance of a node in a package</a:t>
            </a:r>
            <a:endParaRPr lang="en-SG"/>
          </a:p>
        </p:txBody>
      </p:sp>
      <p:cxnSp>
        <p:nvCxnSpPr>
          <p:cNvPr id="18" name="Straight Arrow Connector 17">
            <a:extLst>
              <a:ext uri="{FF2B5EF4-FFF2-40B4-BE49-F238E27FC236}">
                <a16:creationId xmlns:a16="http://schemas.microsoft.com/office/drawing/2014/main" id="{80EE3B98-C0B1-4536-8DD4-7C6A553A20F3}"/>
              </a:ext>
            </a:extLst>
          </p:cNvPr>
          <p:cNvCxnSpPr/>
          <p:nvPr/>
        </p:nvCxnSpPr>
        <p:spPr>
          <a:xfrm>
            <a:off x="2794000" y="5028033"/>
            <a:ext cx="458651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1BAE207E-8875-40C3-8C9A-80B8BBD6642C}"/>
              </a:ext>
            </a:extLst>
          </p:cNvPr>
          <p:cNvSpPr txBox="1"/>
          <p:nvPr/>
        </p:nvSpPr>
        <p:spPr>
          <a:xfrm>
            <a:off x="7562281" y="4908441"/>
            <a:ext cx="3598999" cy="369332"/>
          </a:xfrm>
          <a:prstGeom prst="rect">
            <a:avLst/>
          </a:prstGeom>
          <a:noFill/>
        </p:spPr>
        <p:txBody>
          <a:bodyPr wrap="none" rtlCol="0">
            <a:spAutoFit/>
          </a:bodyPr>
          <a:lstStyle/>
          <a:p>
            <a:r>
              <a:rPr lang="en-US"/>
              <a:t>Add nodes to the </a:t>
            </a:r>
            <a:r>
              <a:rPr lang="en-US" err="1"/>
              <a:t>LaunchDescription</a:t>
            </a:r>
            <a:endParaRPr lang="en-SG"/>
          </a:p>
        </p:txBody>
      </p:sp>
      <p:cxnSp>
        <p:nvCxnSpPr>
          <p:cNvPr id="20" name="Straight Arrow Connector 19">
            <a:extLst>
              <a:ext uri="{FF2B5EF4-FFF2-40B4-BE49-F238E27FC236}">
                <a16:creationId xmlns:a16="http://schemas.microsoft.com/office/drawing/2014/main" id="{E1CD5874-C064-4C4E-A702-789B50D3FE8A}"/>
              </a:ext>
            </a:extLst>
          </p:cNvPr>
          <p:cNvCxnSpPr/>
          <p:nvPr/>
        </p:nvCxnSpPr>
        <p:spPr>
          <a:xfrm>
            <a:off x="2794000" y="5271141"/>
            <a:ext cx="458651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3FBD2F91-D617-4CD4-9BD7-B23251E121C6}"/>
              </a:ext>
            </a:extLst>
          </p:cNvPr>
          <p:cNvSpPr txBox="1"/>
          <p:nvPr/>
        </p:nvSpPr>
        <p:spPr>
          <a:xfrm>
            <a:off x="6021233" y="4104704"/>
            <a:ext cx="4707058" cy="369332"/>
          </a:xfrm>
          <a:prstGeom prst="rect">
            <a:avLst/>
          </a:prstGeom>
          <a:noFill/>
        </p:spPr>
        <p:txBody>
          <a:bodyPr wrap="none" rtlCol="0">
            <a:spAutoFit/>
          </a:bodyPr>
          <a:lstStyle/>
          <a:p>
            <a:r>
              <a:rPr lang="en-US"/>
              <a:t>Create an instance of a node in another package</a:t>
            </a:r>
            <a:endParaRPr lang="en-SG"/>
          </a:p>
        </p:txBody>
      </p:sp>
      <p:cxnSp>
        <p:nvCxnSpPr>
          <p:cNvPr id="22" name="Straight Arrow Connector 21">
            <a:extLst>
              <a:ext uri="{FF2B5EF4-FFF2-40B4-BE49-F238E27FC236}">
                <a16:creationId xmlns:a16="http://schemas.microsoft.com/office/drawing/2014/main" id="{465E9A2E-2ED1-4491-8B7B-B2517FBB660C}"/>
              </a:ext>
            </a:extLst>
          </p:cNvPr>
          <p:cNvCxnSpPr/>
          <p:nvPr/>
        </p:nvCxnSpPr>
        <p:spPr>
          <a:xfrm>
            <a:off x="2815772" y="5527512"/>
            <a:ext cx="458651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EE57C9EA-ED76-46F4-9CC6-0C3FA9F039B3}"/>
              </a:ext>
            </a:extLst>
          </p:cNvPr>
          <p:cNvSpPr txBox="1"/>
          <p:nvPr/>
        </p:nvSpPr>
        <p:spPr>
          <a:xfrm>
            <a:off x="7528484" y="5353303"/>
            <a:ext cx="3038139" cy="369332"/>
          </a:xfrm>
          <a:prstGeom prst="rect">
            <a:avLst/>
          </a:prstGeom>
          <a:noFill/>
        </p:spPr>
        <p:txBody>
          <a:bodyPr wrap="none" rtlCol="0">
            <a:spAutoFit/>
          </a:bodyPr>
          <a:lstStyle/>
          <a:p>
            <a:r>
              <a:rPr lang="en-US"/>
              <a:t>Return the Launch Description</a:t>
            </a:r>
            <a:endParaRPr lang="en-SG"/>
          </a:p>
        </p:txBody>
      </p:sp>
    </p:spTree>
    <p:extLst>
      <p:ext uri="{BB962C8B-B14F-4D97-AF65-F5344CB8AC3E}">
        <p14:creationId xmlns:p14="http://schemas.microsoft.com/office/powerpoint/2010/main" val="307128784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3248A2-4873-47EB-B7CD-E8F85DE7B2E8}"/>
              </a:ext>
            </a:extLst>
          </p:cNvPr>
          <p:cNvSpPr>
            <a:spLocks noGrp="1"/>
          </p:cNvSpPr>
          <p:nvPr>
            <p:ph type="title"/>
          </p:nvPr>
        </p:nvSpPr>
        <p:spPr>
          <a:xfrm>
            <a:off x="609600" y="155104"/>
            <a:ext cx="9347200" cy="609600"/>
          </a:xfrm>
        </p:spPr>
        <p:txBody>
          <a:bodyPr/>
          <a:lstStyle/>
          <a:p>
            <a:r>
              <a:rPr lang="en-US"/>
              <a:t>Node Composition</a:t>
            </a:r>
            <a:endParaRPr lang="en-SG"/>
          </a:p>
        </p:txBody>
      </p:sp>
      <p:sp>
        <p:nvSpPr>
          <p:cNvPr id="6" name="TextBox 5">
            <a:extLst>
              <a:ext uri="{FF2B5EF4-FFF2-40B4-BE49-F238E27FC236}">
                <a16:creationId xmlns:a16="http://schemas.microsoft.com/office/drawing/2014/main" id="{CCBA12B2-6135-4CCF-B983-58CE924922F5}"/>
              </a:ext>
            </a:extLst>
          </p:cNvPr>
          <p:cNvSpPr txBox="1"/>
          <p:nvPr/>
        </p:nvSpPr>
        <p:spPr>
          <a:xfrm>
            <a:off x="609600" y="896823"/>
            <a:ext cx="5146217" cy="461665"/>
          </a:xfrm>
          <a:prstGeom prst="rect">
            <a:avLst/>
          </a:prstGeom>
          <a:noFill/>
        </p:spPr>
        <p:txBody>
          <a:bodyPr wrap="none" rtlCol="0">
            <a:spAutoFit/>
          </a:bodyPr>
          <a:lstStyle/>
          <a:p>
            <a:r>
              <a:rPr lang="en-US" sz="2400" b="1" u="sng" dirty="0"/>
              <a:t>Deploying components in a Launch File</a:t>
            </a:r>
            <a:endParaRPr lang="en-SG" sz="2400" b="1" u="sng" dirty="0"/>
          </a:p>
        </p:txBody>
      </p:sp>
      <p:sp>
        <p:nvSpPr>
          <p:cNvPr id="5" name="TextBox 4">
            <a:extLst>
              <a:ext uri="{FF2B5EF4-FFF2-40B4-BE49-F238E27FC236}">
                <a16:creationId xmlns:a16="http://schemas.microsoft.com/office/drawing/2014/main" id="{ED6EEC7E-117F-43C4-A177-C058201EFF74}"/>
              </a:ext>
            </a:extLst>
          </p:cNvPr>
          <p:cNvSpPr txBox="1"/>
          <p:nvPr/>
        </p:nvSpPr>
        <p:spPr>
          <a:xfrm>
            <a:off x="609600" y="1358488"/>
            <a:ext cx="5386026" cy="5078313"/>
          </a:xfrm>
          <a:prstGeom prst="rect">
            <a:avLst/>
          </a:prstGeom>
          <a:noFill/>
        </p:spPr>
        <p:txBody>
          <a:bodyPr wrap="none" rtlCol="0">
            <a:spAutoFit/>
          </a:bodyPr>
          <a:lstStyle/>
          <a:p>
            <a:r>
              <a:rPr lang="en-US" b="1" dirty="0">
                <a:solidFill>
                  <a:schemeClr val="tx2">
                    <a:lumMod val="75000"/>
                  </a:schemeClr>
                </a:solidFill>
              </a:rPr>
              <a:t>container = </a:t>
            </a:r>
            <a:r>
              <a:rPr lang="en-US" b="1" dirty="0" err="1">
                <a:solidFill>
                  <a:schemeClr val="tx2">
                    <a:lumMod val="75000"/>
                  </a:schemeClr>
                </a:solidFill>
              </a:rPr>
              <a:t>ComposableNodeContainer</a:t>
            </a:r>
            <a:r>
              <a:rPr lang="en-US" b="1" dirty="0">
                <a:solidFill>
                  <a:schemeClr val="tx2">
                    <a:lumMod val="75000"/>
                  </a:schemeClr>
                </a:solidFill>
              </a:rPr>
              <a:t>(</a:t>
            </a:r>
          </a:p>
          <a:p>
            <a:r>
              <a:rPr lang="en-US" b="1" dirty="0">
                <a:solidFill>
                  <a:schemeClr val="tx2">
                    <a:lumMod val="75000"/>
                  </a:schemeClr>
                </a:solidFill>
              </a:rPr>
              <a:t>	      </a:t>
            </a:r>
            <a:r>
              <a:rPr lang="en-US" b="1" dirty="0" err="1">
                <a:solidFill>
                  <a:schemeClr val="tx2">
                    <a:lumMod val="75000"/>
                  </a:schemeClr>
                </a:solidFill>
              </a:rPr>
              <a:t>node_name</a:t>
            </a:r>
            <a:r>
              <a:rPr lang="en-US" b="1" dirty="0">
                <a:solidFill>
                  <a:srgbClr val="1F497D"/>
                </a:solidFill>
              </a:rPr>
              <a:t>=</a:t>
            </a:r>
            <a:r>
              <a:rPr lang="en-US" b="1" dirty="0">
                <a:solidFill>
                  <a:srgbClr val="FF0000"/>
                </a:solidFill>
              </a:rPr>
              <a:t>&lt;</a:t>
            </a:r>
            <a:r>
              <a:rPr lang="en-US" b="1" dirty="0" err="1">
                <a:solidFill>
                  <a:srgbClr val="FF0000"/>
                </a:solidFill>
              </a:rPr>
              <a:t>node_name</a:t>
            </a:r>
            <a:r>
              <a:rPr lang="en-US" b="1" dirty="0">
                <a:solidFill>
                  <a:srgbClr val="FF0000"/>
                </a:solidFill>
              </a:rPr>
              <a:t>&gt;</a:t>
            </a:r>
          </a:p>
          <a:p>
            <a:r>
              <a:rPr lang="en-US" b="1" dirty="0">
                <a:solidFill>
                  <a:schemeClr val="tx2">
                    <a:lumMod val="75000"/>
                  </a:schemeClr>
                </a:solidFill>
              </a:rPr>
              <a:t>	      </a:t>
            </a:r>
            <a:r>
              <a:rPr lang="en-US" b="1" dirty="0" err="1">
                <a:solidFill>
                  <a:schemeClr val="tx2">
                    <a:lumMod val="75000"/>
                  </a:schemeClr>
                </a:solidFill>
              </a:rPr>
              <a:t>node_namespace</a:t>
            </a:r>
            <a:r>
              <a:rPr lang="en-US" b="1" dirty="0">
                <a:solidFill>
                  <a:schemeClr val="tx2">
                    <a:lumMod val="75000"/>
                  </a:schemeClr>
                </a:solidFill>
              </a:rPr>
              <a:t>=</a:t>
            </a:r>
            <a:r>
              <a:rPr lang="en-US" b="1" dirty="0">
                <a:solidFill>
                  <a:srgbClr val="FF0000"/>
                </a:solidFill>
              </a:rPr>
              <a:t>‘’</a:t>
            </a:r>
            <a:r>
              <a:rPr lang="en-US" b="1" dirty="0">
                <a:solidFill>
                  <a:schemeClr val="tx2">
                    <a:lumMod val="75000"/>
                  </a:schemeClr>
                </a:solidFill>
              </a:rPr>
              <a:t>,</a:t>
            </a:r>
          </a:p>
          <a:p>
            <a:r>
              <a:rPr lang="en-US" b="1" dirty="0">
                <a:solidFill>
                  <a:schemeClr val="tx2">
                    <a:lumMod val="75000"/>
                  </a:schemeClr>
                </a:solidFill>
              </a:rPr>
              <a:t>                       package</a:t>
            </a:r>
            <a:r>
              <a:rPr lang="en-US" b="1" dirty="0">
                <a:solidFill>
                  <a:srgbClr val="1F497D"/>
                </a:solidFill>
              </a:rPr>
              <a:t>=</a:t>
            </a:r>
            <a:r>
              <a:rPr lang="en-US" b="1" dirty="0">
                <a:solidFill>
                  <a:srgbClr val="FF0000"/>
                </a:solidFill>
              </a:rPr>
              <a:t>‘</a:t>
            </a:r>
            <a:r>
              <a:rPr lang="en-US" b="1" dirty="0" err="1">
                <a:solidFill>
                  <a:srgbClr val="FF0000"/>
                </a:solidFill>
              </a:rPr>
              <a:t>rclcpp_components</a:t>
            </a:r>
            <a:r>
              <a:rPr lang="en-US" b="1" dirty="0">
                <a:solidFill>
                  <a:srgbClr val="FF0000"/>
                </a:solidFill>
              </a:rPr>
              <a:t>’</a:t>
            </a:r>
          </a:p>
          <a:p>
            <a:r>
              <a:rPr lang="en-US" b="1" dirty="0">
                <a:solidFill>
                  <a:schemeClr val="tx2">
                    <a:lumMod val="75000"/>
                  </a:schemeClr>
                </a:solidFill>
              </a:rPr>
              <a:t>                       </a:t>
            </a:r>
            <a:r>
              <a:rPr lang="en-US" b="1" dirty="0" err="1">
                <a:solidFill>
                  <a:schemeClr val="tx2">
                    <a:lumMod val="75000"/>
                  </a:schemeClr>
                </a:solidFill>
              </a:rPr>
              <a:t>node_executable</a:t>
            </a:r>
            <a:r>
              <a:rPr lang="en-US" b="1" dirty="0">
                <a:solidFill>
                  <a:srgbClr val="1F497D"/>
                </a:solidFill>
              </a:rPr>
              <a:t>=</a:t>
            </a:r>
            <a:r>
              <a:rPr lang="en-US" b="1" dirty="0">
                <a:solidFill>
                  <a:srgbClr val="FF0000"/>
                </a:solidFill>
              </a:rPr>
              <a:t>‘</a:t>
            </a:r>
            <a:r>
              <a:rPr lang="en-US" b="1" dirty="0" err="1">
                <a:solidFill>
                  <a:srgbClr val="FF0000"/>
                </a:solidFill>
              </a:rPr>
              <a:t>component_container</a:t>
            </a:r>
            <a:r>
              <a:rPr lang="en-US" b="1" dirty="0">
                <a:solidFill>
                  <a:srgbClr val="FF0000"/>
                </a:solidFill>
              </a:rPr>
              <a:t>’</a:t>
            </a:r>
          </a:p>
          <a:p>
            <a:r>
              <a:rPr lang="en-US" b="1" dirty="0">
                <a:solidFill>
                  <a:schemeClr val="tx2">
                    <a:lumMod val="75000"/>
                  </a:schemeClr>
                </a:solidFill>
              </a:rPr>
              <a:t>                       </a:t>
            </a:r>
            <a:r>
              <a:rPr lang="en-US" b="1" dirty="0" err="1">
                <a:solidFill>
                  <a:schemeClr val="tx2">
                    <a:lumMod val="75000"/>
                  </a:schemeClr>
                </a:solidFill>
              </a:rPr>
              <a:t>composable_node_descriptions</a:t>
            </a:r>
            <a:r>
              <a:rPr lang="en-US" b="1" dirty="0">
                <a:solidFill>
                  <a:schemeClr val="tx2">
                    <a:lumMod val="75000"/>
                  </a:schemeClr>
                </a:solidFill>
              </a:rPr>
              <a:t>=[</a:t>
            </a:r>
          </a:p>
          <a:p>
            <a:r>
              <a:rPr lang="en-US" b="1" dirty="0">
                <a:solidFill>
                  <a:schemeClr val="tx2">
                    <a:lumMod val="75000"/>
                  </a:schemeClr>
                </a:solidFill>
              </a:rPr>
              <a:t>	          </a:t>
            </a:r>
            <a:r>
              <a:rPr lang="en-US" b="1" dirty="0" err="1">
                <a:solidFill>
                  <a:schemeClr val="tx2">
                    <a:lumMod val="75000"/>
                  </a:schemeClr>
                </a:solidFill>
              </a:rPr>
              <a:t>ComposableNode</a:t>
            </a:r>
            <a:r>
              <a:rPr lang="en-US" b="1" dirty="0">
                <a:solidFill>
                  <a:schemeClr val="tx2">
                    <a:lumMod val="75000"/>
                  </a:schemeClr>
                </a:solidFill>
              </a:rPr>
              <a:t>(</a:t>
            </a:r>
          </a:p>
          <a:p>
            <a:r>
              <a:rPr lang="en-US" b="1" dirty="0">
                <a:solidFill>
                  <a:schemeClr val="tx2">
                    <a:lumMod val="75000"/>
                  </a:schemeClr>
                </a:solidFill>
              </a:rPr>
              <a:t>	              package</a:t>
            </a:r>
            <a:r>
              <a:rPr lang="en-US" b="1" dirty="0">
                <a:solidFill>
                  <a:srgbClr val="1F497D"/>
                </a:solidFill>
              </a:rPr>
              <a:t>=</a:t>
            </a:r>
            <a:r>
              <a:rPr lang="en-US" b="1" dirty="0">
                <a:solidFill>
                  <a:srgbClr val="FF0000"/>
                </a:solidFill>
              </a:rPr>
              <a:t>&lt;</a:t>
            </a:r>
            <a:r>
              <a:rPr lang="en-US" b="1" dirty="0" err="1">
                <a:solidFill>
                  <a:srgbClr val="FF0000"/>
                </a:solidFill>
              </a:rPr>
              <a:t>package_name</a:t>
            </a:r>
            <a:r>
              <a:rPr lang="en-US" b="1" dirty="0">
                <a:solidFill>
                  <a:srgbClr val="FF0000"/>
                </a:solidFill>
              </a:rPr>
              <a:t>&gt;</a:t>
            </a:r>
            <a:r>
              <a:rPr lang="en-US" b="1" dirty="0">
                <a:solidFill>
                  <a:schemeClr val="tx2">
                    <a:lumMod val="75000"/>
                  </a:schemeClr>
                </a:solidFill>
              </a:rPr>
              <a:t>,</a:t>
            </a:r>
          </a:p>
          <a:p>
            <a:r>
              <a:rPr lang="en-US" b="1" dirty="0">
                <a:solidFill>
                  <a:schemeClr val="tx2">
                    <a:lumMod val="75000"/>
                  </a:schemeClr>
                </a:solidFill>
              </a:rPr>
              <a:t>                               </a:t>
            </a:r>
            <a:r>
              <a:rPr lang="en-US" b="1" dirty="0" err="1">
                <a:solidFill>
                  <a:schemeClr val="tx2">
                    <a:lumMod val="75000"/>
                  </a:schemeClr>
                </a:solidFill>
              </a:rPr>
              <a:t>node_plugin</a:t>
            </a:r>
            <a:r>
              <a:rPr lang="en-US" b="1" dirty="0">
                <a:solidFill>
                  <a:srgbClr val="1F497D"/>
                </a:solidFill>
              </a:rPr>
              <a:t>=</a:t>
            </a:r>
            <a:r>
              <a:rPr lang="en-US" b="1" dirty="0">
                <a:solidFill>
                  <a:srgbClr val="FF0000"/>
                </a:solidFill>
              </a:rPr>
              <a:t>&lt;</a:t>
            </a:r>
            <a:r>
              <a:rPr lang="en-US" b="1" dirty="0" err="1">
                <a:solidFill>
                  <a:srgbClr val="FF0000"/>
                </a:solidFill>
              </a:rPr>
              <a:t>plugin_name</a:t>
            </a:r>
            <a:r>
              <a:rPr lang="en-US" b="1" dirty="0">
                <a:solidFill>
                  <a:srgbClr val="FF0000"/>
                </a:solidFill>
              </a:rPr>
              <a:t>&gt;</a:t>
            </a:r>
            <a:r>
              <a:rPr lang="en-US" b="1" dirty="0">
                <a:solidFill>
                  <a:srgbClr val="1F497D"/>
                </a:solidFill>
              </a:rPr>
              <a:t>,</a:t>
            </a:r>
          </a:p>
          <a:p>
            <a:r>
              <a:rPr lang="en-US" b="1" dirty="0">
                <a:solidFill>
                  <a:schemeClr val="tx2">
                    <a:lumMod val="75000"/>
                  </a:schemeClr>
                </a:solidFill>
              </a:rPr>
              <a:t>                               </a:t>
            </a:r>
            <a:r>
              <a:rPr lang="en-US" b="1" dirty="0" err="1">
                <a:solidFill>
                  <a:schemeClr val="tx2">
                    <a:lumMod val="75000"/>
                  </a:schemeClr>
                </a:solidFill>
              </a:rPr>
              <a:t>node_name</a:t>
            </a:r>
            <a:r>
              <a:rPr lang="en-US" b="1" dirty="0">
                <a:solidFill>
                  <a:srgbClr val="1F497D"/>
                </a:solidFill>
              </a:rPr>
              <a:t>=</a:t>
            </a:r>
            <a:r>
              <a:rPr lang="en-US" b="1" dirty="0">
                <a:solidFill>
                  <a:srgbClr val="FF0000"/>
                </a:solidFill>
              </a:rPr>
              <a:t>&lt;</a:t>
            </a:r>
            <a:r>
              <a:rPr lang="en-US" b="1" dirty="0" err="1">
                <a:solidFill>
                  <a:srgbClr val="FF0000"/>
                </a:solidFill>
              </a:rPr>
              <a:t>node_name</a:t>
            </a:r>
            <a:r>
              <a:rPr lang="en-US" b="1" dirty="0">
                <a:solidFill>
                  <a:srgbClr val="FF0000"/>
                </a:solidFill>
              </a:rPr>
              <a:t>&gt;</a:t>
            </a:r>
            <a:r>
              <a:rPr lang="en-US" b="1" dirty="0">
                <a:solidFill>
                  <a:srgbClr val="1F497D"/>
                </a:solidFill>
              </a:rPr>
              <a:t>),</a:t>
            </a:r>
          </a:p>
          <a:p>
            <a:r>
              <a:rPr lang="en-US" b="1" dirty="0">
                <a:solidFill>
                  <a:schemeClr val="tx2">
                    <a:lumMod val="75000"/>
                  </a:schemeClr>
                </a:solidFill>
              </a:rPr>
              <a:t>	          </a:t>
            </a:r>
            <a:r>
              <a:rPr lang="en-US" b="1" dirty="0" err="1">
                <a:solidFill>
                  <a:schemeClr val="tx2">
                    <a:lumMod val="75000"/>
                  </a:schemeClr>
                </a:solidFill>
              </a:rPr>
              <a:t>ComposableNode</a:t>
            </a:r>
            <a:r>
              <a:rPr lang="en-US" b="1" dirty="0">
                <a:solidFill>
                  <a:schemeClr val="tx2">
                    <a:lumMod val="75000"/>
                  </a:schemeClr>
                </a:solidFill>
              </a:rPr>
              <a:t>(</a:t>
            </a:r>
          </a:p>
          <a:p>
            <a:r>
              <a:rPr lang="en-US" b="1" dirty="0">
                <a:solidFill>
                  <a:schemeClr val="tx2">
                    <a:lumMod val="75000"/>
                  </a:schemeClr>
                </a:solidFill>
              </a:rPr>
              <a:t>	              package</a:t>
            </a:r>
            <a:r>
              <a:rPr lang="en-US" b="1" dirty="0">
                <a:solidFill>
                  <a:srgbClr val="1F497D"/>
                </a:solidFill>
              </a:rPr>
              <a:t>=</a:t>
            </a:r>
            <a:r>
              <a:rPr lang="en-US" b="1" dirty="0">
                <a:solidFill>
                  <a:srgbClr val="FF0000"/>
                </a:solidFill>
              </a:rPr>
              <a:t>&lt;</a:t>
            </a:r>
            <a:r>
              <a:rPr lang="en-US" b="1" dirty="0" err="1">
                <a:solidFill>
                  <a:srgbClr val="FF0000"/>
                </a:solidFill>
              </a:rPr>
              <a:t>package_name</a:t>
            </a:r>
            <a:r>
              <a:rPr lang="en-US" b="1" dirty="0">
                <a:solidFill>
                  <a:srgbClr val="FF0000"/>
                </a:solidFill>
              </a:rPr>
              <a:t>&gt;</a:t>
            </a:r>
            <a:r>
              <a:rPr lang="en-US" b="1" dirty="0">
                <a:solidFill>
                  <a:srgbClr val="1F497D"/>
                </a:solidFill>
              </a:rPr>
              <a:t>,</a:t>
            </a:r>
          </a:p>
          <a:p>
            <a:r>
              <a:rPr lang="en-US" b="1" dirty="0">
                <a:solidFill>
                  <a:schemeClr val="tx2">
                    <a:lumMod val="75000"/>
                  </a:schemeClr>
                </a:solidFill>
              </a:rPr>
              <a:t>                               </a:t>
            </a:r>
            <a:r>
              <a:rPr lang="en-US" b="1" dirty="0" err="1">
                <a:solidFill>
                  <a:schemeClr val="tx2">
                    <a:lumMod val="75000"/>
                  </a:schemeClr>
                </a:solidFill>
              </a:rPr>
              <a:t>node_plugin</a:t>
            </a:r>
            <a:r>
              <a:rPr lang="en-US" b="1" dirty="0">
                <a:solidFill>
                  <a:srgbClr val="1F497D"/>
                </a:solidFill>
              </a:rPr>
              <a:t>=</a:t>
            </a:r>
            <a:r>
              <a:rPr lang="en-US" b="1" dirty="0">
                <a:solidFill>
                  <a:srgbClr val="FF0000"/>
                </a:solidFill>
              </a:rPr>
              <a:t>&lt;</a:t>
            </a:r>
            <a:r>
              <a:rPr lang="en-US" b="1" dirty="0" err="1">
                <a:solidFill>
                  <a:srgbClr val="FF0000"/>
                </a:solidFill>
              </a:rPr>
              <a:t>plugin_name</a:t>
            </a:r>
            <a:r>
              <a:rPr lang="en-US" b="1" dirty="0">
                <a:solidFill>
                  <a:srgbClr val="FF0000"/>
                </a:solidFill>
              </a:rPr>
              <a:t>&gt;</a:t>
            </a:r>
            <a:r>
              <a:rPr lang="en-US" b="1" dirty="0">
                <a:solidFill>
                  <a:schemeClr val="tx2">
                    <a:lumMod val="75000"/>
                  </a:schemeClr>
                </a:solidFill>
              </a:rPr>
              <a:t>,</a:t>
            </a:r>
          </a:p>
          <a:p>
            <a:r>
              <a:rPr lang="en-US" b="1" dirty="0">
                <a:solidFill>
                  <a:schemeClr val="tx2">
                    <a:lumMod val="75000"/>
                  </a:schemeClr>
                </a:solidFill>
              </a:rPr>
              <a:t>                               </a:t>
            </a:r>
            <a:r>
              <a:rPr lang="en-US" b="1" dirty="0" err="1">
                <a:solidFill>
                  <a:schemeClr val="tx2">
                    <a:lumMod val="75000"/>
                  </a:schemeClr>
                </a:solidFill>
              </a:rPr>
              <a:t>node_name</a:t>
            </a:r>
            <a:r>
              <a:rPr lang="en-US" b="1" dirty="0">
                <a:solidFill>
                  <a:srgbClr val="1F497D"/>
                </a:solidFill>
              </a:rPr>
              <a:t>=</a:t>
            </a:r>
            <a:r>
              <a:rPr lang="en-US" b="1" dirty="0">
                <a:solidFill>
                  <a:srgbClr val="FF0000"/>
                </a:solidFill>
              </a:rPr>
              <a:t>&lt;</a:t>
            </a:r>
            <a:r>
              <a:rPr lang="en-US" b="1" dirty="0" err="1">
                <a:solidFill>
                  <a:srgbClr val="FF0000"/>
                </a:solidFill>
              </a:rPr>
              <a:t>node_name</a:t>
            </a:r>
            <a:r>
              <a:rPr lang="en-US" b="1" dirty="0">
                <a:solidFill>
                  <a:srgbClr val="FF0000"/>
                </a:solidFill>
              </a:rPr>
              <a:t>&gt;</a:t>
            </a:r>
            <a:r>
              <a:rPr lang="en-US" b="1" dirty="0">
                <a:solidFill>
                  <a:srgbClr val="1F497D"/>
                </a:solidFill>
              </a:rPr>
              <a:t>)</a:t>
            </a:r>
          </a:p>
          <a:p>
            <a:r>
              <a:rPr lang="en-US" b="1" dirty="0">
                <a:solidFill>
                  <a:schemeClr val="tx2">
                    <a:lumMod val="75000"/>
                  </a:schemeClr>
                </a:solidFill>
              </a:rPr>
              <a:t>	      ],</a:t>
            </a:r>
          </a:p>
          <a:p>
            <a:r>
              <a:rPr lang="en-US" b="1" dirty="0">
                <a:solidFill>
                  <a:schemeClr val="tx2">
                    <a:lumMod val="75000"/>
                  </a:schemeClr>
                </a:solidFill>
              </a:rPr>
              <a:t>	      output=‘screen’,</a:t>
            </a:r>
          </a:p>
          <a:p>
            <a:r>
              <a:rPr lang="en-US" b="1" dirty="0">
                <a:solidFill>
                  <a:schemeClr val="tx2">
                    <a:lumMod val="75000"/>
                  </a:schemeClr>
                </a:solidFill>
              </a:rPr>
              <a:t>)</a:t>
            </a:r>
          </a:p>
          <a:p>
            <a:r>
              <a:rPr lang="en-US" b="1" dirty="0">
                <a:solidFill>
                  <a:schemeClr val="tx2">
                    <a:lumMod val="75000"/>
                  </a:schemeClr>
                </a:solidFill>
              </a:rPr>
              <a:t>	              </a:t>
            </a:r>
            <a:endParaRPr lang="en-SG" b="1" dirty="0">
              <a:solidFill>
                <a:schemeClr val="tx2">
                  <a:lumMod val="75000"/>
                </a:schemeClr>
              </a:solidFill>
            </a:endParaRPr>
          </a:p>
        </p:txBody>
      </p:sp>
      <p:cxnSp>
        <p:nvCxnSpPr>
          <p:cNvPr id="8" name="Straight Arrow Connector 7">
            <a:extLst>
              <a:ext uri="{FF2B5EF4-FFF2-40B4-BE49-F238E27FC236}">
                <a16:creationId xmlns:a16="http://schemas.microsoft.com/office/drawing/2014/main" id="{5BA0ECE8-C58F-4A23-AABE-6EC86E548B21}"/>
              </a:ext>
            </a:extLst>
          </p:cNvPr>
          <p:cNvCxnSpPr>
            <a:cxnSpLocks/>
          </p:cNvCxnSpPr>
          <p:nvPr/>
        </p:nvCxnSpPr>
        <p:spPr>
          <a:xfrm flipV="1">
            <a:off x="4852324" y="1814732"/>
            <a:ext cx="1885071" cy="563947"/>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B6FEB65E-75F5-4497-840A-24D67A0475F3}"/>
              </a:ext>
            </a:extLst>
          </p:cNvPr>
          <p:cNvCxnSpPr>
            <a:cxnSpLocks/>
          </p:cNvCxnSpPr>
          <p:nvPr/>
        </p:nvCxnSpPr>
        <p:spPr>
          <a:xfrm flipV="1">
            <a:off x="5940226" y="2378679"/>
            <a:ext cx="1135823" cy="307145"/>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F4837DEF-FD91-4988-934A-E4B0A63A2A32}"/>
              </a:ext>
            </a:extLst>
          </p:cNvPr>
          <p:cNvSpPr/>
          <p:nvPr/>
        </p:nvSpPr>
        <p:spPr>
          <a:xfrm>
            <a:off x="6737395" y="1358488"/>
            <a:ext cx="4403187" cy="646331"/>
          </a:xfrm>
          <a:prstGeom prst="rect">
            <a:avLst/>
          </a:prstGeom>
        </p:spPr>
        <p:txBody>
          <a:bodyPr wrap="square">
            <a:spAutoFit/>
          </a:bodyPr>
          <a:lstStyle/>
          <a:p>
            <a:r>
              <a:rPr lang="en-US" dirty="0">
                <a:latin typeface="-apple-system"/>
              </a:rPr>
              <a:t>Official ROS2 Client Package containing tools for dynamically loadable components.</a:t>
            </a:r>
            <a:endParaRPr lang="en-SG" dirty="0"/>
          </a:p>
        </p:txBody>
      </p:sp>
      <p:sp>
        <p:nvSpPr>
          <p:cNvPr id="33" name="Rectangle 32">
            <a:extLst>
              <a:ext uri="{FF2B5EF4-FFF2-40B4-BE49-F238E27FC236}">
                <a16:creationId xmlns:a16="http://schemas.microsoft.com/office/drawing/2014/main" id="{544CCCAD-9DD1-4F6E-BC91-0CDA4190559F}"/>
              </a:ext>
            </a:extLst>
          </p:cNvPr>
          <p:cNvSpPr/>
          <p:nvPr/>
        </p:nvSpPr>
        <p:spPr>
          <a:xfrm>
            <a:off x="7076049" y="2229271"/>
            <a:ext cx="4797083" cy="369332"/>
          </a:xfrm>
          <a:prstGeom prst="rect">
            <a:avLst/>
          </a:prstGeom>
        </p:spPr>
        <p:txBody>
          <a:bodyPr wrap="square">
            <a:spAutoFit/>
          </a:bodyPr>
          <a:lstStyle/>
          <a:p>
            <a:r>
              <a:rPr lang="en-US" dirty="0">
                <a:latin typeface="-apple-system"/>
              </a:rPr>
              <a:t>Relevant Node executable for the </a:t>
            </a:r>
            <a:r>
              <a:rPr lang="en-US" dirty="0" err="1">
                <a:latin typeface="-apple-system"/>
              </a:rPr>
              <a:t>rclcpp</a:t>
            </a:r>
            <a:r>
              <a:rPr lang="en-US" dirty="0">
                <a:latin typeface="-apple-system"/>
              </a:rPr>
              <a:t> package</a:t>
            </a:r>
            <a:endParaRPr lang="en-SG" dirty="0"/>
          </a:p>
        </p:txBody>
      </p:sp>
      <p:cxnSp>
        <p:nvCxnSpPr>
          <p:cNvPr id="34" name="Straight Arrow Connector 33">
            <a:extLst>
              <a:ext uri="{FF2B5EF4-FFF2-40B4-BE49-F238E27FC236}">
                <a16:creationId xmlns:a16="http://schemas.microsoft.com/office/drawing/2014/main" id="{81B7ED25-F727-4001-8DC3-398D25BE3DCE}"/>
              </a:ext>
            </a:extLst>
          </p:cNvPr>
          <p:cNvCxnSpPr>
            <a:cxnSpLocks/>
          </p:cNvCxnSpPr>
          <p:nvPr/>
        </p:nvCxnSpPr>
        <p:spPr>
          <a:xfrm flipV="1">
            <a:off x="5060553" y="3428707"/>
            <a:ext cx="1135823" cy="8447"/>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A9190CE7-9FF6-443E-B29E-E670B0BB0D1D}"/>
              </a:ext>
            </a:extLst>
          </p:cNvPr>
          <p:cNvSpPr/>
          <p:nvPr/>
        </p:nvSpPr>
        <p:spPr>
          <a:xfrm>
            <a:off x="6196376" y="3244041"/>
            <a:ext cx="4250203" cy="369332"/>
          </a:xfrm>
          <a:prstGeom prst="rect">
            <a:avLst/>
          </a:prstGeom>
        </p:spPr>
        <p:txBody>
          <a:bodyPr wrap="square">
            <a:spAutoFit/>
          </a:bodyPr>
          <a:lstStyle/>
          <a:p>
            <a:r>
              <a:rPr lang="en-US" dirty="0">
                <a:latin typeface="-apple-system"/>
              </a:rPr>
              <a:t>Package containing your composable node</a:t>
            </a:r>
            <a:endParaRPr lang="en-SG" dirty="0"/>
          </a:p>
        </p:txBody>
      </p:sp>
      <p:sp>
        <p:nvSpPr>
          <p:cNvPr id="38" name="Rectangle 37">
            <a:extLst>
              <a:ext uri="{FF2B5EF4-FFF2-40B4-BE49-F238E27FC236}">
                <a16:creationId xmlns:a16="http://schemas.microsoft.com/office/drawing/2014/main" id="{2ECD19A3-B3C4-4B95-B77D-5503E082F52E}"/>
              </a:ext>
            </a:extLst>
          </p:cNvPr>
          <p:cNvSpPr/>
          <p:nvPr/>
        </p:nvSpPr>
        <p:spPr>
          <a:xfrm>
            <a:off x="6813886" y="3613373"/>
            <a:ext cx="4250203" cy="369332"/>
          </a:xfrm>
          <a:prstGeom prst="rect">
            <a:avLst/>
          </a:prstGeom>
        </p:spPr>
        <p:txBody>
          <a:bodyPr wrap="square">
            <a:spAutoFit/>
          </a:bodyPr>
          <a:lstStyle/>
          <a:p>
            <a:r>
              <a:rPr lang="en-US" dirty="0">
                <a:latin typeface="-apple-system"/>
              </a:rPr>
              <a:t>Name of the node plugin declared</a:t>
            </a:r>
            <a:endParaRPr lang="en-SG" dirty="0"/>
          </a:p>
        </p:txBody>
      </p:sp>
      <p:cxnSp>
        <p:nvCxnSpPr>
          <p:cNvPr id="40" name="Straight Arrow Connector 39">
            <a:extLst>
              <a:ext uri="{FF2B5EF4-FFF2-40B4-BE49-F238E27FC236}">
                <a16:creationId xmlns:a16="http://schemas.microsoft.com/office/drawing/2014/main" id="{82F5BBE3-2A91-44A9-A27D-9DDAB66CE686}"/>
              </a:ext>
            </a:extLst>
          </p:cNvPr>
          <p:cNvCxnSpPr>
            <a:cxnSpLocks/>
            <a:endCxn id="38" idx="1"/>
          </p:cNvCxnSpPr>
          <p:nvPr/>
        </p:nvCxnSpPr>
        <p:spPr>
          <a:xfrm flipV="1">
            <a:off x="5226947" y="3798039"/>
            <a:ext cx="1586939" cy="3880"/>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1CE4FFE3-A153-4A19-AC86-BA87DC325961}"/>
              </a:ext>
            </a:extLst>
          </p:cNvPr>
          <p:cNvSpPr>
            <a:spLocks noGrp="1"/>
          </p:cNvSpPr>
          <p:nvPr>
            <p:ph type="sldNum" sz="quarter" idx="12"/>
          </p:nvPr>
        </p:nvSpPr>
        <p:spPr/>
        <p:txBody>
          <a:bodyPr/>
          <a:lstStyle/>
          <a:p>
            <a:fld id="{DB585DB3-991F-418E-AAD4-DC1A839C24E0}" type="slidenum">
              <a:rPr lang="en-US" smtClean="0"/>
              <a:pPr/>
              <a:t>85</a:t>
            </a:fld>
            <a:endParaRPr lang="en-US"/>
          </a:p>
        </p:txBody>
      </p:sp>
    </p:spTree>
    <p:extLst>
      <p:ext uri="{BB962C8B-B14F-4D97-AF65-F5344CB8AC3E}">
        <p14:creationId xmlns:p14="http://schemas.microsoft.com/office/powerpoint/2010/main" val="87580170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C9F886-456C-4C5A-B60A-0DAB1C166141}"/>
              </a:ext>
            </a:extLst>
          </p:cNvPr>
          <p:cNvSpPr>
            <a:spLocks noGrp="1"/>
          </p:cNvSpPr>
          <p:nvPr>
            <p:ph type="title"/>
          </p:nvPr>
        </p:nvSpPr>
        <p:spPr>
          <a:xfrm>
            <a:off x="609600" y="155104"/>
            <a:ext cx="9347200" cy="609600"/>
          </a:xfrm>
        </p:spPr>
        <p:txBody>
          <a:bodyPr/>
          <a:lstStyle/>
          <a:p>
            <a:r>
              <a:rPr lang="en-US" dirty="0"/>
              <a:t>ROS2 Launch</a:t>
            </a:r>
            <a:endParaRPr lang="en-SG" dirty="0"/>
          </a:p>
        </p:txBody>
      </p:sp>
      <p:sp>
        <p:nvSpPr>
          <p:cNvPr id="4" name="Slide Number Placeholder 3">
            <a:extLst>
              <a:ext uri="{FF2B5EF4-FFF2-40B4-BE49-F238E27FC236}">
                <a16:creationId xmlns:a16="http://schemas.microsoft.com/office/drawing/2014/main" id="{414DBFA3-213D-4B59-A32E-76F7F0C7662A}"/>
              </a:ext>
            </a:extLst>
          </p:cNvPr>
          <p:cNvSpPr>
            <a:spLocks noGrp="1"/>
          </p:cNvSpPr>
          <p:nvPr>
            <p:ph type="sldNum" sz="quarter" idx="12"/>
          </p:nvPr>
        </p:nvSpPr>
        <p:spPr/>
        <p:txBody>
          <a:bodyPr/>
          <a:lstStyle/>
          <a:p>
            <a:fld id="{DB585DB3-991F-418E-AAD4-DC1A839C24E0}" type="slidenum">
              <a:rPr lang="en-US" smtClean="0"/>
              <a:pPr/>
              <a:t>86</a:t>
            </a:fld>
            <a:endParaRPr lang="en-US"/>
          </a:p>
        </p:txBody>
      </p:sp>
      <p:sp>
        <p:nvSpPr>
          <p:cNvPr id="5" name="object 3">
            <a:extLst>
              <a:ext uri="{FF2B5EF4-FFF2-40B4-BE49-F238E27FC236}">
                <a16:creationId xmlns:a16="http://schemas.microsoft.com/office/drawing/2014/main" id="{2C28AC51-58AA-427C-B75F-BF87B8ACD113}"/>
              </a:ext>
            </a:extLst>
          </p:cNvPr>
          <p:cNvSpPr txBox="1"/>
          <p:nvPr/>
        </p:nvSpPr>
        <p:spPr>
          <a:xfrm>
            <a:off x="749510" y="1163008"/>
            <a:ext cx="2941955" cy="215265"/>
          </a:xfrm>
          <a:prstGeom prst="rect">
            <a:avLst/>
          </a:prstGeom>
        </p:spPr>
        <p:txBody>
          <a:bodyPr vert="horz" wrap="square" lIns="0" tIns="12065" rIns="0" bIns="0" rtlCol="0">
            <a:spAutoFit/>
          </a:bodyPr>
          <a:lstStyle/>
          <a:p>
            <a:pPr marL="12700">
              <a:lnSpc>
                <a:spcPct val="100000"/>
              </a:lnSpc>
              <a:spcBef>
                <a:spcPts val="95"/>
              </a:spcBef>
            </a:pPr>
            <a:r>
              <a:rPr sz="1250" b="1" spc="-50" dirty="0">
                <a:latin typeface="Georgia"/>
                <a:cs typeface="Georgia"/>
              </a:rPr>
              <a:t>For</a:t>
            </a:r>
            <a:r>
              <a:rPr sz="1250" b="1" dirty="0">
                <a:latin typeface="Georgia"/>
                <a:cs typeface="Georgia"/>
              </a:rPr>
              <a:t> a</a:t>
            </a:r>
            <a:r>
              <a:rPr sz="1250" b="1" spc="-20" dirty="0">
                <a:latin typeface="Georgia"/>
                <a:cs typeface="Georgia"/>
              </a:rPr>
              <a:t> </a:t>
            </a:r>
            <a:r>
              <a:rPr sz="1250" b="1" spc="-15" dirty="0">
                <a:latin typeface="Georgia"/>
                <a:cs typeface="Georgia"/>
              </a:rPr>
              <a:t>Python</a:t>
            </a:r>
            <a:r>
              <a:rPr sz="1250" b="1" spc="-30" dirty="0">
                <a:latin typeface="Georgia"/>
                <a:cs typeface="Georgia"/>
              </a:rPr>
              <a:t> </a:t>
            </a:r>
            <a:r>
              <a:rPr sz="1250" b="1" spc="5" dirty="0">
                <a:latin typeface="Georgia"/>
                <a:cs typeface="Georgia"/>
              </a:rPr>
              <a:t>package,</a:t>
            </a:r>
            <a:r>
              <a:rPr sz="1250" b="1" spc="-15" dirty="0">
                <a:latin typeface="Georgia"/>
                <a:cs typeface="Georgia"/>
              </a:rPr>
              <a:t> in</a:t>
            </a:r>
            <a:r>
              <a:rPr sz="1250" b="1" spc="-25" dirty="0">
                <a:latin typeface="Georgia"/>
                <a:cs typeface="Georgia"/>
              </a:rPr>
              <a:t> </a:t>
            </a:r>
            <a:r>
              <a:rPr sz="1250" b="1" spc="-20" dirty="0">
                <a:latin typeface="Georgia"/>
                <a:cs typeface="Georgia"/>
              </a:rPr>
              <a:t>“setup.py”:</a:t>
            </a:r>
            <a:endParaRPr sz="1250" dirty="0">
              <a:latin typeface="Georgia"/>
              <a:cs typeface="Georgia"/>
            </a:endParaRPr>
          </a:p>
        </p:txBody>
      </p:sp>
      <p:sp>
        <p:nvSpPr>
          <p:cNvPr id="7" name="object 5">
            <a:extLst>
              <a:ext uri="{FF2B5EF4-FFF2-40B4-BE49-F238E27FC236}">
                <a16:creationId xmlns:a16="http://schemas.microsoft.com/office/drawing/2014/main" id="{07C48C63-BBBE-4085-93F4-C289C1DEE5F0}"/>
              </a:ext>
            </a:extLst>
          </p:cNvPr>
          <p:cNvSpPr txBox="1"/>
          <p:nvPr/>
        </p:nvSpPr>
        <p:spPr>
          <a:xfrm>
            <a:off x="2502110" y="6270709"/>
            <a:ext cx="2588895" cy="254635"/>
          </a:xfrm>
          <a:prstGeom prst="rect">
            <a:avLst/>
          </a:prstGeom>
        </p:spPr>
        <p:txBody>
          <a:bodyPr vert="horz" wrap="square" lIns="0" tIns="12700" rIns="0" bIns="0" rtlCol="0">
            <a:spAutoFit/>
          </a:bodyPr>
          <a:lstStyle/>
          <a:p>
            <a:pPr marL="12700">
              <a:lnSpc>
                <a:spcPct val="100000"/>
              </a:lnSpc>
              <a:spcBef>
                <a:spcPts val="100"/>
              </a:spcBef>
            </a:pPr>
            <a:r>
              <a:rPr sz="1500" u="heavy" spc="75" dirty="0">
                <a:solidFill>
                  <a:srgbClr val="0000ED"/>
                </a:solidFill>
                <a:uFill>
                  <a:solidFill>
                    <a:srgbClr val="0000ED"/>
                  </a:solidFill>
                </a:uFill>
                <a:latin typeface="Cambria"/>
                <a:cs typeface="Cambria"/>
                <a:hlinkClick r:id="rId3"/>
              </a:rPr>
              <a:t>References</a:t>
            </a:r>
            <a:r>
              <a:rPr sz="1500" u="heavy" spc="20" dirty="0">
                <a:solidFill>
                  <a:srgbClr val="0000ED"/>
                </a:solidFill>
                <a:uFill>
                  <a:solidFill>
                    <a:srgbClr val="0000ED"/>
                  </a:solidFill>
                </a:uFill>
                <a:latin typeface="Cambria"/>
                <a:cs typeface="Cambria"/>
                <a:hlinkClick r:id="rId3"/>
              </a:rPr>
              <a:t> </a:t>
            </a:r>
            <a:r>
              <a:rPr sz="1500" u="heavy" spc="85" dirty="0">
                <a:solidFill>
                  <a:srgbClr val="0000ED"/>
                </a:solidFill>
                <a:uFill>
                  <a:solidFill>
                    <a:srgbClr val="0000ED"/>
                  </a:solidFill>
                </a:uFill>
                <a:latin typeface="Cambria"/>
                <a:cs typeface="Cambria"/>
                <a:hlinkClick r:id="rId3"/>
              </a:rPr>
              <a:t>for</a:t>
            </a:r>
            <a:r>
              <a:rPr sz="1500" u="heavy" dirty="0">
                <a:solidFill>
                  <a:srgbClr val="0000ED"/>
                </a:solidFill>
                <a:uFill>
                  <a:solidFill>
                    <a:srgbClr val="0000ED"/>
                  </a:solidFill>
                </a:uFill>
                <a:latin typeface="Cambria"/>
                <a:cs typeface="Cambria"/>
                <a:hlinkClick r:id="rId3"/>
              </a:rPr>
              <a:t> </a:t>
            </a:r>
            <a:r>
              <a:rPr sz="1500" u="heavy" spc="65" dirty="0">
                <a:solidFill>
                  <a:srgbClr val="0000ED"/>
                </a:solidFill>
                <a:uFill>
                  <a:solidFill>
                    <a:srgbClr val="0000ED"/>
                  </a:solidFill>
                </a:uFill>
                <a:latin typeface="Cambria"/>
                <a:cs typeface="Cambria"/>
                <a:hlinkClick r:id="rId3"/>
              </a:rPr>
              <a:t>ROS2</a:t>
            </a:r>
            <a:r>
              <a:rPr sz="1500" u="heavy" spc="15" dirty="0">
                <a:solidFill>
                  <a:srgbClr val="0000ED"/>
                </a:solidFill>
                <a:uFill>
                  <a:solidFill>
                    <a:srgbClr val="0000ED"/>
                  </a:solidFill>
                </a:uFill>
                <a:latin typeface="Cambria"/>
                <a:cs typeface="Cambria"/>
                <a:hlinkClick r:id="rId3"/>
              </a:rPr>
              <a:t> </a:t>
            </a:r>
            <a:r>
              <a:rPr sz="1500" u="heavy" spc="80" dirty="0">
                <a:solidFill>
                  <a:srgbClr val="0000ED"/>
                </a:solidFill>
                <a:uFill>
                  <a:solidFill>
                    <a:srgbClr val="0000ED"/>
                  </a:solidFill>
                </a:uFill>
                <a:latin typeface="Cambria"/>
                <a:cs typeface="Cambria"/>
                <a:hlinkClick r:id="rId3"/>
              </a:rPr>
              <a:t>Params</a:t>
            </a:r>
            <a:endParaRPr sz="1500" dirty="0">
              <a:latin typeface="Cambria"/>
              <a:cs typeface="Cambria"/>
            </a:endParaRPr>
          </a:p>
        </p:txBody>
      </p:sp>
      <p:sp>
        <p:nvSpPr>
          <p:cNvPr id="8" name="Rectangle 7">
            <a:extLst>
              <a:ext uri="{FF2B5EF4-FFF2-40B4-BE49-F238E27FC236}">
                <a16:creationId xmlns:a16="http://schemas.microsoft.com/office/drawing/2014/main" id="{463CC6A6-12F8-4E87-8C46-60B107437C81}"/>
              </a:ext>
            </a:extLst>
          </p:cNvPr>
          <p:cNvSpPr/>
          <p:nvPr/>
        </p:nvSpPr>
        <p:spPr>
          <a:xfrm>
            <a:off x="679450" y="1378273"/>
            <a:ext cx="9207500" cy="2308324"/>
          </a:xfrm>
          <a:prstGeom prst="rect">
            <a:avLst/>
          </a:prstGeom>
        </p:spPr>
        <p:txBody>
          <a:bodyPr wrap="square">
            <a:spAutoFit/>
          </a:bodyPr>
          <a:lstStyle/>
          <a:p>
            <a:r>
              <a:rPr lang="en-SG" dirty="0">
                <a:solidFill>
                  <a:srgbClr val="000000"/>
                </a:solidFill>
                <a:latin typeface="inherit"/>
              </a:rPr>
              <a:t>...</a:t>
            </a:r>
            <a:endParaRPr lang="en-SG" dirty="0">
              <a:solidFill>
                <a:srgbClr val="AAAAAA"/>
              </a:solidFill>
              <a:latin typeface="Source Code Pro"/>
            </a:endParaRPr>
          </a:p>
          <a:p>
            <a:r>
              <a:rPr lang="en-SG" dirty="0" err="1">
                <a:solidFill>
                  <a:srgbClr val="000000"/>
                </a:solidFill>
                <a:latin typeface="inherit"/>
              </a:rPr>
              <a:t>data_files</a:t>
            </a:r>
            <a:r>
              <a:rPr lang="en-SG" dirty="0">
                <a:solidFill>
                  <a:srgbClr val="000000"/>
                </a:solidFill>
                <a:latin typeface="inherit"/>
              </a:rPr>
              <a:t>=</a:t>
            </a:r>
            <a:r>
              <a:rPr lang="en-SG" dirty="0">
                <a:solidFill>
                  <a:srgbClr val="777777"/>
                </a:solidFill>
                <a:latin typeface="inherit"/>
              </a:rPr>
              <a:t>[</a:t>
            </a:r>
            <a:endParaRPr lang="en-SG" dirty="0">
              <a:solidFill>
                <a:srgbClr val="AAAAAA"/>
              </a:solidFill>
              <a:latin typeface="Source Code Pro"/>
            </a:endParaRPr>
          </a:p>
          <a:p>
            <a:r>
              <a:rPr lang="en-SG" dirty="0">
                <a:solidFill>
                  <a:srgbClr val="777777"/>
                </a:solidFill>
                <a:latin typeface="inherit"/>
              </a:rPr>
              <a:t>	(</a:t>
            </a:r>
            <a:r>
              <a:rPr lang="en-SG" dirty="0">
                <a:solidFill>
                  <a:srgbClr val="DD1144"/>
                </a:solidFill>
                <a:latin typeface="inherit"/>
              </a:rPr>
              <a:t>'share/</a:t>
            </a:r>
            <a:r>
              <a:rPr lang="en-SG" dirty="0" err="1">
                <a:solidFill>
                  <a:srgbClr val="DD1144"/>
                </a:solidFill>
                <a:latin typeface="inherit"/>
              </a:rPr>
              <a:t>ament_index</a:t>
            </a:r>
            <a:r>
              <a:rPr lang="en-SG" dirty="0">
                <a:solidFill>
                  <a:srgbClr val="DD1144"/>
                </a:solidFill>
                <a:latin typeface="inherit"/>
              </a:rPr>
              <a:t>/</a:t>
            </a:r>
            <a:r>
              <a:rPr lang="en-SG" dirty="0" err="1">
                <a:solidFill>
                  <a:srgbClr val="DD1144"/>
                </a:solidFill>
                <a:latin typeface="inherit"/>
              </a:rPr>
              <a:t>resource_index</a:t>
            </a:r>
            <a:r>
              <a:rPr lang="en-SG" dirty="0">
                <a:solidFill>
                  <a:srgbClr val="DD1144"/>
                </a:solidFill>
                <a:latin typeface="inherit"/>
              </a:rPr>
              <a:t>/packages’</a:t>
            </a:r>
            <a:r>
              <a:rPr lang="en-SG" dirty="0">
                <a:solidFill>
                  <a:srgbClr val="000000"/>
                </a:solidFill>
                <a:latin typeface="inherit"/>
              </a:rPr>
              <a:t>,</a:t>
            </a:r>
            <a:endParaRPr lang="en-SG" dirty="0">
              <a:solidFill>
                <a:srgbClr val="AAAAAA"/>
              </a:solidFill>
              <a:latin typeface="Source Code Pro"/>
            </a:endParaRPr>
          </a:p>
          <a:p>
            <a:r>
              <a:rPr lang="en-SG" dirty="0">
                <a:solidFill>
                  <a:srgbClr val="777777"/>
                </a:solidFill>
                <a:latin typeface="inherit"/>
              </a:rPr>
              <a:t>		[</a:t>
            </a:r>
            <a:r>
              <a:rPr lang="en-SG" dirty="0">
                <a:solidFill>
                  <a:srgbClr val="DD1144"/>
                </a:solidFill>
                <a:latin typeface="inherit"/>
              </a:rPr>
              <a:t>'resource/'</a:t>
            </a:r>
            <a:r>
              <a:rPr lang="en-SG" dirty="0">
                <a:solidFill>
                  <a:srgbClr val="000000"/>
                </a:solidFill>
                <a:latin typeface="inherit"/>
              </a:rPr>
              <a:t> + </a:t>
            </a:r>
            <a:r>
              <a:rPr lang="en-SG" dirty="0" err="1">
                <a:solidFill>
                  <a:srgbClr val="000000"/>
                </a:solidFill>
                <a:latin typeface="inherit"/>
              </a:rPr>
              <a:t>package_name</a:t>
            </a:r>
            <a:r>
              <a:rPr lang="en-SG" dirty="0">
                <a:solidFill>
                  <a:srgbClr val="777777"/>
                </a:solidFill>
                <a:latin typeface="inherit"/>
              </a:rPr>
              <a:t>])</a:t>
            </a:r>
            <a:r>
              <a:rPr lang="en-SG" dirty="0">
                <a:solidFill>
                  <a:srgbClr val="000000"/>
                </a:solidFill>
                <a:latin typeface="inherit"/>
              </a:rPr>
              <a:t>,</a:t>
            </a:r>
            <a:endParaRPr lang="en-SG" dirty="0">
              <a:solidFill>
                <a:srgbClr val="AAAAAA"/>
              </a:solidFill>
              <a:latin typeface="Source Code Pro"/>
            </a:endParaRPr>
          </a:p>
          <a:p>
            <a:r>
              <a:rPr lang="en-SG" dirty="0">
                <a:solidFill>
                  <a:srgbClr val="777777"/>
                </a:solidFill>
                <a:latin typeface="inherit"/>
              </a:rPr>
              <a:t>	(</a:t>
            </a:r>
            <a:r>
              <a:rPr lang="en-SG" dirty="0">
                <a:solidFill>
                  <a:srgbClr val="DD1144"/>
                </a:solidFill>
                <a:latin typeface="inherit"/>
              </a:rPr>
              <a:t>'share/'</a:t>
            </a:r>
            <a:r>
              <a:rPr lang="en-SG" dirty="0">
                <a:solidFill>
                  <a:srgbClr val="000000"/>
                </a:solidFill>
                <a:latin typeface="inherit"/>
              </a:rPr>
              <a:t> + </a:t>
            </a:r>
            <a:r>
              <a:rPr lang="en-SG" dirty="0" err="1">
                <a:solidFill>
                  <a:srgbClr val="000000"/>
                </a:solidFill>
                <a:latin typeface="inherit"/>
              </a:rPr>
              <a:t>package_name</a:t>
            </a:r>
            <a:r>
              <a:rPr lang="en-SG" dirty="0">
                <a:solidFill>
                  <a:srgbClr val="000000"/>
                </a:solidFill>
                <a:latin typeface="inherit"/>
              </a:rPr>
              <a:t>, </a:t>
            </a:r>
            <a:r>
              <a:rPr lang="en-SG" dirty="0">
                <a:solidFill>
                  <a:srgbClr val="777777"/>
                </a:solidFill>
                <a:latin typeface="inherit"/>
              </a:rPr>
              <a:t>[</a:t>
            </a:r>
            <a:r>
              <a:rPr lang="en-SG" dirty="0">
                <a:solidFill>
                  <a:srgbClr val="DD1144"/>
                </a:solidFill>
                <a:latin typeface="inherit"/>
              </a:rPr>
              <a:t>'package.xml'</a:t>
            </a:r>
            <a:r>
              <a:rPr lang="en-SG" dirty="0">
                <a:solidFill>
                  <a:srgbClr val="777777"/>
                </a:solidFill>
                <a:latin typeface="inherit"/>
              </a:rPr>
              <a:t>])</a:t>
            </a:r>
            <a:r>
              <a:rPr lang="en-SG" dirty="0">
                <a:solidFill>
                  <a:srgbClr val="000000"/>
                </a:solidFill>
                <a:latin typeface="inherit"/>
              </a:rPr>
              <a:t>,</a:t>
            </a:r>
            <a:endParaRPr lang="en-SG" dirty="0">
              <a:solidFill>
                <a:srgbClr val="AAAAAA"/>
              </a:solidFill>
              <a:latin typeface="Source Code Pro"/>
            </a:endParaRPr>
          </a:p>
          <a:p>
            <a:r>
              <a:rPr lang="en-SG" dirty="0">
                <a:solidFill>
                  <a:srgbClr val="777777"/>
                </a:solidFill>
                <a:latin typeface="inherit"/>
              </a:rPr>
              <a:t>	</a:t>
            </a:r>
            <a:r>
              <a:rPr lang="en-SG" dirty="0">
                <a:solidFill>
                  <a:srgbClr val="777777"/>
                </a:solidFill>
                <a:highlight>
                  <a:srgbClr val="FFFF00"/>
                </a:highlight>
                <a:latin typeface="inherit"/>
              </a:rPr>
              <a:t>(</a:t>
            </a:r>
            <a:r>
              <a:rPr lang="en-SG" dirty="0" err="1">
                <a:solidFill>
                  <a:srgbClr val="000000"/>
                </a:solidFill>
                <a:highlight>
                  <a:srgbClr val="FFFF00"/>
                </a:highlight>
                <a:latin typeface="inherit"/>
              </a:rPr>
              <a:t>os.path.</a:t>
            </a:r>
            <a:r>
              <a:rPr lang="en-SG" dirty="0" err="1">
                <a:solidFill>
                  <a:srgbClr val="0086B3"/>
                </a:solidFill>
                <a:highlight>
                  <a:srgbClr val="FFFF00"/>
                </a:highlight>
                <a:latin typeface="inherit"/>
              </a:rPr>
              <a:t>join</a:t>
            </a:r>
            <a:r>
              <a:rPr lang="en-SG" dirty="0">
                <a:solidFill>
                  <a:srgbClr val="777777"/>
                </a:solidFill>
                <a:highlight>
                  <a:srgbClr val="FFFF00"/>
                </a:highlight>
                <a:latin typeface="inherit"/>
              </a:rPr>
              <a:t>(</a:t>
            </a:r>
            <a:r>
              <a:rPr lang="en-SG" dirty="0">
                <a:solidFill>
                  <a:srgbClr val="DD1144"/>
                </a:solidFill>
                <a:highlight>
                  <a:srgbClr val="FFFF00"/>
                </a:highlight>
                <a:latin typeface="inherit"/>
              </a:rPr>
              <a:t>'share'</a:t>
            </a:r>
            <a:r>
              <a:rPr lang="en-SG" dirty="0">
                <a:solidFill>
                  <a:srgbClr val="000000"/>
                </a:solidFill>
                <a:highlight>
                  <a:srgbClr val="FFFF00"/>
                </a:highlight>
                <a:latin typeface="inherit"/>
              </a:rPr>
              <a:t>, </a:t>
            </a:r>
            <a:r>
              <a:rPr lang="en-SG" dirty="0" err="1">
                <a:solidFill>
                  <a:srgbClr val="000000"/>
                </a:solidFill>
                <a:highlight>
                  <a:srgbClr val="FFFF00"/>
                </a:highlight>
                <a:latin typeface="inherit"/>
              </a:rPr>
              <a:t>package_name</a:t>
            </a:r>
            <a:r>
              <a:rPr lang="en-SG" dirty="0">
                <a:solidFill>
                  <a:srgbClr val="000000"/>
                </a:solidFill>
                <a:highlight>
                  <a:srgbClr val="FFFF00"/>
                </a:highlight>
                <a:latin typeface="inherit"/>
              </a:rPr>
              <a:t>, </a:t>
            </a:r>
            <a:r>
              <a:rPr lang="en-SG" dirty="0">
                <a:solidFill>
                  <a:srgbClr val="DD1144"/>
                </a:solidFill>
                <a:highlight>
                  <a:srgbClr val="FFFF00"/>
                </a:highlight>
                <a:latin typeface="inherit"/>
              </a:rPr>
              <a:t>'launch'</a:t>
            </a:r>
            <a:r>
              <a:rPr lang="en-SG" dirty="0">
                <a:solidFill>
                  <a:srgbClr val="777777"/>
                </a:solidFill>
                <a:highlight>
                  <a:srgbClr val="FFFF00"/>
                </a:highlight>
                <a:latin typeface="inherit"/>
              </a:rPr>
              <a:t>)</a:t>
            </a:r>
            <a:r>
              <a:rPr lang="en-SG" dirty="0">
                <a:solidFill>
                  <a:srgbClr val="000000"/>
                </a:solidFill>
                <a:highlight>
                  <a:srgbClr val="FFFF00"/>
                </a:highlight>
                <a:latin typeface="inherit"/>
              </a:rPr>
              <a:t>, </a:t>
            </a:r>
            <a:r>
              <a:rPr lang="en-SG" dirty="0">
                <a:solidFill>
                  <a:srgbClr val="0086B3"/>
                </a:solidFill>
                <a:highlight>
                  <a:srgbClr val="FFFF00"/>
                </a:highlight>
                <a:latin typeface="inherit"/>
              </a:rPr>
              <a:t>glob</a:t>
            </a:r>
            <a:r>
              <a:rPr lang="en-SG" dirty="0">
                <a:solidFill>
                  <a:srgbClr val="777777"/>
                </a:solidFill>
                <a:highlight>
                  <a:srgbClr val="FFFF00"/>
                </a:highlight>
                <a:latin typeface="inherit"/>
              </a:rPr>
              <a:t>(</a:t>
            </a:r>
            <a:r>
              <a:rPr lang="en-SG" dirty="0">
                <a:solidFill>
                  <a:srgbClr val="DD1144"/>
                </a:solidFill>
                <a:highlight>
                  <a:srgbClr val="FFFF00"/>
                </a:highlight>
                <a:latin typeface="inherit"/>
              </a:rPr>
              <a:t>'launch/*.launch.py'</a:t>
            </a:r>
            <a:r>
              <a:rPr lang="en-SG" dirty="0">
                <a:solidFill>
                  <a:srgbClr val="777777"/>
                </a:solidFill>
                <a:highlight>
                  <a:srgbClr val="FFFF00"/>
                </a:highlight>
                <a:latin typeface="inherit"/>
              </a:rPr>
              <a:t>))</a:t>
            </a:r>
            <a:endParaRPr lang="en-SG" dirty="0">
              <a:solidFill>
                <a:srgbClr val="444444"/>
              </a:solidFill>
              <a:highlight>
                <a:srgbClr val="FFFF00"/>
              </a:highlight>
              <a:latin typeface="Source Code Pro"/>
            </a:endParaRPr>
          </a:p>
          <a:p>
            <a:r>
              <a:rPr lang="en-SG" dirty="0">
                <a:solidFill>
                  <a:srgbClr val="777777"/>
                </a:solidFill>
                <a:latin typeface="inherit"/>
              </a:rPr>
              <a:t>]</a:t>
            </a:r>
            <a:r>
              <a:rPr lang="en-SG" dirty="0">
                <a:solidFill>
                  <a:srgbClr val="000000"/>
                </a:solidFill>
                <a:latin typeface="inherit"/>
              </a:rPr>
              <a:t>,</a:t>
            </a:r>
            <a:endParaRPr lang="en-SG" dirty="0">
              <a:solidFill>
                <a:srgbClr val="AAAAAA"/>
              </a:solidFill>
              <a:latin typeface="Source Code Pro"/>
            </a:endParaRPr>
          </a:p>
          <a:p>
            <a:r>
              <a:rPr lang="en-SG" dirty="0">
                <a:solidFill>
                  <a:srgbClr val="000000"/>
                </a:solidFill>
                <a:latin typeface="inherit"/>
              </a:rPr>
              <a:t>...</a:t>
            </a:r>
            <a:endParaRPr lang="en-SG" b="0" i="0" dirty="0">
              <a:solidFill>
                <a:srgbClr val="AAAAAA"/>
              </a:solidFill>
              <a:effectLst/>
              <a:latin typeface="Source Code Pro"/>
            </a:endParaRPr>
          </a:p>
        </p:txBody>
      </p:sp>
      <p:sp>
        <p:nvSpPr>
          <p:cNvPr id="13" name="Rectangle 12">
            <a:extLst>
              <a:ext uri="{FF2B5EF4-FFF2-40B4-BE49-F238E27FC236}">
                <a16:creationId xmlns:a16="http://schemas.microsoft.com/office/drawing/2014/main" id="{60F082F1-FADB-4B7F-AA88-E1DCF30FF249}"/>
              </a:ext>
            </a:extLst>
          </p:cNvPr>
          <p:cNvSpPr/>
          <p:nvPr/>
        </p:nvSpPr>
        <p:spPr>
          <a:xfrm>
            <a:off x="679450" y="4243557"/>
            <a:ext cx="9000661" cy="1569660"/>
          </a:xfrm>
          <a:prstGeom prst="rect">
            <a:avLst/>
          </a:prstGeom>
        </p:spPr>
        <p:txBody>
          <a:bodyPr wrap="square">
            <a:spAutoFit/>
          </a:bodyPr>
          <a:lstStyle/>
          <a:p>
            <a:r>
              <a:rPr lang="en-US" sz="1600" dirty="0">
                <a:solidFill>
                  <a:srgbClr val="000000"/>
                </a:solidFill>
                <a:latin typeface="SimSun" panose="02010600030101010101" pitchFamily="2" charset="-122"/>
                <a:ea typeface="SimSun" panose="02010600030101010101" pitchFamily="2" charset="-122"/>
              </a:rPr>
              <a:t>...</a:t>
            </a:r>
            <a:endParaRPr lang="en-US" sz="1600" dirty="0">
              <a:solidFill>
                <a:srgbClr val="AAAAAA"/>
              </a:solidFill>
              <a:latin typeface="SimSun" panose="02010600030101010101" pitchFamily="2" charset="-122"/>
              <a:ea typeface="SimSun" panose="02010600030101010101" pitchFamily="2" charset="-122"/>
            </a:endParaRPr>
          </a:p>
          <a:p>
            <a:r>
              <a:rPr lang="en-US" sz="1600" dirty="0">
                <a:solidFill>
                  <a:srgbClr val="000000"/>
                </a:solidFill>
                <a:latin typeface="SimSun" panose="02010600030101010101" pitchFamily="2" charset="-122"/>
                <a:ea typeface="SimSun" panose="02010600030101010101" pitchFamily="2" charset="-122"/>
              </a:rPr>
              <a:t>install(DIRECTORY</a:t>
            </a:r>
            <a:endParaRPr lang="en-US" sz="1600" dirty="0">
              <a:solidFill>
                <a:srgbClr val="AAAAAA"/>
              </a:solidFill>
              <a:latin typeface="SimSun" panose="02010600030101010101" pitchFamily="2" charset="-122"/>
              <a:ea typeface="SimSun" panose="02010600030101010101" pitchFamily="2" charset="-122"/>
            </a:endParaRPr>
          </a:p>
          <a:p>
            <a:r>
              <a:rPr lang="en-US" sz="1600" dirty="0">
                <a:solidFill>
                  <a:srgbClr val="000000"/>
                </a:solidFill>
                <a:highlight>
                  <a:srgbClr val="FFFF00"/>
                </a:highlight>
                <a:latin typeface="SimSun" panose="02010600030101010101" pitchFamily="2" charset="-122"/>
                <a:ea typeface="SimSun" panose="02010600030101010101" pitchFamily="2" charset="-122"/>
              </a:rPr>
              <a:t>launch</a:t>
            </a:r>
            <a:endParaRPr lang="en-US" sz="1600" dirty="0">
              <a:solidFill>
                <a:srgbClr val="AAAAAA"/>
              </a:solidFill>
              <a:highlight>
                <a:srgbClr val="FFFF00"/>
              </a:highlight>
              <a:latin typeface="SimSun" panose="02010600030101010101" pitchFamily="2" charset="-122"/>
              <a:ea typeface="SimSun" panose="02010600030101010101" pitchFamily="2" charset="-122"/>
            </a:endParaRPr>
          </a:p>
          <a:p>
            <a:r>
              <a:rPr lang="en-US" sz="1600" dirty="0">
                <a:solidFill>
                  <a:srgbClr val="000000"/>
                </a:solidFill>
                <a:latin typeface="SimSun" panose="02010600030101010101" pitchFamily="2" charset="-122"/>
                <a:ea typeface="SimSun" panose="02010600030101010101" pitchFamily="2" charset="-122"/>
              </a:rPr>
              <a:t>DESTINATION share/${PROJECT_NAME}</a:t>
            </a:r>
            <a:endParaRPr lang="en-US" sz="1600" dirty="0">
              <a:solidFill>
                <a:srgbClr val="AAAAAA"/>
              </a:solidFill>
              <a:latin typeface="SimSun" panose="02010600030101010101" pitchFamily="2" charset="-122"/>
              <a:ea typeface="SimSun" panose="02010600030101010101" pitchFamily="2" charset="-122"/>
            </a:endParaRPr>
          </a:p>
          <a:p>
            <a:r>
              <a:rPr lang="en-US" sz="1600" dirty="0">
                <a:solidFill>
                  <a:srgbClr val="000000"/>
                </a:solidFill>
                <a:latin typeface="SimSun" panose="02010600030101010101" pitchFamily="2" charset="-122"/>
                <a:ea typeface="SimSun" panose="02010600030101010101" pitchFamily="2" charset="-122"/>
              </a:rPr>
              <a:t>)</a:t>
            </a:r>
            <a:endParaRPr lang="en-US" sz="1600" dirty="0">
              <a:solidFill>
                <a:srgbClr val="AAAAAA"/>
              </a:solidFill>
              <a:latin typeface="SimSun" panose="02010600030101010101" pitchFamily="2" charset="-122"/>
              <a:ea typeface="SimSun" panose="02010600030101010101" pitchFamily="2" charset="-122"/>
            </a:endParaRPr>
          </a:p>
          <a:p>
            <a:r>
              <a:rPr lang="en-US" sz="1600" dirty="0">
                <a:solidFill>
                  <a:srgbClr val="000000"/>
                </a:solidFill>
                <a:latin typeface="SimSun" panose="02010600030101010101" pitchFamily="2" charset="-122"/>
                <a:ea typeface="SimSun" panose="02010600030101010101" pitchFamily="2" charset="-122"/>
              </a:rPr>
              <a:t>...</a:t>
            </a:r>
            <a:endParaRPr lang="en-US" sz="1600" b="0" i="0" dirty="0">
              <a:solidFill>
                <a:srgbClr val="AAAAAA"/>
              </a:solidFill>
              <a:effectLst/>
              <a:latin typeface="SimSun" panose="02010600030101010101" pitchFamily="2" charset="-122"/>
              <a:ea typeface="SimSun" panose="02010600030101010101" pitchFamily="2" charset="-122"/>
            </a:endParaRPr>
          </a:p>
        </p:txBody>
      </p:sp>
      <p:sp>
        <p:nvSpPr>
          <p:cNvPr id="14" name="object 3">
            <a:extLst>
              <a:ext uri="{FF2B5EF4-FFF2-40B4-BE49-F238E27FC236}">
                <a16:creationId xmlns:a16="http://schemas.microsoft.com/office/drawing/2014/main" id="{F767E4F7-1D90-458D-9E6D-FEA5D4F0CB92}"/>
              </a:ext>
            </a:extLst>
          </p:cNvPr>
          <p:cNvSpPr txBox="1"/>
          <p:nvPr/>
        </p:nvSpPr>
        <p:spPr>
          <a:xfrm>
            <a:off x="679450" y="4155218"/>
            <a:ext cx="4089190" cy="204543"/>
          </a:xfrm>
          <a:prstGeom prst="rect">
            <a:avLst/>
          </a:prstGeom>
        </p:spPr>
        <p:txBody>
          <a:bodyPr vert="horz" wrap="square" lIns="0" tIns="12065" rIns="0" bIns="0" rtlCol="0">
            <a:spAutoFit/>
          </a:bodyPr>
          <a:lstStyle/>
          <a:p>
            <a:pPr marL="12700">
              <a:lnSpc>
                <a:spcPct val="100000"/>
              </a:lnSpc>
              <a:spcBef>
                <a:spcPts val="95"/>
              </a:spcBef>
            </a:pPr>
            <a:r>
              <a:rPr sz="1250" b="1" spc="-50" dirty="0">
                <a:latin typeface="Georgia"/>
                <a:cs typeface="Georgia"/>
              </a:rPr>
              <a:t>For</a:t>
            </a:r>
            <a:r>
              <a:rPr sz="1250" b="1" dirty="0">
                <a:latin typeface="Georgia"/>
                <a:cs typeface="Georgia"/>
              </a:rPr>
              <a:t> a</a:t>
            </a:r>
            <a:r>
              <a:rPr sz="1250" b="1" spc="-20" dirty="0">
                <a:latin typeface="Georgia"/>
                <a:cs typeface="Georgia"/>
              </a:rPr>
              <a:t> </a:t>
            </a:r>
            <a:r>
              <a:rPr lang="en-US" sz="1250" b="1" spc="-15" dirty="0" err="1">
                <a:latin typeface="Georgia"/>
                <a:cs typeface="Georgia"/>
              </a:rPr>
              <a:t>CMake</a:t>
            </a:r>
            <a:r>
              <a:rPr sz="1250" b="1" spc="-30" dirty="0">
                <a:latin typeface="Georgia"/>
                <a:cs typeface="Georgia"/>
              </a:rPr>
              <a:t> </a:t>
            </a:r>
            <a:r>
              <a:rPr sz="1250" b="1" spc="5" dirty="0">
                <a:latin typeface="Georgia"/>
                <a:cs typeface="Georgia"/>
              </a:rPr>
              <a:t>package,</a:t>
            </a:r>
            <a:r>
              <a:rPr sz="1250" b="1" spc="-15" dirty="0">
                <a:latin typeface="Georgia"/>
                <a:cs typeface="Georgia"/>
              </a:rPr>
              <a:t> in</a:t>
            </a:r>
            <a:r>
              <a:rPr sz="1250" b="1" spc="-25" dirty="0">
                <a:latin typeface="Georgia"/>
                <a:cs typeface="Georgia"/>
              </a:rPr>
              <a:t> </a:t>
            </a:r>
            <a:r>
              <a:rPr sz="1250" b="1" spc="-20" dirty="0">
                <a:latin typeface="Georgia"/>
                <a:cs typeface="Georgia"/>
              </a:rPr>
              <a:t>“</a:t>
            </a:r>
            <a:r>
              <a:rPr lang="en-US" sz="1250" b="1" spc="-20" dirty="0">
                <a:latin typeface="Georgia"/>
                <a:cs typeface="Georgia"/>
              </a:rPr>
              <a:t>Cmakelists.txt</a:t>
            </a:r>
            <a:r>
              <a:rPr sz="1250" b="1" spc="-20" dirty="0">
                <a:latin typeface="Georgia"/>
                <a:cs typeface="Georgia"/>
              </a:rPr>
              <a:t>”:</a:t>
            </a:r>
            <a:endParaRPr sz="1250" dirty="0">
              <a:latin typeface="Georgia"/>
              <a:cs typeface="Georgia"/>
            </a:endParaRPr>
          </a:p>
        </p:txBody>
      </p:sp>
      <p:sp>
        <p:nvSpPr>
          <p:cNvPr id="9" name="TextBox 8">
            <a:extLst>
              <a:ext uri="{FF2B5EF4-FFF2-40B4-BE49-F238E27FC236}">
                <a16:creationId xmlns:a16="http://schemas.microsoft.com/office/drawing/2014/main" id="{BF87BB49-A187-4ECB-9226-6E03D2775B5F}"/>
              </a:ext>
            </a:extLst>
          </p:cNvPr>
          <p:cNvSpPr txBox="1"/>
          <p:nvPr/>
        </p:nvSpPr>
        <p:spPr>
          <a:xfrm>
            <a:off x="5499100" y="4659055"/>
            <a:ext cx="4859985" cy="369332"/>
          </a:xfrm>
          <a:prstGeom prst="rect">
            <a:avLst/>
          </a:prstGeom>
          <a:noFill/>
        </p:spPr>
        <p:txBody>
          <a:bodyPr wrap="none" rtlCol="0">
            <a:spAutoFit/>
          </a:bodyPr>
          <a:lstStyle/>
          <a:p>
            <a:r>
              <a:rPr lang="en-US" b="1" dirty="0"/>
              <a:t>Installing the entire launch folder of the package </a:t>
            </a:r>
            <a:endParaRPr lang="en-SG" b="1" dirty="0"/>
          </a:p>
        </p:txBody>
      </p:sp>
      <p:sp>
        <p:nvSpPr>
          <p:cNvPr id="10" name="TextBox 9">
            <a:extLst>
              <a:ext uri="{FF2B5EF4-FFF2-40B4-BE49-F238E27FC236}">
                <a16:creationId xmlns:a16="http://schemas.microsoft.com/office/drawing/2014/main" id="{B13235FB-578D-4C4D-B418-F63B19A081A4}"/>
              </a:ext>
            </a:extLst>
          </p:cNvPr>
          <p:cNvSpPr txBox="1"/>
          <p:nvPr/>
        </p:nvSpPr>
        <p:spPr>
          <a:xfrm>
            <a:off x="4927600" y="3481810"/>
            <a:ext cx="6761531" cy="369332"/>
          </a:xfrm>
          <a:prstGeom prst="rect">
            <a:avLst/>
          </a:prstGeom>
          <a:noFill/>
        </p:spPr>
        <p:txBody>
          <a:bodyPr wrap="none" rtlCol="0">
            <a:spAutoFit/>
          </a:bodyPr>
          <a:lstStyle/>
          <a:p>
            <a:r>
              <a:rPr lang="en-US" b="1" dirty="0"/>
              <a:t>Installing all files in config folder that contains the .launch.py filetype</a:t>
            </a:r>
            <a:endParaRPr lang="en-SG" b="1" dirty="0"/>
          </a:p>
        </p:txBody>
      </p:sp>
      <p:cxnSp>
        <p:nvCxnSpPr>
          <p:cNvPr id="11" name="Straight Arrow Connector 10">
            <a:extLst>
              <a:ext uri="{FF2B5EF4-FFF2-40B4-BE49-F238E27FC236}">
                <a16:creationId xmlns:a16="http://schemas.microsoft.com/office/drawing/2014/main" id="{E13DC069-207D-4038-A9CC-7AC3CEBD2A4B}"/>
              </a:ext>
            </a:extLst>
          </p:cNvPr>
          <p:cNvCxnSpPr>
            <a:cxnSpLocks/>
          </p:cNvCxnSpPr>
          <p:nvPr/>
        </p:nvCxnSpPr>
        <p:spPr>
          <a:xfrm flipH="1" flipV="1">
            <a:off x="7467600" y="3177970"/>
            <a:ext cx="671803" cy="4149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0964BCE0-B891-4E7E-81AC-B29B6D8557F3}"/>
              </a:ext>
            </a:extLst>
          </p:cNvPr>
          <p:cNvCxnSpPr>
            <a:cxnSpLocks/>
            <a:stCxn id="9" idx="1"/>
          </p:cNvCxnSpPr>
          <p:nvPr/>
        </p:nvCxnSpPr>
        <p:spPr>
          <a:xfrm flipH="1">
            <a:off x="1548686" y="4843721"/>
            <a:ext cx="3950414" cy="730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3626017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7F6404-6964-422A-B1D7-9FB359BE6F6D}"/>
              </a:ext>
            </a:extLst>
          </p:cNvPr>
          <p:cNvSpPr>
            <a:spLocks noGrp="1"/>
          </p:cNvSpPr>
          <p:nvPr>
            <p:ph type="title"/>
          </p:nvPr>
        </p:nvSpPr>
        <p:spPr>
          <a:xfrm>
            <a:off x="609600" y="155104"/>
            <a:ext cx="9855200" cy="609600"/>
          </a:xfrm>
        </p:spPr>
        <p:txBody>
          <a:bodyPr/>
          <a:lstStyle/>
          <a:p>
            <a:r>
              <a:rPr lang="en-US" dirty="0">
                <a:cs typeface="Calibri"/>
              </a:rPr>
              <a:t>Activity 5 : Creating a launch file for </a:t>
            </a:r>
            <a:r>
              <a:rPr lang="en-US" dirty="0" err="1">
                <a:cs typeface="Calibri"/>
              </a:rPr>
              <a:t>turtlesim</a:t>
            </a:r>
            <a:endParaRPr lang="en-US" dirty="0"/>
          </a:p>
        </p:txBody>
      </p:sp>
      <p:sp>
        <p:nvSpPr>
          <p:cNvPr id="3" name="Content Placeholder 2">
            <a:extLst>
              <a:ext uri="{FF2B5EF4-FFF2-40B4-BE49-F238E27FC236}">
                <a16:creationId xmlns:a16="http://schemas.microsoft.com/office/drawing/2014/main" id="{9DC18BCC-F5EF-4A1C-9BE0-7650C5146879}"/>
              </a:ext>
            </a:extLst>
          </p:cNvPr>
          <p:cNvSpPr>
            <a:spLocks noGrp="1"/>
          </p:cNvSpPr>
          <p:nvPr>
            <p:ph idx="1"/>
          </p:nvPr>
        </p:nvSpPr>
        <p:spPr>
          <a:xfrm>
            <a:off x="609600" y="2220686"/>
            <a:ext cx="10972800" cy="991622"/>
          </a:xfrm>
        </p:spPr>
        <p:txBody>
          <a:bodyPr/>
          <a:lstStyle/>
          <a:p>
            <a:r>
              <a:rPr lang="en-US" dirty="0"/>
              <a:t>Create a launch file that combines the nodes that we have been individually launching in multiple terminals</a:t>
            </a:r>
          </a:p>
        </p:txBody>
      </p:sp>
      <p:sp>
        <p:nvSpPr>
          <p:cNvPr id="4" name="Slide Number Placeholder 3">
            <a:extLst>
              <a:ext uri="{FF2B5EF4-FFF2-40B4-BE49-F238E27FC236}">
                <a16:creationId xmlns:a16="http://schemas.microsoft.com/office/drawing/2014/main" id="{225C2C3D-8F28-4F34-A5F2-0EE348ACD869}"/>
              </a:ext>
            </a:extLst>
          </p:cNvPr>
          <p:cNvSpPr>
            <a:spLocks noGrp="1"/>
          </p:cNvSpPr>
          <p:nvPr>
            <p:ph type="sldNum" sz="quarter" idx="12"/>
          </p:nvPr>
        </p:nvSpPr>
        <p:spPr/>
        <p:txBody>
          <a:bodyPr/>
          <a:lstStyle/>
          <a:p>
            <a:fld id="{DB585DB3-991F-418E-AAD4-DC1A839C24E0}" type="slidenum">
              <a:rPr lang="en-US" smtClean="0"/>
              <a:pPr/>
              <a:t>87</a:t>
            </a:fld>
            <a:endParaRPr lang="en-US"/>
          </a:p>
        </p:txBody>
      </p:sp>
    </p:spTree>
    <p:extLst>
      <p:ext uri="{BB962C8B-B14F-4D97-AF65-F5344CB8AC3E}">
        <p14:creationId xmlns:p14="http://schemas.microsoft.com/office/powerpoint/2010/main" val="62628431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78A11E-3ECA-438E-91F3-E969943C34B2}"/>
              </a:ext>
            </a:extLst>
          </p:cNvPr>
          <p:cNvSpPr>
            <a:spLocks noGrp="1"/>
          </p:cNvSpPr>
          <p:nvPr>
            <p:ph type="title"/>
          </p:nvPr>
        </p:nvSpPr>
        <p:spPr/>
        <p:txBody>
          <a:bodyPr/>
          <a:lstStyle/>
          <a:p>
            <a:r>
              <a:rPr lang="en-US" dirty="0"/>
              <a:t>Referencing other launch files</a:t>
            </a:r>
            <a:endParaRPr lang="en-SG" dirty="0"/>
          </a:p>
        </p:txBody>
      </p:sp>
      <p:sp>
        <p:nvSpPr>
          <p:cNvPr id="4" name="Slide Number Placeholder 3">
            <a:extLst>
              <a:ext uri="{FF2B5EF4-FFF2-40B4-BE49-F238E27FC236}">
                <a16:creationId xmlns:a16="http://schemas.microsoft.com/office/drawing/2014/main" id="{4F9BB3B5-1533-4EC8-9E6B-0169F203BB99}"/>
              </a:ext>
            </a:extLst>
          </p:cNvPr>
          <p:cNvSpPr>
            <a:spLocks noGrp="1"/>
          </p:cNvSpPr>
          <p:nvPr>
            <p:ph type="sldNum" sz="quarter" idx="12"/>
          </p:nvPr>
        </p:nvSpPr>
        <p:spPr/>
        <p:txBody>
          <a:bodyPr/>
          <a:lstStyle/>
          <a:p>
            <a:fld id="{DB585DB3-991F-418E-AAD4-DC1A839C24E0}" type="slidenum">
              <a:rPr lang="en-US" smtClean="0"/>
              <a:pPr/>
              <a:t>88</a:t>
            </a:fld>
            <a:endParaRPr lang="en-US"/>
          </a:p>
        </p:txBody>
      </p:sp>
      <p:pic>
        <p:nvPicPr>
          <p:cNvPr id="6" name="Picture 5">
            <a:extLst>
              <a:ext uri="{FF2B5EF4-FFF2-40B4-BE49-F238E27FC236}">
                <a16:creationId xmlns:a16="http://schemas.microsoft.com/office/drawing/2014/main" id="{B3E74A66-AB98-48A4-89A9-A1B6005EC1DC}"/>
              </a:ext>
            </a:extLst>
          </p:cNvPr>
          <p:cNvPicPr>
            <a:picLocks noChangeAspect="1"/>
          </p:cNvPicPr>
          <p:nvPr/>
        </p:nvPicPr>
        <p:blipFill>
          <a:blip r:embed="rId2"/>
          <a:stretch>
            <a:fillRect/>
          </a:stretch>
        </p:blipFill>
        <p:spPr>
          <a:xfrm>
            <a:off x="609600" y="978877"/>
            <a:ext cx="8013895" cy="3752053"/>
          </a:xfrm>
          <a:prstGeom prst="rect">
            <a:avLst/>
          </a:prstGeom>
        </p:spPr>
      </p:pic>
      <p:pic>
        <p:nvPicPr>
          <p:cNvPr id="9" name="Picture 8">
            <a:extLst>
              <a:ext uri="{FF2B5EF4-FFF2-40B4-BE49-F238E27FC236}">
                <a16:creationId xmlns:a16="http://schemas.microsoft.com/office/drawing/2014/main" id="{B93EB122-922B-41F6-9B56-81808A8C0B78}"/>
              </a:ext>
            </a:extLst>
          </p:cNvPr>
          <p:cNvPicPr>
            <a:picLocks noChangeAspect="1"/>
          </p:cNvPicPr>
          <p:nvPr/>
        </p:nvPicPr>
        <p:blipFill>
          <a:blip r:embed="rId3"/>
          <a:stretch>
            <a:fillRect/>
          </a:stretch>
        </p:blipFill>
        <p:spPr>
          <a:xfrm>
            <a:off x="609601" y="4873002"/>
            <a:ext cx="8281182" cy="1548771"/>
          </a:xfrm>
          <a:prstGeom prst="rect">
            <a:avLst/>
          </a:prstGeom>
        </p:spPr>
      </p:pic>
      <p:sp>
        <p:nvSpPr>
          <p:cNvPr id="10" name="TextBox 9">
            <a:extLst>
              <a:ext uri="{FF2B5EF4-FFF2-40B4-BE49-F238E27FC236}">
                <a16:creationId xmlns:a16="http://schemas.microsoft.com/office/drawing/2014/main" id="{835D2A81-926D-4D46-9BCC-ABAE653236C5}"/>
              </a:ext>
            </a:extLst>
          </p:cNvPr>
          <p:cNvSpPr txBox="1"/>
          <p:nvPr/>
        </p:nvSpPr>
        <p:spPr>
          <a:xfrm>
            <a:off x="9337821" y="5462721"/>
            <a:ext cx="1681871" cy="369332"/>
          </a:xfrm>
          <a:prstGeom prst="rect">
            <a:avLst/>
          </a:prstGeom>
          <a:noFill/>
        </p:spPr>
        <p:txBody>
          <a:bodyPr wrap="none" rtlCol="0">
            <a:spAutoFit/>
          </a:bodyPr>
          <a:lstStyle/>
          <a:p>
            <a:r>
              <a:rPr lang="en-US" dirty="0"/>
              <a:t>Child launch file</a:t>
            </a:r>
            <a:endParaRPr lang="en-SG" dirty="0"/>
          </a:p>
        </p:txBody>
      </p:sp>
      <p:sp>
        <p:nvSpPr>
          <p:cNvPr id="11" name="TextBox 10">
            <a:extLst>
              <a:ext uri="{FF2B5EF4-FFF2-40B4-BE49-F238E27FC236}">
                <a16:creationId xmlns:a16="http://schemas.microsoft.com/office/drawing/2014/main" id="{14222DF3-DCBF-41DC-B857-6B93C87D805C}"/>
              </a:ext>
            </a:extLst>
          </p:cNvPr>
          <p:cNvSpPr txBox="1"/>
          <p:nvPr/>
        </p:nvSpPr>
        <p:spPr>
          <a:xfrm>
            <a:off x="9337821" y="2963424"/>
            <a:ext cx="1822487" cy="369332"/>
          </a:xfrm>
          <a:prstGeom prst="rect">
            <a:avLst/>
          </a:prstGeom>
          <a:noFill/>
        </p:spPr>
        <p:txBody>
          <a:bodyPr wrap="none" rtlCol="0">
            <a:spAutoFit/>
          </a:bodyPr>
          <a:lstStyle/>
          <a:p>
            <a:r>
              <a:rPr lang="en-US" dirty="0"/>
              <a:t>Parent launch file</a:t>
            </a:r>
            <a:endParaRPr lang="en-SG" dirty="0"/>
          </a:p>
        </p:txBody>
      </p:sp>
      <p:sp>
        <p:nvSpPr>
          <p:cNvPr id="12" name="Rectangle 11">
            <a:extLst>
              <a:ext uri="{FF2B5EF4-FFF2-40B4-BE49-F238E27FC236}">
                <a16:creationId xmlns:a16="http://schemas.microsoft.com/office/drawing/2014/main" id="{B32F805D-BE32-47D3-8D10-E6FE5492838F}"/>
              </a:ext>
            </a:extLst>
          </p:cNvPr>
          <p:cNvSpPr/>
          <p:nvPr/>
        </p:nvSpPr>
        <p:spPr>
          <a:xfrm>
            <a:off x="1125415" y="3569678"/>
            <a:ext cx="2799469" cy="2286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3" name="Rectangle 12">
            <a:extLst>
              <a:ext uri="{FF2B5EF4-FFF2-40B4-BE49-F238E27FC236}">
                <a16:creationId xmlns:a16="http://schemas.microsoft.com/office/drawing/2014/main" id="{DCCF1F3A-86DD-4529-B63B-9AEBEC7A312B}"/>
              </a:ext>
            </a:extLst>
          </p:cNvPr>
          <p:cNvSpPr/>
          <p:nvPr/>
        </p:nvSpPr>
        <p:spPr>
          <a:xfrm>
            <a:off x="996461" y="2329377"/>
            <a:ext cx="2799469" cy="2286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4" name="Rectangle 13">
            <a:extLst>
              <a:ext uri="{FF2B5EF4-FFF2-40B4-BE49-F238E27FC236}">
                <a16:creationId xmlns:a16="http://schemas.microsoft.com/office/drawing/2014/main" id="{6BBC1352-B3C5-4D03-AA3E-270CD5F22A8E}"/>
              </a:ext>
            </a:extLst>
          </p:cNvPr>
          <p:cNvSpPr/>
          <p:nvPr/>
        </p:nvSpPr>
        <p:spPr>
          <a:xfrm>
            <a:off x="1697501" y="5618303"/>
            <a:ext cx="2098429" cy="26081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5" name="TextBox 14">
            <a:extLst>
              <a:ext uri="{FF2B5EF4-FFF2-40B4-BE49-F238E27FC236}">
                <a16:creationId xmlns:a16="http://schemas.microsoft.com/office/drawing/2014/main" id="{732CEC16-8FF4-45AC-99FD-B4A3F42FC95D}"/>
              </a:ext>
            </a:extLst>
          </p:cNvPr>
          <p:cNvSpPr txBox="1"/>
          <p:nvPr/>
        </p:nvSpPr>
        <p:spPr>
          <a:xfrm>
            <a:off x="456442" y="1015220"/>
            <a:ext cx="237566" cy="369332"/>
          </a:xfrm>
          <a:prstGeom prst="rect">
            <a:avLst/>
          </a:prstGeom>
          <a:noFill/>
        </p:spPr>
        <p:txBody>
          <a:bodyPr wrap="none" rtlCol="0">
            <a:spAutoFit/>
          </a:bodyPr>
          <a:lstStyle/>
          <a:p>
            <a:r>
              <a:rPr lang="en-US" dirty="0" err="1"/>
              <a:t>i</a:t>
            </a:r>
            <a:endParaRPr lang="en-SG" dirty="0"/>
          </a:p>
        </p:txBody>
      </p:sp>
    </p:spTree>
    <p:extLst>
      <p:ext uri="{BB962C8B-B14F-4D97-AF65-F5344CB8AC3E}">
        <p14:creationId xmlns:p14="http://schemas.microsoft.com/office/powerpoint/2010/main" val="161786199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15D32-CF56-42B3-85F6-4F377B340A6C}"/>
              </a:ext>
            </a:extLst>
          </p:cNvPr>
          <p:cNvSpPr>
            <a:spLocks noGrp="1"/>
          </p:cNvSpPr>
          <p:nvPr>
            <p:ph type="title"/>
          </p:nvPr>
        </p:nvSpPr>
        <p:spPr>
          <a:xfrm>
            <a:off x="609600" y="155104"/>
            <a:ext cx="9347200" cy="609600"/>
          </a:xfrm>
        </p:spPr>
        <p:txBody>
          <a:bodyPr/>
          <a:lstStyle/>
          <a:p>
            <a:r>
              <a:rPr lang="en-US"/>
              <a:t>ROS2 Params</a:t>
            </a:r>
            <a:endParaRPr lang="en-SG"/>
          </a:p>
        </p:txBody>
      </p:sp>
      <p:sp>
        <p:nvSpPr>
          <p:cNvPr id="4" name="Slide Number Placeholder 3">
            <a:extLst>
              <a:ext uri="{FF2B5EF4-FFF2-40B4-BE49-F238E27FC236}">
                <a16:creationId xmlns:a16="http://schemas.microsoft.com/office/drawing/2014/main" id="{EEABBC55-30DA-4BCF-A5A3-5FEB4155741C}"/>
              </a:ext>
            </a:extLst>
          </p:cNvPr>
          <p:cNvSpPr>
            <a:spLocks noGrp="1"/>
          </p:cNvSpPr>
          <p:nvPr>
            <p:ph type="sldNum" sz="quarter" idx="12"/>
          </p:nvPr>
        </p:nvSpPr>
        <p:spPr/>
        <p:txBody>
          <a:bodyPr/>
          <a:lstStyle/>
          <a:p>
            <a:fld id="{DB585DB3-991F-418E-AAD4-DC1A839C24E0}" type="slidenum">
              <a:rPr lang="en-US" smtClean="0"/>
              <a:pPr/>
              <a:t>89</a:t>
            </a:fld>
            <a:endParaRPr lang="en-US"/>
          </a:p>
        </p:txBody>
      </p:sp>
      <p:pic>
        <p:nvPicPr>
          <p:cNvPr id="17410" name="Picture 2" descr="Husky UGV - Outdoor Field Research Robot by Clearpath">
            <a:extLst>
              <a:ext uri="{FF2B5EF4-FFF2-40B4-BE49-F238E27FC236}">
                <a16:creationId xmlns:a16="http://schemas.microsoft.com/office/drawing/2014/main" id="{3F96302F-39BB-4ABB-A819-806575E4C77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098" t="47182" r="9843"/>
          <a:stretch/>
        </p:blipFill>
        <p:spPr bwMode="auto">
          <a:xfrm>
            <a:off x="3546865" y="980671"/>
            <a:ext cx="2197958" cy="1266878"/>
          </a:xfrm>
          <a:prstGeom prst="rect">
            <a:avLst/>
          </a:prstGeom>
          <a:noFill/>
          <a:extLst>
            <a:ext uri="{909E8E84-426E-40DD-AFC4-6F175D3DCCD1}">
              <a14:hiddenFill xmlns:a14="http://schemas.microsoft.com/office/drawing/2010/main">
                <a:solidFill>
                  <a:srgbClr val="FFFFFF"/>
                </a:solidFill>
              </a14:hiddenFill>
            </a:ext>
          </a:extLst>
        </p:spPr>
      </p:pic>
      <p:pic>
        <p:nvPicPr>
          <p:cNvPr id="17412" name="Picture 4" descr="MiR100™ | Mobile Industrial Robots">
            <a:extLst>
              <a:ext uri="{FF2B5EF4-FFF2-40B4-BE49-F238E27FC236}">
                <a16:creationId xmlns:a16="http://schemas.microsoft.com/office/drawing/2014/main" id="{8690F55D-E13D-4CAC-916B-84947A53AA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73180" y="2247549"/>
            <a:ext cx="2503351" cy="187751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DF7BB105-9EA3-44C3-8E51-B51583389B96}"/>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6017" b="89627" l="6151" r="92271">
                        <a14:foregroundMark x1="48107" y1="13693" x2="80284" y2="47925"/>
                        <a14:foregroundMark x1="80284" y1="47925" x2="84069" y2="58921"/>
                        <a14:foregroundMark x1="84069" y1="58921" x2="77918" y2="67427"/>
                        <a14:foregroundMark x1="77918" y1="67427" x2="54259" y2="59336"/>
                        <a14:foregroundMark x1="54259" y1="59336" x2="49685" y2="59544"/>
                        <a14:foregroundMark x1="74606" y1="21162" x2="85962" y2="24481"/>
                        <a14:foregroundMark x1="84858" y1="18672" x2="48423" y2="6224"/>
                        <a14:foregroundMark x1="66719" y1="14730" x2="83754" y2="19087"/>
                        <a14:foregroundMark x1="83754" y1="19087" x2="90852" y2="28423"/>
                        <a14:foregroundMark x1="90852" y1="28423" x2="92429" y2="38589"/>
                        <a14:foregroundMark x1="92429" y1="38589" x2="87382" y2="33610"/>
                        <a14:foregroundMark x1="86435" y1="68465" x2="87539" y2="82988"/>
                        <a14:foregroundMark x1="73028" y1="73444" x2="65300" y2="80083"/>
                        <a14:foregroundMark x1="65300" y1="80083" x2="63249" y2="85892"/>
                        <a14:foregroundMark x1="41640" y1="76349" x2="47792" y2="80498"/>
                        <a14:foregroundMark x1="66246" y1="80498" x2="68454" y2="85477"/>
                        <a14:foregroundMark x1="81703" y1="71784" x2="84858" y2="81743"/>
                        <a14:foregroundMark x1="84858" y1="81743" x2="83281" y2="85270"/>
                        <a14:foregroundMark x1="84069" y1="76763" x2="89274" y2="85477"/>
                        <a14:foregroundMark x1="89274" y1="85477" x2="89274" y2="85477"/>
                        <a14:foregroundMark x1="36435" y1="76763" x2="28076" y2="78008"/>
                        <a14:foregroundMark x1="28076" y1="78008" x2="19401" y2="75934"/>
                        <a14:foregroundMark x1="19401" y1="75934" x2="14038" y2="84855"/>
                        <a14:foregroundMark x1="14038" y1="84855" x2="13407" y2="74481"/>
                        <a14:foregroundMark x1="13407" y1="74481" x2="6625" y2="66598"/>
                        <a14:foregroundMark x1="6625" y1="66598" x2="6151" y2="54564"/>
                        <a14:foregroundMark x1="6151" y1="54564" x2="13722" y2="24481"/>
                        <a14:foregroundMark x1="77918" y1="16598" x2="85647" y2="18050"/>
                        <a14:foregroundMark x1="89274" y1="22614" x2="84858" y2="16598"/>
                        <a14:foregroundMark x1="71924" y1="11203" x2="79811" y2="12448"/>
                        <a14:foregroundMark x1="79811" y1="12448" x2="88170" y2="18050"/>
                        <a14:foregroundMark x1="85489" y1="86307" x2="85647" y2="85270"/>
                      </a14:backgroundRemoval>
                    </a14:imgEffect>
                  </a14:imgLayer>
                </a14:imgProps>
              </a:ext>
            </a:extLst>
          </a:blip>
          <a:stretch>
            <a:fillRect/>
          </a:stretch>
        </p:blipFill>
        <p:spPr>
          <a:xfrm>
            <a:off x="3824129" y="4643294"/>
            <a:ext cx="2032906" cy="1545522"/>
          </a:xfrm>
          <a:prstGeom prst="rect">
            <a:avLst/>
          </a:prstGeom>
        </p:spPr>
      </p:pic>
      <p:sp>
        <p:nvSpPr>
          <p:cNvPr id="7" name="TextBox 6">
            <a:extLst>
              <a:ext uri="{FF2B5EF4-FFF2-40B4-BE49-F238E27FC236}">
                <a16:creationId xmlns:a16="http://schemas.microsoft.com/office/drawing/2014/main" id="{F4C39561-47FE-42F8-991A-15CC9999D94D}"/>
              </a:ext>
            </a:extLst>
          </p:cNvPr>
          <p:cNvSpPr txBox="1"/>
          <p:nvPr/>
        </p:nvSpPr>
        <p:spPr>
          <a:xfrm>
            <a:off x="977053" y="1082717"/>
            <a:ext cx="2154757" cy="369332"/>
          </a:xfrm>
          <a:prstGeom prst="rect">
            <a:avLst/>
          </a:prstGeom>
          <a:noFill/>
        </p:spPr>
        <p:txBody>
          <a:bodyPr wrap="none" rtlCol="0">
            <a:spAutoFit/>
          </a:bodyPr>
          <a:lstStyle/>
          <a:p>
            <a:r>
              <a:rPr lang="en-US"/>
              <a:t>Wheel Radius: 15cm </a:t>
            </a:r>
            <a:endParaRPr lang="en-SG"/>
          </a:p>
        </p:txBody>
      </p:sp>
      <p:sp>
        <p:nvSpPr>
          <p:cNvPr id="10" name="TextBox 9">
            <a:extLst>
              <a:ext uri="{FF2B5EF4-FFF2-40B4-BE49-F238E27FC236}">
                <a16:creationId xmlns:a16="http://schemas.microsoft.com/office/drawing/2014/main" id="{E1739BF1-5DCB-4C60-B237-B937E138F9FC}"/>
              </a:ext>
            </a:extLst>
          </p:cNvPr>
          <p:cNvSpPr txBox="1"/>
          <p:nvPr/>
        </p:nvSpPr>
        <p:spPr>
          <a:xfrm>
            <a:off x="977052" y="2623046"/>
            <a:ext cx="2037737" cy="369332"/>
          </a:xfrm>
          <a:prstGeom prst="rect">
            <a:avLst/>
          </a:prstGeom>
          <a:noFill/>
        </p:spPr>
        <p:txBody>
          <a:bodyPr wrap="none" rtlCol="0">
            <a:spAutoFit/>
          </a:bodyPr>
          <a:lstStyle/>
          <a:p>
            <a:r>
              <a:rPr lang="en-US"/>
              <a:t>Wheel Radius: 5cm </a:t>
            </a:r>
            <a:endParaRPr lang="en-SG"/>
          </a:p>
        </p:txBody>
      </p:sp>
      <p:sp>
        <p:nvSpPr>
          <p:cNvPr id="11" name="TextBox 10">
            <a:extLst>
              <a:ext uri="{FF2B5EF4-FFF2-40B4-BE49-F238E27FC236}">
                <a16:creationId xmlns:a16="http://schemas.microsoft.com/office/drawing/2014/main" id="{4CA2BB96-0B9C-4496-A5A8-7B82EE21972E}"/>
              </a:ext>
            </a:extLst>
          </p:cNvPr>
          <p:cNvSpPr txBox="1"/>
          <p:nvPr/>
        </p:nvSpPr>
        <p:spPr>
          <a:xfrm>
            <a:off x="977051" y="4742645"/>
            <a:ext cx="2037737" cy="369332"/>
          </a:xfrm>
          <a:prstGeom prst="rect">
            <a:avLst/>
          </a:prstGeom>
          <a:noFill/>
        </p:spPr>
        <p:txBody>
          <a:bodyPr wrap="none" rtlCol="0">
            <a:spAutoFit/>
          </a:bodyPr>
          <a:lstStyle/>
          <a:p>
            <a:r>
              <a:rPr lang="en-US"/>
              <a:t>Wheel Radius: 7cm </a:t>
            </a:r>
            <a:endParaRPr lang="en-SG"/>
          </a:p>
        </p:txBody>
      </p:sp>
      <p:sp>
        <p:nvSpPr>
          <p:cNvPr id="12" name="TextBox 11">
            <a:extLst>
              <a:ext uri="{FF2B5EF4-FFF2-40B4-BE49-F238E27FC236}">
                <a16:creationId xmlns:a16="http://schemas.microsoft.com/office/drawing/2014/main" id="{B7CE64EE-D5E0-4C59-956C-9F0F3E8E254A}"/>
              </a:ext>
            </a:extLst>
          </p:cNvPr>
          <p:cNvSpPr txBox="1"/>
          <p:nvPr/>
        </p:nvSpPr>
        <p:spPr>
          <a:xfrm>
            <a:off x="977050" y="1367270"/>
            <a:ext cx="2325445" cy="369332"/>
          </a:xfrm>
          <a:prstGeom prst="rect">
            <a:avLst/>
          </a:prstGeom>
          <a:noFill/>
        </p:spPr>
        <p:txBody>
          <a:bodyPr wrap="none" rtlCol="0">
            <a:spAutoFit/>
          </a:bodyPr>
          <a:lstStyle/>
          <a:p>
            <a:r>
              <a:rPr lang="en-US"/>
              <a:t>Platform length: 25cm </a:t>
            </a:r>
            <a:endParaRPr lang="en-SG"/>
          </a:p>
        </p:txBody>
      </p:sp>
      <p:sp>
        <p:nvSpPr>
          <p:cNvPr id="13" name="TextBox 12">
            <a:extLst>
              <a:ext uri="{FF2B5EF4-FFF2-40B4-BE49-F238E27FC236}">
                <a16:creationId xmlns:a16="http://schemas.microsoft.com/office/drawing/2014/main" id="{FB78EC57-6A23-460A-8A54-E2B9198B70D3}"/>
              </a:ext>
            </a:extLst>
          </p:cNvPr>
          <p:cNvSpPr txBox="1"/>
          <p:nvPr/>
        </p:nvSpPr>
        <p:spPr>
          <a:xfrm>
            <a:off x="977050" y="1691716"/>
            <a:ext cx="2269596" cy="369332"/>
          </a:xfrm>
          <a:prstGeom prst="rect">
            <a:avLst/>
          </a:prstGeom>
          <a:noFill/>
        </p:spPr>
        <p:txBody>
          <a:bodyPr wrap="none" rtlCol="0">
            <a:spAutoFit/>
          </a:bodyPr>
          <a:lstStyle/>
          <a:p>
            <a:r>
              <a:rPr lang="en-US"/>
              <a:t>Platform width: 10cm </a:t>
            </a:r>
            <a:endParaRPr lang="en-SG"/>
          </a:p>
        </p:txBody>
      </p:sp>
      <p:sp>
        <p:nvSpPr>
          <p:cNvPr id="14" name="TextBox 13">
            <a:extLst>
              <a:ext uri="{FF2B5EF4-FFF2-40B4-BE49-F238E27FC236}">
                <a16:creationId xmlns:a16="http://schemas.microsoft.com/office/drawing/2014/main" id="{CC08DA0E-3926-440C-B7A2-7FDB200E69A6}"/>
              </a:ext>
            </a:extLst>
          </p:cNvPr>
          <p:cNvSpPr txBox="1"/>
          <p:nvPr/>
        </p:nvSpPr>
        <p:spPr>
          <a:xfrm>
            <a:off x="977050" y="2942241"/>
            <a:ext cx="2325445" cy="369332"/>
          </a:xfrm>
          <a:prstGeom prst="rect">
            <a:avLst/>
          </a:prstGeom>
          <a:noFill/>
        </p:spPr>
        <p:txBody>
          <a:bodyPr wrap="none" rtlCol="0">
            <a:spAutoFit/>
          </a:bodyPr>
          <a:lstStyle/>
          <a:p>
            <a:r>
              <a:rPr lang="en-US"/>
              <a:t>Platform length: 25cm </a:t>
            </a:r>
            <a:endParaRPr lang="en-SG"/>
          </a:p>
        </p:txBody>
      </p:sp>
      <p:sp>
        <p:nvSpPr>
          <p:cNvPr id="15" name="TextBox 14">
            <a:extLst>
              <a:ext uri="{FF2B5EF4-FFF2-40B4-BE49-F238E27FC236}">
                <a16:creationId xmlns:a16="http://schemas.microsoft.com/office/drawing/2014/main" id="{8A5129F3-A08D-498D-99B1-12091A5C99E1}"/>
              </a:ext>
            </a:extLst>
          </p:cNvPr>
          <p:cNvSpPr txBox="1"/>
          <p:nvPr/>
        </p:nvSpPr>
        <p:spPr>
          <a:xfrm>
            <a:off x="977050" y="3266687"/>
            <a:ext cx="2269596" cy="369332"/>
          </a:xfrm>
          <a:prstGeom prst="rect">
            <a:avLst/>
          </a:prstGeom>
          <a:noFill/>
        </p:spPr>
        <p:txBody>
          <a:bodyPr wrap="none" rtlCol="0">
            <a:spAutoFit/>
          </a:bodyPr>
          <a:lstStyle/>
          <a:p>
            <a:r>
              <a:rPr lang="en-US"/>
              <a:t>Platform width: 10cm </a:t>
            </a:r>
            <a:endParaRPr lang="en-SG"/>
          </a:p>
        </p:txBody>
      </p:sp>
      <p:sp>
        <p:nvSpPr>
          <p:cNvPr id="16" name="TextBox 15">
            <a:extLst>
              <a:ext uri="{FF2B5EF4-FFF2-40B4-BE49-F238E27FC236}">
                <a16:creationId xmlns:a16="http://schemas.microsoft.com/office/drawing/2014/main" id="{97EE4C7C-66D9-47D2-A050-88406FF50DD5}"/>
              </a:ext>
            </a:extLst>
          </p:cNvPr>
          <p:cNvSpPr txBox="1"/>
          <p:nvPr/>
        </p:nvSpPr>
        <p:spPr>
          <a:xfrm>
            <a:off x="977050" y="5091609"/>
            <a:ext cx="2325445" cy="369332"/>
          </a:xfrm>
          <a:prstGeom prst="rect">
            <a:avLst/>
          </a:prstGeom>
          <a:noFill/>
        </p:spPr>
        <p:txBody>
          <a:bodyPr wrap="none" rtlCol="0">
            <a:spAutoFit/>
          </a:bodyPr>
          <a:lstStyle/>
          <a:p>
            <a:r>
              <a:rPr lang="en-US"/>
              <a:t>Platform length: 15cm </a:t>
            </a:r>
            <a:endParaRPr lang="en-SG"/>
          </a:p>
        </p:txBody>
      </p:sp>
      <p:sp>
        <p:nvSpPr>
          <p:cNvPr id="17" name="TextBox 16">
            <a:extLst>
              <a:ext uri="{FF2B5EF4-FFF2-40B4-BE49-F238E27FC236}">
                <a16:creationId xmlns:a16="http://schemas.microsoft.com/office/drawing/2014/main" id="{6E76610A-1A8B-438D-B7CC-59657A183D0E}"/>
              </a:ext>
            </a:extLst>
          </p:cNvPr>
          <p:cNvSpPr txBox="1"/>
          <p:nvPr/>
        </p:nvSpPr>
        <p:spPr>
          <a:xfrm>
            <a:off x="977050" y="5416055"/>
            <a:ext cx="2269596" cy="369332"/>
          </a:xfrm>
          <a:prstGeom prst="rect">
            <a:avLst/>
          </a:prstGeom>
          <a:noFill/>
        </p:spPr>
        <p:txBody>
          <a:bodyPr wrap="none" rtlCol="0">
            <a:spAutoFit/>
          </a:bodyPr>
          <a:lstStyle/>
          <a:p>
            <a:r>
              <a:rPr lang="en-US"/>
              <a:t>Platform width: 12cm </a:t>
            </a:r>
            <a:endParaRPr lang="en-SG"/>
          </a:p>
        </p:txBody>
      </p:sp>
      <p:sp>
        <p:nvSpPr>
          <p:cNvPr id="8" name="Cube 7">
            <a:extLst>
              <a:ext uri="{FF2B5EF4-FFF2-40B4-BE49-F238E27FC236}">
                <a16:creationId xmlns:a16="http://schemas.microsoft.com/office/drawing/2014/main" id="{AA9BA7B9-6D87-4E32-852A-65DE0C779DCD}"/>
              </a:ext>
            </a:extLst>
          </p:cNvPr>
          <p:cNvSpPr/>
          <p:nvPr/>
        </p:nvSpPr>
        <p:spPr>
          <a:xfrm>
            <a:off x="7568697" y="1736602"/>
            <a:ext cx="2652990" cy="3880568"/>
          </a:xfrm>
          <a:prstGeom prst="cube">
            <a:avLst>
              <a:gd name="adj" fmla="val 9892"/>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9" name="TextBox 8">
            <a:extLst>
              <a:ext uri="{FF2B5EF4-FFF2-40B4-BE49-F238E27FC236}">
                <a16:creationId xmlns:a16="http://schemas.microsoft.com/office/drawing/2014/main" id="{9230A629-65E6-4070-B153-E722DA340199}"/>
              </a:ext>
            </a:extLst>
          </p:cNvPr>
          <p:cNvSpPr txBox="1"/>
          <p:nvPr/>
        </p:nvSpPr>
        <p:spPr>
          <a:xfrm>
            <a:off x="7740236" y="2235365"/>
            <a:ext cx="2037802" cy="369332"/>
          </a:xfrm>
          <a:prstGeom prst="rect">
            <a:avLst/>
          </a:prstGeom>
          <a:noFill/>
        </p:spPr>
        <p:txBody>
          <a:bodyPr wrap="none" rtlCol="0">
            <a:spAutoFit/>
          </a:bodyPr>
          <a:lstStyle/>
          <a:p>
            <a:r>
              <a:rPr lang="en-US" b="1"/>
              <a:t>Navigation Package</a:t>
            </a:r>
            <a:endParaRPr lang="en-SG" b="1"/>
          </a:p>
        </p:txBody>
      </p:sp>
      <p:cxnSp>
        <p:nvCxnSpPr>
          <p:cNvPr id="19" name="Straight Arrow Connector 18">
            <a:extLst>
              <a:ext uri="{FF2B5EF4-FFF2-40B4-BE49-F238E27FC236}">
                <a16:creationId xmlns:a16="http://schemas.microsoft.com/office/drawing/2014/main" id="{B2BF8139-DD1C-456F-9587-AB44919D2DAD}"/>
              </a:ext>
            </a:extLst>
          </p:cNvPr>
          <p:cNvCxnSpPr/>
          <p:nvPr/>
        </p:nvCxnSpPr>
        <p:spPr>
          <a:xfrm>
            <a:off x="6096000" y="1736602"/>
            <a:ext cx="2068286" cy="13821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CE8B1F4F-36BE-4B46-B94A-C2F1FE91905B}"/>
              </a:ext>
            </a:extLst>
          </p:cNvPr>
          <p:cNvCxnSpPr>
            <a:cxnSpLocks/>
          </p:cNvCxnSpPr>
          <p:nvPr/>
        </p:nvCxnSpPr>
        <p:spPr>
          <a:xfrm>
            <a:off x="6096000" y="3174218"/>
            <a:ext cx="2068286" cy="7596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202AD4D8-474E-4050-A43D-D90CF1A95768}"/>
              </a:ext>
            </a:extLst>
          </p:cNvPr>
          <p:cNvCxnSpPr>
            <a:cxnSpLocks/>
          </p:cNvCxnSpPr>
          <p:nvPr/>
        </p:nvCxnSpPr>
        <p:spPr>
          <a:xfrm flipV="1">
            <a:off x="6164714" y="4742645"/>
            <a:ext cx="1803629" cy="7928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DBDF61AB-77D6-4C37-9B10-2EB827A3FEDF}"/>
              </a:ext>
            </a:extLst>
          </p:cNvPr>
          <p:cNvSpPr txBox="1"/>
          <p:nvPr/>
        </p:nvSpPr>
        <p:spPr>
          <a:xfrm>
            <a:off x="8506503" y="3405502"/>
            <a:ext cx="505267" cy="923330"/>
          </a:xfrm>
          <a:prstGeom prst="rect">
            <a:avLst/>
          </a:prstGeom>
          <a:noFill/>
        </p:spPr>
        <p:txBody>
          <a:bodyPr wrap="none" rtlCol="0">
            <a:spAutoFit/>
          </a:bodyPr>
          <a:lstStyle/>
          <a:p>
            <a:r>
              <a:rPr lang="en-US" sz="5400"/>
              <a:t>?</a:t>
            </a:r>
            <a:endParaRPr lang="en-SG" sz="5400"/>
          </a:p>
        </p:txBody>
      </p:sp>
    </p:spTree>
    <p:extLst>
      <p:ext uri="{BB962C8B-B14F-4D97-AF65-F5344CB8AC3E}">
        <p14:creationId xmlns:p14="http://schemas.microsoft.com/office/powerpoint/2010/main" val="11498808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a:t>DDS on ROS2</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A03AF2-F585-4479-8A3F-D36D104B4D5E}" type="slidenum">
              <a:rPr kumimoji="0" lang="en-SG"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SG"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9" name="TextBox 8">
            <a:extLst>
              <a:ext uri="{FF2B5EF4-FFF2-40B4-BE49-F238E27FC236}">
                <a16:creationId xmlns:a16="http://schemas.microsoft.com/office/drawing/2014/main" id="{A56BC0EC-3898-43BA-97FD-0F0347170924}"/>
              </a:ext>
            </a:extLst>
          </p:cNvPr>
          <p:cNvSpPr txBox="1"/>
          <p:nvPr/>
        </p:nvSpPr>
        <p:spPr>
          <a:xfrm>
            <a:off x="840059" y="1221059"/>
            <a:ext cx="9285246"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cs typeface="Calibri"/>
              </a:rPr>
              <a:t>ROS2 is designed to be </a:t>
            </a:r>
            <a:r>
              <a:rPr lang="en-US" b="1" u="sng">
                <a:cs typeface="Calibri"/>
              </a:rPr>
              <a:t>DDS implementation agnostic</a:t>
            </a:r>
            <a:r>
              <a:rPr lang="en-US">
                <a:cs typeface="Calibri"/>
              </a:rPr>
              <a:t> through a </a:t>
            </a:r>
            <a:r>
              <a:rPr lang="en-US" b="1" u="sng">
                <a:cs typeface="Calibri"/>
              </a:rPr>
              <a:t>middleware interface</a:t>
            </a:r>
          </a:p>
          <a:p>
            <a:pPr marL="742950" lvl="1" indent="-285750">
              <a:buFont typeface="Arial"/>
              <a:buChar char="•"/>
            </a:pPr>
            <a:r>
              <a:rPr lang="en-US">
                <a:cs typeface="Calibri"/>
              </a:rPr>
              <a:t>No differences between different vendor implementation!</a:t>
            </a:r>
          </a:p>
        </p:txBody>
      </p:sp>
      <p:sp>
        <p:nvSpPr>
          <p:cNvPr id="2" name="Rectangle 1">
            <a:extLst>
              <a:ext uri="{FF2B5EF4-FFF2-40B4-BE49-F238E27FC236}">
                <a16:creationId xmlns:a16="http://schemas.microsoft.com/office/drawing/2014/main" id="{B323C7CB-DCCF-43D4-8AB4-D8107F327F84}"/>
              </a:ext>
            </a:extLst>
          </p:cNvPr>
          <p:cNvSpPr/>
          <p:nvPr/>
        </p:nvSpPr>
        <p:spPr>
          <a:xfrm>
            <a:off x="955288" y="2339897"/>
            <a:ext cx="5538438" cy="62260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000000"/>
                </a:solidFill>
                <a:cs typeface="Calibri"/>
              </a:rPr>
              <a:t>User </a:t>
            </a:r>
            <a:endParaRPr lang="en-US">
              <a:solidFill>
                <a:srgbClr val="000000"/>
              </a:solidFill>
            </a:endParaRPr>
          </a:p>
        </p:txBody>
      </p:sp>
      <p:sp>
        <p:nvSpPr>
          <p:cNvPr id="7" name="Rectangle 6">
            <a:extLst>
              <a:ext uri="{FF2B5EF4-FFF2-40B4-BE49-F238E27FC236}">
                <a16:creationId xmlns:a16="http://schemas.microsoft.com/office/drawing/2014/main" id="{58DEB339-57BA-40C2-9AD7-7B593B501675}"/>
              </a:ext>
            </a:extLst>
          </p:cNvPr>
          <p:cNvSpPr/>
          <p:nvPr/>
        </p:nvSpPr>
        <p:spPr>
          <a:xfrm>
            <a:off x="955288" y="3064726"/>
            <a:ext cx="5538438" cy="62260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rgbClr val="000000"/>
                </a:solidFill>
                <a:cs typeface="Calibri"/>
              </a:rPr>
              <a:t>ROS Client Library</a:t>
            </a:r>
            <a:endParaRPr lang="en-US" err="1">
              <a:solidFill>
                <a:srgbClr val="000000"/>
              </a:solidFill>
            </a:endParaRPr>
          </a:p>
        </p:txBody>
      </p:sp>
      <p:sp>
        <p:nvSpPr>
          <p:cNvPr id="8" name="Rectangle 7">
            <a:extLst>
              <a:ext uri="{FF2B5EF4-FFF2-40B4-BE49-F238E27FC236}">
                <a16:creationId xmlns:a16="http://schemas.microsoft.com/office/drawing/2014/main" id="{803F8A92-CFDB-4570-97DB-8D8484FC3381}"/>
              </a:ext>
            </a:extLst>
          </p:cNvPr>
          <p:cNvSpPr/>
          <p:nvPr/>
        </p:nvSpPr>
        <p:spPr>
          <a:xfrm>
            <a:off x="955288" y="3798848"/>
            <a:ext cx="5538438" cy="62260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rgbClr val="000000"/>
                </a:solidFill>
                <a:cs typeface="Calibri"/>
              </a:rPr>
              <a:t>Middleware interface</a:t>
            </a:r>
          </a:p>
        </p:txBody>
      </p:sp>
      <p:sp>
        <p:nvSpPr>
          <p:cNvPr id="10" name="Rectangle 9">
            <a:extLst>
              <a:ext uri="{FF2B5EF4-FFF2-40B4-BE49-F238E27FC236}">
                <a16:creationId xmlns:a16="http://schemas.microsoft.com/office/drawing/2014/main" id="{C2FCF50D-5811-46D3-8C0B-73CA31645C51}"/>
              </a:ext>
            </a:extLst>
          </p:cNvPr>
          <p:cNvSpPr/>
          <p:nvPr/>
        </p:nvSpPr>
        <p:spPr>
          <a:xfrm>
            <a:off x="955288" y="4560848"/>
            <a:ext cx="1830657" cy="62260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400">
                <a:solidFill>
                  <a:srgbClr val="000000"/>
                </a:solidFill>
                <a:cs typeface="Calibri"/>
              </a:rPr>
              <a:t>DDS Implementation 1</a:t>
            </a:r>
            <a:endParaRPr lang="en-US" sz="1400">
              <a:cs typeface="Calibri"/>
            </a:endParaRPr>
          </a:p>
        </p:txBody>
      </p:sp>
      <p:sp>
        <p:nvSpPr>
          <p:cNvPr id="11" name="Rectangle 10">
            <a:extLst>
              <a:ext uri="{FF2B5EF4-FFF2-40B4-BE49-F238E27FC236}">
                <a16:creationId xmlns:a16="http://schemas.microsoft.com/office/drawing/2014/main" id="{6EA49B5C-700F-4A74-BA48-172FB1ED7D2D}"/>
              </a:ext>
            </a:extLst>
          </p:cNvPr>
          <p:cNvSpPr/>
          <p:nvPr/>
        </p:nvSpPr>
        <p:spPr>
          <a:xfrm>
            <a:off x="2869581" y="4560848"/>
            <a:ext cx="1709853" cy="62260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300">
                <a:solidFill>
                  <a:srgbClr val="000000"/>
                </a:solidFill>
                <a:ea typeface="+mn-lt"/>
                <a:cs typeface="+mn-lt"/>
              </a:rPr>
              <a:t>DDS Implementation 2</a:t>
            </a:r>
          </a:p>
        </p:txBody>
      </p:sp>
      <p:sp>
        <p:nvSpPr>
          <p:cNvPr id="12" name="Rectangle 11">
            <a:extLst>
              <a:ext uri="{FF2B5EF4-FFF2-40B4-BE49-F238E27FC236}">
                <a16:creationId xmlns:a16="http://schemas.microsoft.com/office/drawing/2014/main" id="{CA5FB161-BA59-4E78-B42A-6FF675BE8D9A}"/>
              </a:ext>
            </a:extLst>
          </p:cNvPr>
          <p:cNvSpPr/>
          <p:nvPr/>
        </p:nvSpPr>
        <p:spPr>
          <a:xfrm>
            <a:off x="4663069" y="4560848"/>
            <a:ext cx="1830657" cy="62260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300">
                <a:solidFill>
                  <a:srgbClr val="000000"/>
                </a:solidFill>
                <a:cs typeface="Calibri"/>
              </a:rPr>
              <a:t>DDS Implementation 3</a:t>
            </a:r>
            <a:endParaRPr lang="en-US" sz="1300">
              <a:ea typeface="+mn-lt"/>
              <a:cs typeface="+mn-lt"/>
            </a:endParaRPr>
          </a:p>
        </p:txBody>
      </p:sp>
      <p:sp>
        <p:nvSpPr>
          <p:cNvPr id="13" name="Rectangle 12">
            <a:extLst>
              <a:ext uri="{FF2B5EF4-FFF2-40B4-BE49-F238E27FC236}">
                <a16:creationId xmlns:a16="http://schemas.microsoft.com/office/drawing/2014/main" id="{32130461-B902-4C2F-89C7-5593F9B1DF05}"/>
              </a:ext>
            </a:extLst>
          </p:cNvPr>
          <p:cNvSpPr/>
          <p:nvPr/>
        </p:nvSpPr>
        <p:spPr>
          <a:xfrm>
            <a:off x="955287" y="4244895"/>
            <a:ext cx="1830657" cy="16726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400">
                <a:solidFill>
                  <a:srgbClr val="000000"/>
                </a:solidFill>
                <a:cs typeface="Calibri"/>
              </a:rPr>
              <a:t>DDS adapter 1</a:t>
            </a:r>
            <a:endParaRPr lang="en-US" sz="1400">
              <a:cs typeface="Calibri"/>
            </a:endParaRPr>
          </a:p>
        </p:txBody>
      </p:sp>
      <p:sp>
        <p:nvSpPr>
          <p:cNvPr id="14" name="Rectangle 13">
            <a:extLst>
              <a:ext uri="{FF2B5EF4-FFF2-40B4-BE49-F238E27FC236}">
                <a16:creationId xmlns:a16="http://schemas.microsoft.com/office/drawing/2014/main" id="{22819FFA-5911-4324-B2E0-E1C0A3A7C093}"/>
              </a:ext>
            </a:extLst>
          </p:cNvPr>
          <p:cNvSpPr/>
          <p:nvPr/>
        </p:nvSpPr>
        <p:spPr>
          <a:xfrm>
            <a:off x="2869580" y="4244895"/>
            <a:ext cx="1709853" cy="16726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300">
                <a:solidFill>
                  <a:srgbClr val="000000"/>
                </a:solidFill>
                <a:ea typeface="+mn-lt"/>
                <a:cs typeface="+mn-lt"/>
              </a:rPr>
              <a:t>DDS adapter 2</a:t>
            </a:r>
          </a:p>
        </p:txBody>
      </p:sp>
      <p:sp>
        <p:nvSpPr>
          <p:cNvPr id="15" name="Rectangle 14">
            <a:extLst>
              <a:ext uri="{FF2B5EF4-FFF2-40B4-BE49-F238E27FC236}">
                <a16:creationId xmlns:a16="http://schemas.microsoft.com/office/drawing/2014/main" id="{D319BA3A-8F73-4F9C-9303-602EA72B7209}"/>
              </a:ext>
            </a:extLst>
          </p:cNvPr>
          <p:cNvSpPr/>
          <p:nvPr/>
        </p:nvSpPr>
        <p:spPr>
          <a:xfrm>
            <a:off x="4663068" y="4244895"/>
            <a:ext cx="1830657" cy="16726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300">
                <a:solidFill>
                  <a:srgbClr val="000000"/>
                </a:solidFill>
                <a:cs typeface="Calibri"/>
              </a:rPr>
              <a:t>DDS adapter 3</a:t>
            </a:r>
            <a:endParaRPr lang="en-US" sz="1300">
              <a:ea typeface="+mn-lt"/>
              <a:cs typeface="+mn-lt"/>
            </a:endParaRPr>
          </a:p>
        </p:txBody>
      </p:sp>
      <p:sp>
        <p:nvSpPr>
          <p:cNvPr id="16" name="TextBox 15">
            <a:extLst>
              <a:ext uri="{FF2B5EF4-FFF2-40B4-BE49-F238E27FC236}">
                <a16:creationId xmlns:a16="http://schemas.microsoft.com/office/drawing/2014/main" id="{E965BB98-0AF2-472A-B3F2-91DE4E2B3222}"/>
              </a:ext>
            </a:extLst>
          </p:cNvPr>
          <p:cNvSpPr txBox="1"/>
          <p:nvPr/>
        </p:nvSpPr>
        <p:spPr>
          <a:xfrm>
            <a:off x="7502912" y="3256156"/>
            <a:ext cx="4072052"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a:cs typeface="Calibri"/>
              </a:rPr>
              <a:t>Libraries that makes ROS accessible to the user by code</a:t>
            </a:r>
          </a:p>
        </p:txBody>
      </p:sp>
      <p:sp>
        <p:nvSpPr>
          <p:cNvPr id="17" name="TextBox 16">
            <a:extLst>
              <a:ext uri="{FF2B5EF4-FFF2-40B4-BE49-F238E27FC236}">
                <a16:creationId xmlns:a16="http://schemas.microsoft.com/office/drawing/2014/main" id="{A5437E22-05B4-433C-8326-B2F46B962932}"/>
              </a:ext>
            </a:extLst>
          </p:cNvPr>
          <p:cNvSpPr txBox="1"/>
          <p:nvPr/>
        </p:nvSpPr>
        <p:spPr>
          <a:xfrm>
            <a:off x="6787375" y="3832302"/>
            <a:ext cx="4861930"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a:cs typeface="Calibri"/>
              </a:rPr>
              <a:t>Generic middleware interface</a:t>
            </a:r>
            <a:endParaRPr lang="en-US"/>
          </a:p>
        </p:txBody>
      </p:sp>
      <p:sp>
        <p:nvSpPr>
          <p:cNvPr id="18" name="TextBox 17">
            <a:extLst>
              <a:ext uri="{FF2B5EF4-FFF2-40B4-BE49-F238E27FC236}">
                <a16:creationId xmlns:a16="http://schemas.microsoft.com/office/drawing/2014/main" id="{C786ED55-ADB1-4374-B05F-7D6C195FF0DD}"/>
              </a:ext>
            </a:extLst>
          </p:cNvPr>
          <p:cNvSpPr txBox="1"/>
          <p:nvPr/>
        </p:nvSpPr>
        <p:spPr>
          <a:xfrm>
            <a:off x="6740912" y="4938131"/>
            <a:ext cx="5010612"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a:cs typeface="Calibri"/>
              </a:rPr>
              <a:t>Thin adapter (Maps the API of the specific implementation to the general middleware)</a:t>
            </a:r>
            <a:endParaRPr lang="en-US"/>
          </a:p>
        </p:txBody>
      </p:sp>
      <p:cxnSp>
        <p:nvCxnSpPr>
          <p:cNvPr id="6" name="Straight Arrow Connector 5">
            <a:extLst>
              <a:ext uri="{FF2B5EF4-FFF2-40B4-BE49-F238E27FC236}">
                <a16:creationId xmlns:a16="http://schemas.microsoft.com/office/drawing/2014/main" id="{ABE52AF9-0089-4D8B-8D23-C4CC0E51F099}"/>
              </a:ext>
            </a:extLst>
          </p:cNvPr>
          <p:cNvCxnSpPr/>
          <p:nvPr/>
        </p:nvCxnSpPr>
        <p:spPr>
          <a:xfrm flipH="1">
            <a:off x="6519514" y="4006772"/>
            <a:ext cx="1353015" cy="37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51BC420-A4F3-471D-A4F0-94C6C52B6F89}"/>
              </a:ext>
            </a:extLst>
          </p:cNvPr>
          <p:cNvCxnSpPr>
            <a:cxnSpLocks/>
          </p:cNvCxnSpPr>
          <p:nvPr/>
        </p:nvCxnSpPr>
        <p:spPr>
          <a:xfrm flipH="1">
            <a:off x="6519514" y="3421333"/>
            <a:ext cx="767576" cy="37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28C94E56-7FAE-4BD8-AF78-EAE0E509EC48}"/>
              </a:ext>
            </a:extLst>
          </p:cNvPr>
          <p:cNvCxnSpPr>
            <a:cxnSpLocks/>
          </p:cNvCxnSpPr>
          <p:nvPr/>
        </p:nvCxnSpPr>
        <p:spPr>
          <a:xfrm flipH="1" flipV="1">
            <a:off x="6491635" y="4363611"/>
            <a:ext cx="990601" cy="6003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2296702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15D32-CF56-42B3-85F6-4F377B340A6C}"/>
              </a:ext>
            </a:extLst>
          </p:cNvPr>
          <p:cNvSpPr>
            <a:spLocks noGrp="1"/>
          </p:cNvSpPr>
          <p:nvPr>
            <p:ph type="title"/>
          </p:nvPr>
        </p:nvSpPr>
        <p:spPr>
          <a:xfrm>
            <a:off x="609600" y="155104"/>
            <a:ext cx="9347200" cy="609600"/>
          </a:xfrm>
        </p:spPr>
        <p:txBody>
          <a:bodyPr/>
          <a:lstStyle/>
          <a:p>
            <a:r>
              <a:rPr lang="en-US"/>
              <a:t>ROS2 Params</a:t>
            </a:r>
            <a:endParaRPr lang="en-SG"/>
          </a:p>
        </p:txBody>
      </p:sp>
      <p:sp>
        <p:nvSpPr>
          <p:cNvPr id="4" name="Slide Number Placeholder 3">
            <a:extLst>
              <a:ext uri="{FF2B5EF4-FFF2-40B4-BE49-F238E27FC236}">
                <a16:creationId xmlns:a16="http://schemas.microsoft.com/office/drawing/2014/main" id="{EEABBC55-30DA-4BCF-A5A3-5FEB4155741C}"/>
              </a:ext>
            </a:extLst>
          </p:cNvPr>
          <p:cNvSpPr>
            <a:spLocks noGrp="1"/>
          </p:cNvSpPr>
          <p:nvPr>
            <p:ph type="sldNum" sz="quarter" idx="12"/>
          </p:nvPr>
        </p:nvSpPr>
        <p:spPr/>
        <p:txBody>
          <a:bodyPr/>
          <a:lstStyle/>
          <a:p>
            <a:fld id="{DB585DB3-991F-418E-AAD4-DC1A839C24E0}" type="slidenum">
              <a:rPr lang="en-US" smtClean="0"/>
              <a:pPr/>
              <a:t>90</a:t>
            </a:fld>
            <a:endParaRPr lang="en-US"/>
          </a:p>
        </p:txBody>
      </p:sp>
      <p:sp>
        <p:nvSpPr>
          <p:cNvPr id="22" name="object 4">
            <a:extLst>
              <a:ext uri="{FF2B5EF4-FFF2-40B4-BE49-F238E27FC236}">
                <a16:creationId xmlns:a16="http://schemas.microsoft.com/office/drawing/2014/main" id="{141EFC99-9382-42F0-9C9F-A1AE4E50BECD}"/>
              </a:ext>
            </a:extLst>
          </p:cNvPr>
          <p:cNvSpPr txBox="1"/>
          <p:nvPr/>
        </p:nvSpPr>
        <p:spPr>
          <a:xfrm>
            <a:off x="609600" y="860733"/>
            <a:ext cx="8397875" cy="505267"/>
          </a:xfrm>
          <a:prstGeom prst="rect">
            <a:avLst/>
          </a:prstGeom>
        </p:spPr>
        <p:txBody>
          <a:bodyPr vert="horz" wrap="square" lIns="0" tIns="12700" rIns="0" bIns="0" rtlCol="0">
            <a:spAutoFit/>
          </a:bodyPr>
          <a:lstStyle/>
          <a:p>
            <a:pPr marL="12700" marR="5080">
              <a:lnSpc>
                <a:spcPct val="100000"/>
              </a:lnSpc>
              <a:spcBef>
                <a:spcPts val="100"/>
              </a:spcBef>
            </a:pPr>
            <a:r>
              <a:rPr sz="1600" spc="120">
                <a:cs typeface="Cambria"/>
              </a:rPr>
              <a:t>A</a:t>
            </a:r>
            <a:r>
              <a:rPr sz="1600" spc="35">
                <a:cs typeface="Cambria"/>
              </a:rPr>
              <a:t> </a:t>
            </a:r>
            <a:r>
              <a:rPr sz="1600" spc="80">
                <a:cs typeface="Cambria"/>
              </a:rPr>
              <a:t>nice</a:t>
            </a:r>
            <a:r>
              <a:rPr sz="1600" spc="65">
                <a:cs typeface="Cambria"/>
              </a:rPr>
              <a:t> </a:t>
            </a:r>
            <a:r>
              <a:rPr sz="1600" spc="95">
                <a:cs typeface="Cambria"/>
              </a:rPr>
              <a:t>way</a:t>
            </a:r>
            <a:r>
              <a:rPr sz="1600" spc="25">
                <a:cs typeface="Cambria"/>
              </a:rPr>
              <a:t> </a:t>
            </a:r>
            <a:r>
              <a:rPr sz="1600" spc="40">
                <a:cs typeface="Cambria"/>
              </a:rPr>
              <a:t>to</a:t>
            </a:r>
            <a:r>
              <a:rPr sz="1600" spc="75">
                <a:cs typeface="Cambria"/>
              </a:rPr>
              <a:t> </a:t>
            </a:r>
            <a:r>
              <a:rPr sz="1600" spc="45">
                <a:cs typeface="Cambria"/>
              </a:rPr>
              <a:t>set</a:t>
            </a:r>
            <a:r>
              <a:rPr sz="1600" spc="40">
                <a:cs typeface="Cambria"/>
              </a:rPr>
              <a:t> </a:t>
            </a:r>
            <a:r>
              <a:rPr sz="1600" spc="75">
                <a:cs typeface="Cambria"/>
              </a:rPr>
              <a:t>parameters</a:t>
            </a:r>
            <a:r>
              <a:rPr sz="1600" spc="45">
                <a:cs typeface="Cambria"/>
              </a:rPr>
              <a:t> </a:t>
            </a:r>
            <a:r>
              <a:rPr sz="1600" spc="55">
                <a:cs typeface="Cambria"/>
              </a:rPr>
              <a:t>at</a:t>
            </a:r>
            <a:r>
              <a:rPr sz="1600" spc="40">
                <a:cs typeface="Cambria"/>
              </a:rPr>
              <a:t> </a:t>
            </a:r>
            <a:r>
              <a:rPr sz="1600" spc="105">
                <a:cs typeface="Cambria"/>
              </a:rPr>
              <a:t>run</a:t>
            </a:r>
            <a:r>
              <a:rPr sz="1600" spc="50">
                <a:cs typeface="Cambria"/>
              </a:rPr>
              <a:t> </a:t>
            </a:r>
            <a:r>
              <a:rPr sz="1600" spc="75">
                <a:cs typeface="Cambria"/>
              </a:rPr>
              <a:t>time,</a:t>
            </a:r>
            <a:r>
              <a:rPr sz="1600" spc="45">
                <a:cs typeface="Cambria"/>
              </a:rPr>
              <a:t> </a:t>
            </a:r>
            <a:r>
              <a:rPr sz="1600" spc="80">
                <a:cs typeface="Cambria"/>
              </a:rPr>
              <a:t>without</a:t>
            </a:r>
            <a:r>
              <a:rPr sz="1600" spc="40">
                <a:cs typeface="Cambria"/>
              </a:rPr>
              <a:t> </a:t>
            </a:r>
            <a:r>
              <a:rPr sz="1600" spc="100">
                <a:cs typeface="Cambria"/>
              </a:rPr>
              <a:t>having</a:t>
            </a:r>
            <a:r>
              <a:rPr sz="1600" spc="65">
                <a:cs typeface="Cambria"/>
              </a:rPr>
              <a:t> </a:t>
            </a:r>
            <a:r>
              <a:rPr sz="1600" spc="40">
                <a:cs typeface="Cambria"/>
              </a:rPr>
              <a:t>to</a:t>
            </a:r>
            <a:r>
              <a:rPr sz="1600" spc="75">
                <a:cs typeface="Cambria"/>
              </a:rPr>
              <a:t> recompile</a:t>
            </a:r>
            <a:r>
              <a:rPr sz="1600" spc="65">
                <a:cs typeface="Cambria"/>
              </a:rPr>
              <a:t> </a:t>
            </a:r>
            <a:r>
              <a:rPr sz="1600" spc="75">
                <a:cs typeface="Cambria"/>
              </a:rPr>
              <a:t>the</a:t>
            </a:r>
            <a:r>
              <a:rPr sz="1600" spc="70">
                <a:cs typeface="Cambria"/>
              </a:rPr>
              <a:t> </a:t>
            </a:r>
            <a:r>
              <a:rPr sz="1600" spc="80">
                <a:cs typeface="Cambria"/>
              </a:rPr>
              <a:t>code</a:t>
            </a:r>
            <a:r>
              <a:rPr sz="1600" spc="65">
                <a:cs typeface="Cambria"/>
              </a:rPr>
              <a:t> </a:t>
            </a:r>
            <a:r>
              <a:rPr sz="1600" spc="85">
                <a:cs typeface="Cambria"/>
              </a:rPr>
              <a:t>for</a:t>
            </a:r>
            <a:r>
              <a:rPr sz="1600" spc="10">
                <a:cs typeface="Cambria"/>
              </a:rPr>
              <a:t> </a:t>
            </a:r>
            <a:r>
              <a:rPr sz="1600" spc="75">
                <a:cs typeface="Cambria"/>
              </a:rPr>
              <a:t>the</a:t>
            </a:r>
            <a:r>
              <a:rPr sz="1600" spc="70">
                <a:cs typeface="Cambria"/>
              </a:rPr>
              <a:t> </a:t>
            </a:r>
            <a:r>
              <a:rPr sz="1600" spc="100">
                <a:cs typeface="Cambria"/>
              </a:rPr>
              <a:t>node. </a:t>
            </a:r>
            <a:r>
              <a:rPr sz="1600" spc="-315">
                <a:cs typeface="Cambria"/>
              </a:rPr>
              <a:t> </a:t>
            </a:r>
            <a:r>
              <a:rPr sz="1600" spc="65">
                <a:cs typeface="Cambria"/>
              </a:rPr>
              <a:t>These </a:t>
            </a:r>
            <a:r>
              <a:rPr sz="1600" spc="75">
                <a:cs typeface="Cambria"/>
              </a:rPr>
              <a:t>parameters</a:t>
            </a:r>
            <a:r>
              <a:rPr sz="1600" spc="40">
                <a:cs typeface="Cambria"/>
              </a:rPr>
              <a:t> </a:t>
            </a:r>
            <a:r>
              <a:rPr sz="1600" spc="100">
                <a:cs typeface="Cambria"/>
              </a:rPr>
              <a:t>can</a:t>
            </a:r>
            <a:r>
              <a:rPr sz="1600" spc="50">
                <a:cs typeface="Cambria"/>
              </a:rPr>
              <a:t> </a:t>
            </a:r>
            <a:r>
              <a:rPr sz="1600" spc="70">
                <a:cs typeface="Cambria"/>
              </a:rPr>
              <a:t>be</a:t>
            </a:r>
            <a:r>
              <a:rPr sz="1600" spc="65">
                <a:cs typeface="Cambria"/>
              </a:rPr>
              <a:t> </a:t>
            </a:r>
            <a:r>
              <a:rPr sz="1600" spc="80">
                <a:cs typeface="Cambria"/>
              </a:rPr>
              <a:t>dynamically</a:t>
            </a:r>
            <a:r>
              <a:rPr sz="1600" spc="20">
                <a:cs typeface="Cambria"/>
              </a:rPr>
              <a:t> </a:t>
            </a:r>
            <a:r>
              <a:rPr sz="1600" spc="85">
                <a:cs typeface="Cambria"/>
              </a:rPr>
              <a:t>reconfigured</a:t>
            </a:r>
            <a:r>
              <a:rPr sz="1600" spc="20">
                <a:cs typeface="Cambria"/>
              </a:rPr>
              <a:t> </a:t>
            </a:r>
            <a:r>
              <a:rPr sz="1600" spc="80">
                <a:cs typeface="Cambria"/>
              </a:rPr>
              <a:t>using</a:t>
            </a:r>
            <a:r>
              <a:rPr sz="1600" spc="60">
                <a:cs typeface="Cambria"/>
              </a:rPr>
              <a:t> </a:t>
            </a:r>
            <a:r>
              <a:rPr sz="1600" spc="65">
                <a:cs typeface="Cambria"/>
              </a:rPr>
              <a:t>ROS2</a:t>
            </a:r>
            <a:r>
              <a:rPr sz="1600" spc="30">
                <a:cs typeface="Cambria"/>
              </a:rPr>
              <a:t> </a:t>
            </a:r>
            <a:r>
              <a:rPr sz="1600" spc="70">
                <a:cs typeface="Cambria"/>
              </a:rPr>
              <a:t>services.</a:t>
            </a:r>
            <a:endParaRPr sz="1600">
              <a:cs typeface="Cambria"/>
            </a:endParaRPr>
          </a:p>
        </p:txBody>
      </p:sp>
      <p:sp>
        <p:nvSpPr>
          <p:cNvPr id="24" name="object 8">
            <a:extLst>
              <a:ext uri="{FF2B5EF4-FFF2-40B4-BE49-F238E27FC236}">
                <a16:creationId xmlns:a16="http://schemas.microsoft.com/office/drawing/2014/main" id="{91746B19-74A1-4CFD-A5CE-E32C1B71EB08}"/>
              </a:ext>
            </a:extLst>
          </p:cNvPr>
          <p:cNvSpPr txBox="1"/>
          <p:nvPr/>
        </p:nvSpPr>
        <p:spPr>
          <a:xfrm>
            <a:off x="609600" y="4267826"/>
            <a:ext cx="4345004" cy="289182"/>
          </a:xfrm>
          <a:prstGeom prst="rect">
            <a:avLst/>
          </a:prstGeom>
        </p:spPr>
        <p:txBody>
          <a:bodyPr vert="horz" wrap="square" lIns="0" tIns="12065" rIns="0" bIns="0" rtlCol="0">
            <a:spAutoFit/>
          </a:bodyPr>
          <a:lstStyle/>
          <a:p>
            <a:pPr marL="12700">
              <a:lnSpc>
                <a:spcPct val="100000"/>
              </a:lnSpc>
              <a:spcBef>
                <a:spcPts val="95"/>
              </a:spcBef>
            </a:pPr>
            <a:r>
              <a:rPr b="1" spc="-5">
                <a:cs typeface="Georgia"/>
              </a:rPr>
              <a:t>Setting</a:t>
            </a:r>
            <a:r>
              <a:rPr b="1" spc="25">
                <a:cs typeface="Georgia"/>
              </a:rPr>
              <a:t> </a:t>
            </a:r>
            <a:r>
              <a:rPr b="1" spc="-5">
                <a:cs typeface="Georgia"/>
              </a:rPr>
              <a:t>the</a:t>
            </a:r>
            <a:r>
              <a:rPr b="1" spc="15">
                <a:cs typeface="Georgia"/>
              </a:rPr>
              <a:t> </a:t>
            </a:r>
            <a:r>
              <a:rPr b="1" spc="-40">
                <a:cs typeface="Georgia"/>
              </a:rPr>
              <a:t>ros2</a:t>
            </a:r>
            <a:r>
              <a:rPr b="1" spc="30">
                <a:cs typeface="Georgia"/>
              </a:rPr>
              <a:t> </a:t>
            </a:r>
            <a:r>
              <a:rPr b="1" spc="-5">
                <a:cs typeface="Georgia"/>
              </a:rPr>
              <a:t>params</a:t>
            </a:r>
            <a:r>
              <a:rPr b="1" spc="-30">
                <a:cs typeface="Georgia"/>
              </a:rPr>
              <a:t> </a:t>
            </a:r>
            <a:r>
              <a:rPr b="1" spc="-15">
                <a:cs typeface="Georgia"/>
              </a:rPr>
              <a:t>in</a:t>
            </a:r>
            <a:r>
              <a:rPr b="1" spc="-30">
                <a:cs typeface="Georgia"/>
              </a:rPr>
              <a:t> </a:t>
            </a:r>
            <a:r>
              <a:rPr b="1" spc="-15">
                <a:cs typeface="Georgia"/>
              </a:rPr>
              <a:t>command</a:t>
            </a:r>
            <a:r>
              <a:rPr b="1" spc="-10">
                <a:cs typeface="Georgia"/>
              </a:rPr>
              <a:t> </a:t>
            </a:r>
            <a:r>
              <a:rPr b="1" spc="-5">
                <a:cs typeface="Georgia"/>
              </a:rPr>
              <a:t>line.</a:t>
            </a:r>
            <a:endParaRPr>
              <a:cs typeface="Georgia"/>
            </a:endParaRPr>
          </a:p>
        </p:txBody>
      </p:sp>
      <p:sp>
        <p:nvSpPr>
          <p:cNvPr id="3" name="TextBox 2">
            <a:extLst>
              <a:ext uri="{FF2B5EF4-FFF2-40B4-BE49-F238E27FC236}">
                <a16:creationId xmlns:a16="http://schemas.microsoft.com/office/drawing/2014/main" id="{0F57F33C-8614-4CE3-A864-6D66046FF868}"/>
              </a:ext>
            </a:extLst>
          </p:cNvPr>
          <p:cNvSpPr txBox="1"/>
          <p:nvPr/>
        </p:nvSpPr>
        <p:spPr>
          <a:xfrm>
            <a:off x="264641" y="1857753"/>
            <a:ext cx="12665006" cy="2877711"/>
          </a:xfrm>
          <a:prstGeom prst="rect">
            <a:avLst/>
          </a:prstGeom>
          <a:solidFill>
            <a:schemeClr val="bg1"/>
          </a:solidFill>
        </p:spPr>
        <p:txBody>
          <a:bodyPr wrap="square" rtlCol="0">
            <a:spAutoFit/>
          </a:bodyPr>
          <a:lstStyle/>
          <a:p>
            <a:pPr marL="433070" marR="6551930" indent="-172085">
              <a:spcBef>
                <a:spcPts val="110"/>
              </a:spcBef>
              <a:tabLst>
                <a:tab pos="1118870" algn="l"/>
                <a:tab pos="1633855" algn="l"/>
              </a:tabLst>
            </a:pPr>
            <a:r>
              <a:rPr lang="en-SG" sz="1600" b="1" spc="10" err="1">
                <a:solidFill>
                  <a:srgbClr val="444444"/>
                </a:solidFill>
                <a:highlight>
                  <a:srgbClr val="FFFF00"/>
                </a:highlight>
                <a:latin typeface="SimSun" panose="02010600030101010101" pitchFamily="2" charset="-122"/>
                <a:ea typeface="SimSun" panose="02010600030101010101" pitchFamily="2" charset="-122"/>
                <a:cs typeface="Trebuchet MS"/>
              </a:rPr>
              <a:t>self</a:t>
            </a:r>
            <a:r>
              <a:rPr lang="en-SG" sz="1600" spc="10" err="1">
                <a:solidFill>
                  <a:srgbClr val="444444"/>
                </a:solidFill>
                <a:highlight>
                  <a:srgbClr val="FFFF00"/>
                </a:highlight>
                <a:latin typeface="SimSun" panose="02010600030101010101" pitchFamily="2" charset="-122"/>
                <a:ea typeface="SimSun" panose="02010600030101010101" pitchFamily="2" charset="-122"/>
                <a:cs typeface="SimSun"/>
              </a:rPr>
              <a:t>.declare_parameter</a:t>
            </a:r>
            <a:r>
              <a:rPr lang="en-SG" sz="1600" spc="10">
                <a:solidFill>
                  <a:srgbClr val="444444"/>
                </a:solidFill>
                <a:latin typeface="SimSun" panose="02010600030101010101" pitchFamily="2" charset="-122"/>
                <a:ea typeface="SimSun" panose="02010600030101010101" pitchFamily="2" charset="-122"/>
                <a:cs typeface="SimSun"/>
              </a:rPr>
              <a:t>(</a:t>
            </a:r>
            <a:r>
              <a:rPr lang="en-SG" sz="1600" spc="10">
                <a:solidFill>
                  <a:srgbClr val="870000"/>
                </a:solidFill>
                <a:latin typeface="SimSun" panose="02010600030101010101" pitchFamily="2" charset="-122"/>
                <a:ea typeface="SimSun" panose="02010600030101010101" pitchFamily="2" charset="-122"/>
                <a:cs typeface="SimSun"/>
              </a:rPr>
              <a:t>‘</a:t>
            </a:r>
            <a:r>
              <a:rPr lang="en-SG" sz="1600" spc="10" err="1">
                <a:solidFill>
                  <a:srgbClr val="870000"/>
                </a:solidFill>
                <a:latin typeface="SimSun" panose="02010600030101010101" pitchFamily="2" charset="-122"/>
                <a:ea typeface="SimSun" panose="02010600030101010101" pitchFamily="2" charset="-122"/>
                <a:cs typeface="SimSun"/>
              </a:rPr>
              <a:t>wheel_diameter</a:t>
            </a:r>
            <a:r>
              <a:rPr lang="en-SG" sz="1600" spc="10">
                <a:solidFill>
                  <a:srgbClr val="870000"/>
                </a:solidFill>
                <a:latin typeface="SimSun" panose="02010600030101010101" pitchFamily="2" charset="-122"/>
                <a:ea typeface="SimSun" panose="02010600030101010101" pitchFamily="2" charset="-122"/>
                <a:cs typeface="SimSun"/>
              </a:rPr>
              <a:t>’</a:t>
            </a:r>
            <a:r>
              <a:rPr lang="en-SG" sz="1600" spc="10">
                <a:solidFill>
                  <a:srgbClr val="444444"/>
                </a:solidFill>
                <a:latin typeface="SimSun" panose="02010600030101010101" pitchFamily="2" charset="-122"/>
                <a:ea typeface="SimSun" panose="02010600030101010101" pitchFamily="2" charset="-122"/>
                <a:cs typeface="SimSun"/>
              </a:rPr>
              <a:t>)</a:t>
            </a:r>
          </a:p>
          <a:p>
            <a:pPr marL="433070" marR="6551930" indent="-172085">
              <a:spcBef>
                <a:spcPts val="110"/>
              </a:spcBef>
              <a:tabLst>
                <a:tab pos="1118870" algn="l"/>
                <a:tab pos="1633855" algn="l"/>
              </a:tabLst>
            </a:pPr>
            <a:r>
              <a:rPr lang="en-SG" sz="1600" b="1" spc="10" err="1">
                <a:solidFill>
                  <a:srgbClr val="444444"/>
                </a:solidFill>
                <a:highlight>
                  <a:srgbClr val="FFFF00"/>
                </a:highlight>
                <a:latin typeface="SimSun" panose="02010600030101010101" pitchFamily="2" charset="-122"/>
                <a:ea typeface="SimSun" panose="02010600030101010101" pitchFamily="2" charset="-122"/>
                <a:cs typeface="Trebuchet MS"/>
              </a:rPr>
              <a:t>self</a:t>
            </a:r>
            <a:r>
              <a:rPr lang="en-SG" sz="1600" spc="10" err="1">
                <a:solidFill>
                  <a:srgbClr val="444444"/>
                </a:solidFill>
                <a:highlight>
                  <a:srgbClr val="FFFF00"/>
                </a:highlight>
                <a:latin typeface="SimSun" panose="02010600030101010101" pitchFamily="2" charset="-122"/>
                <a:ea typeface="SimSun" panose="02010600030101010101" pitchFamily="2" charset="-122"/>
                <a:cs typeface="SimSun"/>
              </a:rPr>
              <a:t>.declare_parameter</a:t>
            </a:r>
            <a:r>
              <a:rPr lang="en-SG" sz="1600" spc="10">
                <a:solidFill>
                  <a:srgbClr val="444444"/>
                </a:solidFill>
                <a:latin typeface="SimSun" panose="02010600030101010101" pitchFamily="2" charset="-122"/>
                <a:ea typeface="SimSun" panose="02010600030101010101" pitchFamily="2" charset="-122"/>
                <a:cs typeface="SimSun"/>
              </a:rPr>
              <a:t>(</a:t>
            </a:r>
            <a:r>
              <a:rPr lang="en-SG" sz="1600" spc="10" err="1">
                <a:solidFill>
                  <a:srgbClr val="870000"/>
                </a:solidFill>
                <a:latin typeface="SimSun" panose="02010600030101010101" pitchFamily="2" charset="-122"/>
                <a:ea typeface="SimSun" panose="02010600030101010101" pitchFamily="2" charset="-122"/>
                <a:cs typeface="SimSun"/>
              </a:rPr>
              <a:t>agv_name</a:t>
            </a:r>
            <a:r>
              <a:rPr lang="en-SG" sz="1600" spc="10">
                <a:solidFill>
                  <a:srgbClr val="870000"/>
                </a:solidFill>
                <a:latin typeface="SimSun" panose="02010600030101010101" pitchFamily="2" charset="-122"/>
                <a:ea typeface="SimSun" panose="02010600030101010101" pitchFamily="2" charset="-122"/>
                <a:cs typeface="SimSun"/>
              </a:rPr>
              <a:t>’’</a:t>
            </a:r>
            <a:r>
              <a:rPr lang="en-SG" sz="1600" spc="10">
                <a:solidFill>
                  <a:srgbClr val="444444"/>
                </a:solidFill>
                <a:latin typeface="SimSun" panose="02010600030101010101" pitchFamily="2" charset="-122"/>
                <a:ea typeface="SimSun" panose="02010600030101010101" pitchFamily="2" charset="-122"/>
                <a:cs typeface="SimSun"/>
              </a:rPr>
              <a:t>)</a:t>
            </a:r>
          </a:p>
          <a:p>
            <a:pPr marL="433070" marR="6551930" indent="-172085">
              <a:spcBef>
                <a:spcPts val="110"/>
              </a:spcBef>
              <a:tabLst>
                <a:tab pos="1118870" algn="l"/>
                <a:tab pos="1633855" algn="l"/>
              </a:tabLst>
            </a:pPr>
            <a:endParaRPr lang="en-SG" sz="1600">
              <a:solidFill>
                <a:srgbClr val="444444"/>
              </a:solidFill>
              <a:highlight>
                <a:srgbClr val="FFFF00"/>
              </a:highlight>
              <a:latin typeface="SimSun"/>
              <a:cs typeface="SimSun"/>
            </a:endParaRPr>
          </a:p>
          <a:p>
            <a:pPr marL="433070" marR="6380480">
              <a:spcBef>
                <a:spcPts val="110"/>
              </a:spcBef>
              <a:tabLst>
                <a:tab pos="1290320" algn="l"/>
                <a:tab pos="1805305" algn="l"/>
              </a:tabLst>
            </a:pPr>
            <a:r>
              <a:rPr lang="en-SG" sz="1600" err="1">
                <a:solidFill>
                  <a:srgbClr val="444444"/>
                </a:solidFill>
                <a:highlight>
                  <a:srgbClr val="FFFF00"/>
                </a:highlight>
                <a:latin typeface="SimSun"/>
                <a:cs typeface="SimSun"/>
              </a:rPr>
              <a:t>self.declare_parameters</a:t>
            </a:r>
            <a:r>
              <a:rPr lang="en-SG" sz="1600">
                <a:solidFill>
                  <a:srgbClr val="444444"/>
                </a:solidFill>
                <a:latin typeface="SimSun"/>
                <a:cs typeface="SimSun"/>
              </a:rPr>
              <a:t>(</a:t>
            </a:r>
            <a:endParaRPr lang="en-SG" sz="1600">
              <a:latin typeface="SimSun"/>
              <a:cs typeface="SimSun"/>
            </a:endParaRPr>
          </a:p>
          <a:p>
            <a:pPr marL="775970"/>
            <a:r>
              <a:rPr lang="en-SG" sz="1600">
                <a:solidFill>
                  <a:srgbClr val="444444"/>
                </a:solidFill>
                <a:latin typeface="SimSun"/>
                <a:cs typeface="SimSun"/>
              </a:rPr>
              <a:t>namespace=</a:t>
            </a:r>
            <a:r>
              <a:rPr lang="en-SG" sz="1600">
                <a:solidFill>
                  <a:srgbClr val="870000"/>
                </a:solidFill>
                <a:latin typeface="SimSun"/>
                <a:cs typeface="SimSun"/>
              </a:rPr>
              <a:t>''</a:t>
            </a:r>
            <a:r>
              <a:rPr lang="en-SG" sz="1600">
                <a:solidFill>
                  <a:srgbClr val="444444"/>
                </a:solidFill>
                <a:latin typeface="SimSun"/>
                <a:cs typeface="SimSun"/>
              </a:rPr>
              <a:t>,</a:t>
            </a:r>
            <a:endParaRPr lang="en-SG" sz="1600">
              <a:latin typeface="SimSun"/>
              <a:cs typeface="SimSun"/>
            </a:endParaRPr>
          </a:p>
          <a:p>
            <a:pPr marL="775970"/>
            <a:r>
              <a:rPr lang="en-SG" sz="1600">
                <a:solidFill>
                  <a:srgbClr val="444444"/>
                </a:solidFill>
                <a:latin typeface="SimSun"/>
                <a:cs typeface="SimSun"/>
              </a:rPr>
              <a:t>parameters=[</a:t>
            </a:r>
            <a:endParaRPr lang="en-SG" sz="1600">
              <a:latin typeface="SimSun"/>
              <a:cs typeface="SimSun"/>
            </a:endParaRPr>
          </a:p>
          <a:p>
            <a:pPr marL="1118870" marR="6894830">
              <a:spcBef>
                <a:spcPts val="105"/>
              </a:spcBef>
            </a:pPr>
            <a:r>
              <a:rPr lang="en-SG" sz="1600">
                <a:solidFill>
                  <a:srgbClr val="444444"/>
                </a:solidFill>
                <a:latin typeface="SimSun"/>
                <a:cs typeface="SimSun"/>
              </a:rPr>
              <a:t>(</a:t>
            </a:r>
            <a:r>
              <a:rPr lang="en-SG" sz="1600">
                <a:solidFill>
                  <a:srgbClr val="870000"/>
                </a:solidFill>
                <a:latin typeface="SimSun"/>
                <a:cs typeface="SimSun"/>
              </a:rPr>
              <a:t>‘</a:t>
            </a:r>
            <a:r>
              <a:rPr lang="en-SG" sz="1600" err="1">
                <a:solidFill>
                  <a:srgbClr val="870000"/>
                </a:solidFill>
                <a:latin typeface="SimSun"/>
                <a:cs typeface="SimSun"/>
              </a:rPr>
              <a:t>agv_name</a:t>
            </a:r>
            <a:r>
              <a:rPr lang="en-SG" sz="1600">
                <a:solidFill>
                  <a:srgbClr val="870000"/>
                </a:solidFill>
                <a:latin typeface="SimSun"/>
                <a:cs typeface="SimSun"/>
              </a:rPr>
              <a:t>'</a:t>
            </a:r>
            <a:r>
              <a:rPr lang="en-SG" sz="1600">
                <a:solidFill>
                  <a:srgbClr val="444444"/>
                </a:solidFill>
                <a:latin typeface="SimSun"/>
                <a:cs typeface="SimSun"/>
              </a:rPr>
              <a:t>, None),</a:t>
            </a:r>
          </a:p>
          <a:p>
            <a:pPr marL="1118870" marR="6894830">
              <a:spcBef>
                <a:spcPts val="105"/>
              </a:spcBef>
            </a:pPr>
            <a:r>
              <a:rPr lang="en-SG" sz="1600">
                <a:solidFill>
                  <a:srgbClr val="444444"/>
                </a:solidFill>
                <a:latin typeface="SimSun"/>
                <a:cs typeface="SimSun"/>
              </a:rPr>
              <a:t>(</a:t>
            </a:r>
            <a:r>
              <a:rPr lang="en-SG" sz="1600">
                <a:solidFill>
                  <a:srgbClr val="870000"/>
                </a:solidFill>
                <a:latin typeface="SimSun"/>
                <a:cs typeface="SimSun"/>
              </a:rPr>
              <a:t>‘</a:t>
            </a:r>
            <a:r>
              <a:rPr lang="en-SG" sz="1600" err="1">
                <a:solidFill>
                  <a:srgbClr val="870000"/>
                </a:solidFill>
                <a:latin typeface="SimSun"/>
                <a:cs typeface="SimSun"/>
              </a:rPr>
              <a:t>wheel_diameter</a:t>
            </a:r>
            <a:r>
              <a:rPr lang="en-SG" sz="1600">
                <a:solidFill>
                  <a:srgbClr val="870000"/>
                </a:solidFill>
                <a:latin typeface="SimSun"/>
                <a:cs typeface="SimSun"/>
              </a:rPr>
              <a:t>'</a:t>
            </a:r>
            <a:r>
              <a:rPr lang="en-SG" sz="1600">
                <a:solidFill>
                  <a:srgbClr val="444444"/>
                </a:solidFill>
                <a:latin typeface="SimSun"/>
                <a:cs typeface="SimSun"/>
              </a:rPr>
              <a:t>,</a:t>
            </a:r>
            <a:r>
              <a:rPr lang="en-SG" sz="1600" spc="-100">
                <a:solidFill>
                  <a:srgbClr val="444444"/>
                </a:solidFill>
                <a:latin typeface="SimSun"/>
                <a:cs typeface="SimSun"/>
              </a:rPr>
              <a:t> </a:t>
            </a:r>
            <a:r>
              <a:rPr lang="en-SG" sz="1600">
                <a:solidFill>
                  <a:srgbClr val="444444"/>
                </a:solidFill>
                <a:latin typeface="SimSun"/>
                <a:cs typeface="SimSun"/>
              </a:rPr>
              <a:t>None), </a:t>
            </a:r>
            <a:r>
              <a:rPr lang="en-SG" sz="1600" spc="-660">
                <a:solidFill>
                  <a:srgbClr val="444444"/>
                </a:solidFill>
                <a:latin typeface="SimSun"/>
                <a:cs typeface="SimSun"/>
              </a:rPr>
              <a:t> </a:t>
            </a:r>
          </a:p>
          <a:p>
            <a:pPr marL="1118870" marR="6894830">
              <a:spcBef>
                <a:spcPts val="105"/>
              </a:spcBef>
            </a:pPr>
            <a:r>
              <a:rPr lang="en-SG" sz="1600">
                <a:solidFill>
                  <a:srgbClr val="444444"/>
                </a:solidFill>
                <a:latin typeface="SimSun"/>
                <a:cs typeface="SimSun"/>
              </a:rPr>
              <a:t>(</a:t>
            </a:r>
            <a:r>
              <a:rPr lang="en-SG" sz="1600">
                <a:solidFill>
                  <a:srgbClr val="870000"/>
                </a:solidFill>
                <a:latin typeface="SimSun"/>
                <a:cs typeface="SimSun"/>
              </a:rPr>
              <a:t>‘</a:t>
            </a:r>
            <a:r>
              <a:rPr lang="en-SG" sz="1600" err="1">
                <a:solidFill>
                  <a:srgbClr val="870000"/>
                </a:solidFill>
                <a:latin typeface="SimSun"/>
                <a:cs typeface="SimSun"/>
              </a:rPr>
              <a:t>platform_length'</a:t>
            </a:r>
            <a:r>
              <a:rPr lang="en-SG" sz="1600" err="1">
                <a:solidFill>
                  <a:srgbClr val="444444"/>
                </a:solidFill>
                <a:latin typeface="SimSun"/>
                <a:cs typeface="SimSun"/>
              </a:rPr>
              <a:t>,None</a:t>
            </a:r>
            <a:r>
              <a:rPr lang="en-SG" sz="1600">
                <a:solidFill>
                  <a:srgbClr val="444444"/>
                </a:solidFill>
                <a:latin typeface="SimSun"/>
                <a:cs typeface="SimSun"/>
              </a:rPr>
              <a:t>),</a:t>
            </a:r>
            <a:endParaRPr lang="en-SG" sz="1600">
              <a:latin typeface="SimSun"/>
              <a:cs typeface="SimSun"/>
            </a:endParaRPr>
          </a:p>
          <a:p>
            <a:pPr marL="775970"/>
            <a:r>
              <a:rPr lang="en-SG" sz="1600">
                <a:solidFill>
                  <a:srgbClr val="444444"/>
                </a:solidFill>
                <a:latin typeface="SimSun"/>
                <a:cs typeface="SimSun"/>
              </a:rPr>
              <a:t>   (</a:t>
            </a:r>
            <a:r>
              <a:rPr lang="en-SG" sz="1600">
                <a:solidFill>
                  <a:srgbClr val="870000"/>
                </a:solidFill>
                <a:latin typeface="SimSun"/>
                <a:cs typeface="SimSun"/>
              </a:rPr>
              <a:t>‘</a:t>
            </a:r>
            <a:r>
              <a:rPr lang="en-SG" sz="1600" err="1">
                <a:solidFill>
                  <a:srgbClr val="870000"/>
                </a:solidFill>
                <a:latin typeface="SimSun"/>
                <a:cs typeface="SimSun"/>
              </a:rPr>
              <a:t>platform_width</a:t>
            </a:r>
            <a:r>
              <a:rPr lang="en-SG" sz="1600">
                <a:solidFill>
                  <a:srgbClr val="870000"/>
                </a:solidFill>
                <a:latin typeface="SimSun"/>
                <a:cs typeface="SimSun"/>
              </a:rPr>
              <a:t>'</a:t>
            </a:r>
            <a:r>
              <a:rPr lang="en-SG" sz="1600">
                <a:solidFill>
                  <a:srgbClr val="444444"/>
                </a:solidFill>
                <a:latin typeface="SimSun"/>
                <a:cs typeface="SimSun"/>
              </a:rPr>
              <a:t>,</a:t>
            </a:r>
            <a:r>
              <a:rPr lang="en-SG" sz="1600" spc="-20">
                <a:solidFill>
                  <a:srgbClr val="444444"/>
                </a:solidFill>
                <a:latin typeface="SimSun"/>
                <a:cs typeface="SimSun"/>
              </a:rPr>
              <a:t> </a:t>
            </a:r>
            <a:r>
              <a:rPr lang="en-SG" sz="1600">
                <a:solidFill>
                  <a:srgbClr val="444444"/>
                </a:solidFill>
                <a:latin typeface="SimSun"/>
                <a:cs typeface="SimSun"/>
              </a:rPr>
              <a:t>None)</a:t>
            </a:r>
            <a:endParaRPr lang="en-SG" sz="1600" b="1">
              <a:solidFill>
                <a:srgbClr val="444444"/>
              </a:solidFill>
              <a:latin typeface="SimSun"/>
              <a:cs typeface="SimSun"/>
            </a:endParaRPr>
          </a:p>
          <a:p>
            <a:pPr marL="775970"/>
            <a:r>
              <a:rPr lang="en-SG" sz="1600">
                <a:solidFill>
                  <a:srgbClr val="444444"/>
                </a:solidFill>
                <a:latin typeface="SimSun"/>
                <a:cs typeface="SimSun"/>
              </a:rPr>
              <a:t>])</a:t>
            </a:r>
            <a:endParaRPr lang="en-SG" sz="1050">
              <a:latin typeface="SimSun" panose="02010600030101010101" pitchFamily="2" charset="-122"/>
              <a:ea typeface="SimSun" panose="02010600030101010101" pitchFamily="2" charset="-122"/>
              <a:cs typeface="SimSun"/>
            </a:endParaRPr>
          </a:p>
        </p:txBody>
      </p:sp>
      <p:sp>
        <p:nvSpPr>
          <p:cNvPr id="5" name="Rectangle 4">
            <a:extLst>
              <a:ext uri="{FF2B5EF4-FFF2-40B4-BE49-F238E27FC236}">
                <a16:creationId xmlns:a16="http://schemas.microsoft.com/office/drawing/2014/main" id="{199A9576-A9C9-468C-A69D-18A7D5B2650A}"/>
              </a:ext>
            </a:extLst>
          </p:cNvPr>
          <p:cNvSpPr/>
          <p:nvPr/>
        </p:nvSpPr>
        <p:spPr>
          <a:xfrm>
            <a:off x="609600" y="5284887"/>
            <a:ext cx="11626773" cy="338554"/>
          </a:xfrm>
          <a:prstGeom prst="rect">
            <a:avLst/>
          </a:prstGeom>
          <a:solidFill>
            <a:schemeClr val="bg2"/>
          </a:solidFill>
        </p:spPr>
        <p:txBody>
          <a:bodyPr wrap="square">
            <a:spAutoFit/>
          </a:bodyPr>
          <a:lstStyle/>
          <a:p>
            <a:pPr marL="261620">
              <a:lnSpc>
                <a:spcPct val="100000"/>
              </a:lnSpc>
            </a:pPr>
            <a:r>
              <a:rPr lang="en-US" sz="1600">
                <a:solidFill>
                  <a:srgbClr val="444444"/>
                </a:solidFill>
                <a:latin typeface="SimSun"/>
                <a:cs typeface="SimSun"/>
              </a:rPr>
              <a:t>ros2</a:t>
            </a:r>
            <a:r>
              <a:rPr lang="en-US" sz="1600" spc="-15">
                <a:solidFill>
                  <a:srgbClr val="444444"/>
                </a:solidFill>
                <a:latin typeface="SimSun"/>
                <a:cs typeface="SimSun"/>
              </a:rPr>
              <a:t> </a:t>
            </a:r>
            <a:r>
              <a:rPr lang="en-US" sz="1600">
                <a:solidFill>
                  <a:srgbClr val="444444"/>
                </a:solidFill>
                <a:latin typeface="SimSun"/>
                <a:cs typeface="SimSun"/>
              </a:rPr>
              <a:t>run</a:t>
            </a:r>
            <a:r>
              <a:rPr lang="en-US" sz="1600" spc="-10">
                <a:solidFill>
                  <a:srgbClr val="444444"/>
                </a:solidFill>
                <a:latin typeface="SimSun"/>
                <a:cs typeface="SimSun"/>
              </a:rPr>
              <a:t> </a:t>
            </a:r>
            <a:r>
              <a:rPr lang="en-US" sz="1600" err="1">
                <a:solidFill>
                  <a:srgbClr val="444444"/>
                </a:solidFill>
                <a:latin typeface="SimSun"/>
                <a:cs typeface="SimSun"/>
              </a:rPr>
              <a:t>fleet_package</a:t>
            </a:r>
            <a:r>
              <a:rPr lang="en-US" sz="1600">
                <a:solidFill>
                  <a:srgbClr val="444444"/>
                </a:solidFill>
                <a:latin typeface="SimSun"/>
                <a:cs typeface="SimSun"/>
              </a:rPr>
              <a:t> </a:t>
            </a:r>
            <a:r>
              <a:rPr lang="en-US" sz="1600" err="1">
                <a:solidFill>
                  <a:srgbClr val="444444"/>
                </a:solidFill>
                <a:latin typeface="SimSun"/>
                <a:cs typeface="SimSun"/>
              </a:rPr>
              <a:t>fleet_navigation</a:t>
            </a:r>
            <a:r>
              <a:rPr lang="en-US" sz="1600">
                <a:solidFill>
                  <a:srgbClr val="444444"/>
                </a:solidFill>
                <a:latin typeface="SimSun"/>
                <a:cs typeface="SimSun"/>
              </a:rPr>
              <a:t> --</a:t>
            </a:r>
            <a:r>
              <a:rPr lang="en-US" sz="1600" err="1">
                <a:solidFill>
                  <a:srgbClr val="444444"/>
                </a:solidFill>
                <a:latin typeface="SimSun"/>
                <a:cs typeface="SimSun"/>
              </a:rPr>
              <a:t>ros-args</a:t>
            </a:r>
            <a:r>
              <a:rPr lang="en-US" sz="1600" spc="-10">
                <a:solidFill>
                  <a:srgbClr val="444444"/>
                </a:solidFill>
                <a:latin typeface="SimSun"/>
                <a:cs typeface="SimSun"/>
              </a:rPr>
              <a:t> </a:t>
            </a:r>
            <a:r>
              <a:rPr lang="en-US" sz="1600">
                <a:solidFill>
                  <a:srgbClr val="444444"/>
                </a:solidFill>
                <a:highlight>
                  <a:srgbClr val="FFFF00"/>
                </a:highlight>
                <a:latin typeface="SimSun"/>
                <a:cs typeface="SimSun"/>
              </a:rPr>
              <a:t>-p</a:t>
            </a:r>
            <a:r>
              <a:rPr lang="en-US" sz="1600" spc="-10">
                <a:solidFill>
                  <a:srgbClr val="444444"/>
                </a:solidFill>
                <a:highlight>
                  <a:srgbClr val="FFFF00"/>
                </a:highlight>
                <a:latin typeface="SimSun"/>
                <a:cs typeface="SimSun"/>
              </a:rPr>
              <a:t> </a:t>
            </a:r>
            <a:r>
              <a:rPr lang="en-US" sz="1600" err="1">
                <a:solidFill>
                  <a:srgbClr val="444444"/>
                </a:solidFill>
                <a:highlight>
                  <a:srgbClr val="FFFF00"/>
                </a:highlight>
                <a:latin typeface="SimSun"/>
                <a:cs typeface="SimSun"/>
              </a:rPr>
              <a:t>agv_name</a:t>
            </a:r>
            <a:r>
              <a:rPr lang="en-US" sz="1600">
                <a:solidFill>
                  <a:srgbClr val="444444"/>
                </a:solidFill>
                <a:highlight>
                  <a:srgbClr val="FFFF00"/>
                </a:highlight>
                <a:latin typeface="SimSun"/>
                <a:cs typeface="SimSun"/>
              </a:rPr>
              <a:t>:=</a:t>
            </a:r>
            <a:r>
              <a:rPr lang="en-US" sz="1600">
                <a:solidFill>
                  <a:srgbClr val="870000"/>
                </a:solidFill>
                <a:highlight>
                  <a:srgbClr val="FFFF00"/>
                </a:highlight>
                <a:latin typeface="SimSun"/>
                <a:cs typeface="SimSun"/>
              </a:rPr>
              <a:t>“</a:t>
            </a:r>
            <a:r>
              <a:rPr lang="en-US" sz="1600" err="1">
                <a:solidFill>
                  <a:srgbClr val="870000"/>
                </a:solidFill>
                <a:highlight>
                  <a:srgbClr val="FFFF00"/>
                </a:highlight>
                <a:latin typeface="SimSun"/>
                <a:cs typeface="SimSun"/>
              </a:rPr>
              <a:t>agv</a:t>
            </a:r>
            <a:r>
              <a:rPr lang="en-US" sz="1600">
                <a:solidFill>
                  <a:srgbClr val="870000"/>
                </a:solidFill>
                <a:highlight>
                  <a:srgbClr val="FFFF00"/>
                </a:highlight>
                <a:latin typeface="SimSun"/>
                <a:cs typeface="SimSun"/>
              </a:rPr>
              <a:t>"</a:t>
            </a:r>
            <a:r>
              <a:rPr lang="en-US" sz="1600" spc="-10">
                <a:solidFill>
                  <a:srgbClr val="870000"/>
                </a:solidFill>
                <a:latin typeface="SimSun"/>
                <a:cs typeface="SimSun"/>
              </a:rPr>
              <a:t> </a:t>
            </a:r>
            <a:r>
              <a:rPr lang="en-US" sz="1600">
                <a:solidFill>
                  <a:srgbClr val="444444"/>
                </a:solidFill>
                <a:highlight>
                  <a:srgbClr val="FFFF00"/>
                </a:highlight>
                <a:latin typeface="SimSun"/>
                <a:cs typeface="SimSun"/>
              </a:rPr>
              <a:t>-p</a:t>
            </a:r>
            <a:r>
              <a:rPr lang="en-US" sz="1600" spc="-10">
                <a:solidFill>
                  <a:srgbClr val="444444"/>
                </a:solidFill>
                <a:highlight>
                  <a:srgbClr val="FFFF00"/>
                </a:highlight>
                <a:latin typeface="SimSun"/>
                <a:cs typeface="SimSun"/>
              </a:rPr>
              <a:t> </a:t>
            </a:r>
            <a:r>
              <a:rPr lang="en-US" sz="1600" spc="-10" err="1">
                <a:solidFill>
                  <a:srgbClr val="444444"/>
                </a:solidFill>
                <a:highlight>
                  <a:srgbClr val="FFFF00"/>
                </a:highlight>
                <a:latin typeface="SimSun"/>
                <a:cs typeface="SimSun"/>
              </a:rPr>
              <a:t>wheel_diameter</a:t>
            </a:r>
            <a:r>
              <a:rPr lang="en-US" sz="1600">
                <a:solidFill>
                  <a:srgbClr val="444444"/>
                </a:solidFill>
                <a:highlight>
                  <a:srgbClr val="FFFF00"/>
                </a:highlight>
                <a:latin typeface="SimSun"/>
                <a:cs typeface="SimSun"/>
              </a:rPr>
              <a:t>:=15</a:t>
            </a:r>
            <a:endParaRPr lang="en-US" sz="1600">
              <a:highlight>
                <a:srgbClr val="FFFF00"/>
              </a:highlight>
              <a:latin typeface="SimSun"/>
              <a:cs typeface="SimSun"/>
            </a:endParaRPr>
          </a:p>
        </p:txBody>
      </p:sp>
      <p:sp>
        <p:nvSpPr>
          <p:cNvPr id="12" name="object 4">
            <a:extLst>
              <a:ext uri="{FF2B5EF4-FFF2-40B4-BE49-F238E27FC236}">
                <a16:creationId xmlns:a16="http://schemas.microsoft.com/office/drawing/2014/main" id="{F2BB24D2-AEC1-4C64-8391-5DA71D60CB58}"/>
              </a:ext>
            </a:extLst>
          </p:cNvPr>
          <p:cNvSpPr txBox="1"/>
          <p:nvPr/>
        </p:nvSpPr>
        <p:spPr>
          <a:xfrm>
            <a:off x="5438567" y="2002665"/>
            <a:ext cx="4383559" cy="289823"/>
          </a:xfrm>
          <a:prstGeom prst="rect">
            <a:avLst/>
          </a:prstGeom>
        </p:spPr>
        <p:txBody>
          <a:bodyPr vert="horz" wrap="square" lIns="0" tIns="12700" rIns="0" bIns="0" rtlCol="0">
            <a:spAutoFit/>
          </a:bodyPr>
          <a:lstStyle/>
          <a:p>
            <a:pPr marL="12700" marR="5080">
              <a:lnSpc>
                <a:spcPct val="100000"/>
              </a:lnSpc>
              <a:spcBef>
                <a:spcPts val="100"/>
              </a:spcBef>
            </a:pPr>
            <a:r>
              <a:rPr lang="en-US" b="1" spc="120">
                <a:cs typeface="Cambria"/>
              </a:rPr>
              <a:t>Declaring Parameters individually</a:t>
            </a:r>
            <a:endParaRPr b="1">
              <a:cs typeface="Cambria"/>
            </a:endParaRPr>
          </a:p>
        </p:txBody>
      </p:sp>
      <p:sp>
        <p:nvSpPr>
          <p:cNvPr id="13" name="object 4">
            <a:extLst>
              <a:ext uri="{FF2B5EF4-FFF2-40B4-BE49-F238E27FC236}">
                <a16:creationId xmlns:a16="http://schemas.microsoft.com/office/drawing/2014/main" id="{46E9B9E6-27B5-4BAE-8098-2016946CCA0F}"/>
              </a:ext>
            </a:extLst>
          </p:cNvPr>
          <p:cNvSpPr txBox="1"/>
          <p:nvPr/>
        </p:nvSpPr>
        <p:spPr>
          <a:xfrm>
            <a:off x="5261560" y="3429000"/>
            <a:ext cx="5831359" cy="289823"/>
          </a:xfrm>
          <a:prstGeom prst="rect">
            <a:avLst/>
          </a:prstGeom>
        </p:spPr>
        <p:txBody>
          <a:bodyPr vert="horz" wrap="square" lIns="0" tIns="12700" rIns="0" bIns="0" rtlCol="0">
            <a:spAutoFit/>
          </a:bodyPr>
          <a:lstStyle/>
          <a:p>
            <a:pPr marL="12700" marR="5080">
              <a:lnSpc>
                <a:spcPct val="100000"/>
              </a:lnSpc>
              <a:spcBef>
                <a:spcPts val="100"/>
              </a:spcBef>
            </a:pPr>
            <a:r>
              <a:rPr lang="en-US" b="1" spc="120">
                <a:cs typeface="Cambria"/>
              </a:rPr>
              <a:t>Declaring Parameters as a group with default values</a:t>
            </a:r>
            <a:endParaRPr b="1">
              <a:cs typeface="Cambria"/>
            </a:endParaRPr>
          </a:p>
        </p:txBody>
      </p:sp>
      <p:sp>
        <p:nvSpPr>
          <p:cNvPr id="14" name="object 4">
            <a:extLst>
              <a:ext uri="{FF2B5EF4-FFF2-40B4-BE49-F238E27FC236}">
                <a16:creationId xmlns:a16="http://schemas.microsoft.com/office/drawing/2014/main" id="{BE44B885-C3A2-416E-BF57-047365B8E65B}"/>
              </a:ext>
            </a:extLst>
          </p:cNvPr>
          <p:cNvSpPr txBox="1"/>
          <p:nvPr/>
        </p:nvSpPr>
        <p:spPr>
          <a:xfrm>
            <a:off x="609600" y="1522807"/>
            <a:ext cx="4383559" cy="289823"/>
          </a:xfrm>
          <a:prstGeom prst="rect">
            <a:avLst/>
          </a:prstGeom>
        </p:spPr>
        <p:txBody>
          <a:bodyPr vert="horz" wrap="square" lIns="0" tIns="12700" rIns="0" bIns="0" rtlCol="0">
            <a:spAutoFit/>
          </a:bodyPr>
          <a:lstStyle/>
          <a:p>
            <a:pPr marL="12700" marR="5080">
              <a:lnSpc>
                <a:spcPct val="100000"/>
              </a:lnSpc>
              <a:spcBef>
                <a:spcPts val="100"/>
              </a:spcBef>
            </a:pPr>
            <a:r>
              <a:rPr lang="en-US" b="1" u="sng" spc="120">
                <a:cs typeface="Cambria"/>
              </a:rPr>
              <a:t>Declaring parameters in script</a:t>
            </a:r>
            <a:endParaRPr b="1" u="sng">
              <a:cs typeface="Cambria"/>
            </a:endParaRPr>
          </a:p>
        </p:txBody>
      </p:sp>
      <p:sp>
        <p:nvSpPr>
          <p:cNvPr id="15" name="object 4">
            <a:extLst>
              <a:ext uri="{FF2B5EF4-FFF2-40B4-BE49-F238E27FC236}">
                <a16:creationId xmlns:a16="http://schemas.microsoft.com/office/drawing/2014/main" id="{7C0F017B-9706-4B67-89C4-D2B36CF7055D}"/>
              </a:ext>
            </a:extLst>
          </p:cNvPr>
          <p:cNvSpPr txBox="1"/>
          <p:nvPr/>
        </p:nvSpPr>
        <p:spPr>
          <a:xfrm>
            <a:off x="609600" y="4899220"/>
            <a:ext cx="6794500" cy="289823"/>
          </a:xfrm>
          <a:prstGeom prst="rect">
            <a:avLst/>
          </a:prstGeom>
        </p:spPr>
        <p:txBody>
          <a:bodyPr vert="horz" wrap="square" lIns="0" tIns="12700" rIns="0" bIns="0" rtlCol="0">
            <a:spAutoFit/>
          </a:bodyPr>
          <a:lstStyle/>
          <a:p>
            <a:pPr marL="12700" marR="5080">
              <a:lnSpc>
                <a:spcPct val="100000"/>
              </a:lnSpc>
              <a:spcBef>
                <a:spcPts val="100"/>
              </a:spcBef>
            </a:pPr>
            <a:r>
              <a:rPr lang="en-US" b="1" u="sng" spc="120">
                <a:cs typeface="Cambria"/>
              </a:rPr>
              <a:t>Setting parameters in command line at runtime</a:t>
            </a:r>
            <a:endParaRPr b="1" u="sng">
              <a:cs typeface="Cambria"/>
            </a:endParaRPr>
          </a:p>
        </p:txBody>
      </p:sp>
    </p:spTree>
    <p:extLst>
      <p:ext uri="{BB962C8B-B14F-4D97-AF65-F5344CB8AC3E}">
        <p14:creationId xmlns:p14="http://schemas.microsoft.com/office/powerpoint/2010/main" val="17900174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15D32-CF56-42B3-85F6-4F377B340A6C}"/>
              </a:ext>
            </a:extLst>
          </p:cNvPr>
          <p:cNvSpPr>
            <a:spLocks noGrp="1"/>
          </p:cNvSpPr>
          <p:nvPr>
            <p:ph type="title"/>
          </p:nvPr>
        </p:nvSpPr>
        <p:spPr>
          <a:xfrm>
            <a:off x="609600" y="155104"/>
            <a:ext cx="9347200" cy="609600"/>
          </a:xfrm>
        </p:spPr>
        <p:txBody>
          <a:bodyPr/>
          <a:lstStyle/>
          <a:p>
            <a:r>
              <a:rPr lang="en-US"/>
              <a:t>ROS2 Params</a:t>
            </a:r>
            <a:endParaRPr lang="en-SG"/>
          </a:p>
        </p:txBody>
      </p:sp>
      <p:sp>
        <p:nvSpPr>
          <p:cNvPr id="4" name="Slide Number Placeholder 3">
            <a:extLst>
              <a:ext uri="{FF2B5EF4-FFF2-40B4-BE49-F238E27FC236}">
                <a16:creationId xmlns:a16="http://schemas.microsoft.com/office/drawing/2014/main" id="{EEABBC55-30DA-4BCF-A5A3-5FEB4155741C}"/>
              </a:ext>
            </a:extLst>
          </p:cNvPr>
          <p:cNvSpPr>
            <a:spLocks noGrp="1"/>
          </p:cNvSpPr>
          <p:nvPr>
            <p:ph type="sldNum" sz="quarter" idx="12"/>
          </p:nvPr>
        </p:nvSpPr>
        <p:spPr/>
        <p:txBody>
          <a:bodyPr/>
          <a:lstStyle/>
          <a:p>
            <a:fld id="{DB585DB3-991F-418E-AAD4-DC1A839C24E0}" type="slidenum">
              <a:rPr lang="en-US" smtClean="0"/>
              <a:pPr/>
              <a:t>91</a:t>
            </a:fld>
            <a:endParaRPr lang="en-US"/>
          </a:p>
        </p:txBody>
      </p:sp>
      <p:sp>
        <p:nvSpPr>
          <p:cNvPr id="5" name="object 7">
            <a:extLst>
              <a:ext uri="{FF2B5EF4-FFF2-40B4-BE49-F238E27FC236}">
                <a16:creationId xmlns:a16="http://schemas.microsoft.com/office/drawing/2014/main" id="{7221C7F6-DC28-4E06-8E91-0A0EF41D65AF}"/>
              </a:ext>
            </a:extLst>
          </p:cNvPr>
          <p:cNvSpPr txBox="1"/>
          <p:nvPr/>
        </p:nvSpPr>
        <p:spPr>
          <a:xfrm>
            <a:off x="609600" y="1024081"/>
            <a:ext cx="9686261" cy="1274708"/>
          </a:xfrm>
          <a:prstGeom prst="rect">
            <a:avLst/>
          </a:prstGeom>
        </p:spPr>
        <p:txBody>
          <a:bodyPr vert="horz" wrap="square" lIns="0" tIns="12700" rIns="0" bIns="0" rtlCol="0">
            <a:spAutoFit/>
          </a:bodyPr>
          <a:lstStyle/>
          <a:p>
            <a:pPr marL="12700">
              <a:lnSpc>
                <a:spcPct val="100000"/>
              </a:lnSpc>
              <a:spcBef>
                <a:spcPts val="100"/>
              </a:spcBef>
            </a:pPr>
            <a:r>
              <a:rPr sz="1600" b="1" spc="130">
                <a:cs typeface="Cambria"/>
              </a:rPr>
              <a:t>YAML</a:t>
            </a:r>
            <a:r>
              <a:rPr sz="1600" b="1" spc="15">
                <a:cs typeface="Cambria"/>
              </a:rPr>
              <a:t> </a:t>
            </a:r>
            <a:r>
              <a:rPr sz="1600" b="1" spc="80">
                <a:cs typeface="Cambria"/>
              </a:rPr>
              <a:t>for</a:t>
            </a:r>
            <a:r>
              <a:rPr sz="1600" b="1">
                <a:cs typeface="Cambria"/>
              </a:rPr>
              <a:t> </a:t>
            </a:r>
            <a:r>
              <a:rPr sz="1600" b="1" spc="70">
                <a:cs typeface="Cambria"/>
              </a:rPr>
              <a:t>ROS2</a:t>
            </a:r>
            <a:r>
              <a:rPr sz="1600" b="1" spc="15">
                <a:cs typeface="Cambria"/>
              </a:rPr>
              <a:t> </a:t>
            </a:r>
            <a:r>
              <a:rPr sz="1600" b="1" spc="85">
                <a:cs typeface="Cambria"/>
              </a:rPr>
              <a:t>params</a:t>
            </a:r>
            <a:endParaRPr sz="1600">
              <a:cs typeface="Cambria"/>
            </a:endParaRPr>
          </a:p>
          <a:p>
            <a:pPr>
              <a:lnSpc>
                <a:spcPct val="100000"/>
              </a:lnSpc>
              <a:spcBef>
                <a:spcPts val="30"/>
              </a:spcBef>
            </a:pPr>
            <a:endParaRPr>
              <a:cs typeface="Cambria"/>
            </a:endParaRPr>
          </a:p>
          <a:p>
            <a:pPr marL="679450" marR="728980" indent="-285750">
              <a:lnSpc>
                <a:spcPct val="100000"/>
              </a:lnSpc>
              <a:buFont typeface="Arial" panose="020B0604020202020204" pitchFamily="34" charset="0"/>
              <a:buChar char="•"/>
            </a:pPr>
            <a:r>
              <a:rPr sz="1600" spc="100">
                <a:cs typeface="Cambria"/>
              </a:rPr>
              <a:t>Managing</a:t>
            </a:r>
            <a:r>
              <a:rPr sz="1600" spc="60">
                <a:cs typeface="Cambria"/>
              </a:rPr>
              <a:t> </a:t>
            </a:r>
            <a:r>
              <a:rPr sz="1600" spc="75">
                <a:cs typeface="Cambria"/>
              </a:rPr>
              <a:t>parameters</a:t>
            </a:r>
            <a:r>
              <a:rPr sz="1600" spc="45">
                <a:cs typeface="Cambria"/>
              </a:rPr>
              <a:t> </a:t>
            </a:r>
            <a:r>
              <a:rPr sz="1600" spc="114">
                <a:cs typeface="Cambria"/>
              </a:rPr>
              <a:t>when</a:t>
            </a:r>
            <a:r>
              <a:rPr sz="1600" spc="55">
                <a:cs typeface="Cambria"/>
              </a:rPr>
              <a:t> </a:t>
            </a:r>
            <a:r>
              <a:rPr sz="1600" spc="114">
                <a:cs typeface="Cambria"/>
              </a:rPr>
              <a:t>number</a:t>
            </a:r>
            <a:r>
              <a:rPr sz="1600" spc="15">
                <a:cs typeface="Cambria"/>
              </a:rPr>
              <a:t> </a:t>
            </a:r>
            <a:r>
              <a:rPr sz="1600" spc="95">
                <a:cs typeface="Cambria"/>
              </a:rPr>
              <a:t>of</a:t>
            </a:r>
            <a:r>
              <a:rPr sz="1600" spc="20">
                <a:cs typeface="Cambria"/>
              </a:rPr>
              <a:t> </a:t>
            </a:r>
            <a:r>
              <a:rPr sz="1600" spc="80">
                <a:cs typeface="Cambria"/>
              </a:rPr>
              <a:t>params</a:t>
            </a:r>
            <a:r>
              <a:rPr sz="1600" spc="45">
                <a:cs typeface="Cambria"/>
              </a:rPr>
              <a:t> </a:t>
            </a:r>
            <a:r>
              <a:rPr sz="1600" spc="70">
                <a:cs typeface="Cambria"/>
              </a:rPr>
              <a:t>increases</a:t>
            </a:r>
            <a:r>
              <a:rPr sz="1600" spc="40">
                <a:cs typeface="Cambria"/>
              </a:rPr>
              <a:t> </a:t>
            </a:r>
            <a:r>
              <a:rPr sz="1600" spc="90">
                <a:cs typeface="Cambria"/>
              </a:rPr>
              <a:t>becomes</a:t>
            </a:r>
            <a:r>
              <a:rPr sz="1600" spc="45">
                <a:cs typeface="Cambria"/>
              </a:rPr>
              <a:t> </a:t>
            </a:r>
            <a:r>
              <a:rPr sz="1600" spc="105">
                <a:cs typeface="Cambria"/>
              </a:rPr>
              <a:t>complex. </a:t>
            </a:r>
            <a:endParaRPr lang="en-US" sz="1600" spc="105">
              <a:cs typeface="Cambria"/>
            </a:endParaRPr>
          </a:p>
          <a:p>
            <a:pPr marL="679450" marR="728980" indent="-285750">
              <a:lnSpc>
                <a:spcPct val="100000"/>
              </a:lnSpc>
              <a:buFont typeface="Arial" panose="020B0604020202020204" pitchFamily="34" charset="0"/>
              <a:buChar char="•"/>
            </a:pPr>
            <a:r>
              <a:rPr sz="1600" spc="-315">
                <a:cs typeface="Cambria"/>
              </a:rPr>
              <a:t> </a:t>
            </a:r>
            <a:r>
              <a:rPr sz="1600" spc="75">
                <a:cs typeface="Cambria"/>
              </a:rPr>
              <a:t>Adding</a:t>
            </a:r>
            <a:r>
              <a:rPr sz="1600" spc="55">
                <a:cs typeface="Cambria"/>
              </a:rPr>
              <a:t> </a:t>
            </a:r>
            <a:r>
              <a:rPr sz="1600" spc="105">
                <a:cs typeface="Cambria"/>
              </a:rPr>
              <a:t>them</a:t>
            </a:r>
            <a:r>
              <a:rPr sz="1600" spc="50">
                <a:cs typeface="Cambria"/>
              </a:rPr>
              <a:t> </a:t>
            </a:r>
            <a:r>
              <a:rPr sz="1600" spc="80">
                <a:cs typeface="Cambria"/>
              </a:rPr>
              <a:t>in</a:t>
            </a:r>
            <a:r>
              <a:rPr sz="1600" spc="50">
                <a:cs typeface="Cambria"/>
              </a:rPr>
              <a:t> </a:t>
            </a:r>
            <a:r>
              <a:rPr sz="1600" spc="120">
                <a:cs typeface="Cambria"/>
              </a:rPr>
              <a:t>command</a:t>
            </a:r>
            <a:r>
              <a:rPr sz="1600" spc="20">
                <a:cs typeface="Cambria"/>
              </a:rPr>
              <a:t> </a:t>
            </a:r>
            <a:r>
              <a:rPr sz="1600" spc="65">
                <a:cs typeface="Cambria"/>
              </a:rPr>
              <a:t>line </a:t>
            </a:r>
            <a:r>
              <a:rPr sz="1600" spc="30">
                <a:cs typeface="Cambria"/>
              </a:rPr>
              <a:t>is</a:t>
            </a:r>
            <a:r>
              <a:rPr sz="1600" spc="40">
                <a:cs typeface="Cambria"/>
              </a:rPr>
              <a:t> </a:t>
            </a:r>
            <a:r>
              <a:rPr sz="1600" spc="85">
                <a:cs typeface="Cambria"/>
              </a:rPr>
              <a:t>not</a:t>
            </a:r>
            <a:r>
              <a:rPr sz="1600" spc="40">
                <a:cs typeface="Cambria"/>
              </a:rPr>
              <a:t> </a:t>
            </a:r>
            <a:r>
              <a:rPr sz="1600" spc="110">
                <a:cs typeface="Cambria"/>
              </a:rPr>
              <a:t>an</a:t>
            </a:r>
            <a:r>
              <a:rPr sz="1600" spc="50">
                <a:cs typeface="Cambria"/>
              </a:rPr>
              <a:t> </a:t>
            </a:r>
            <a:r>
              <a:rPr sz="1600" spc="70">
                <a:cs typeface="Cambria"/>
              </a:rPr>
              <a:t>option</a:t>
            </a:r>
            <a:endParaRPr lang="en-US" sz="1600">
              <a:cs typeface="Cambria"/>
            </a:endParaRPr>
          </a:p>
          <a:p>
            <a:pPr marL="679450" marR="728980" indent="-285750">
              <a:lnSpc>
                <a:spcPct val="100000"/>
              </a:lnSpc>
              <a:buFont typeface="Arial" panose="020B0604020202020204" pitchFamily="34" charset="0"/>
              <a:buChar char="•"/>
            </a:pPr>
            <a:r>
              <a:rPr sz="1600" b="1" spc="130">
                <a:cs typeface="Cambria"/>
              </a:rPr>
              <a:t>YAML</a:t>
            </a:r>
            <a:r>
              <a:rPr sz="1600" b="1" spc="35">
                <a:cs typeface="Cambria"/>
              </a:rPr>
              <a:t> </a:t>
            </a:r>
            <a:r>
              <a:rPr sz="1600" spc="30">
                <a:cs typeface="Cambria"/>
              </a:rPr>
              <a:t>is</a:t>
            </a:r>
            <a:r>
              <a:rPr sz="1600" spc="40">
                <a:cs typeface="Cambria"/>
              </a:rPr>
              <a:t> </a:t>
            </a:r>
            <a:r>
              <a:rPr sz="1600" spc="95">
                <a:cs typeface="Cambria"/>
              </a:rPr>
              <a:t>more</a:t>
            </a:r>
            <a:r>
              <a:rPr sz="1600" spc="70">
                <a:cs typeface="Cambria"/>
              </a:rPr>
              <a:t> </a:t>
            </a:r>
            <a:r>
              <a:rPr sz="1600" spc="135">
                <a:cs typeface="Cambria"/>
              </a:rPr>
              <a:t>human</a:t>
            </a:r>
            <a:r>
              <a:rPr sz="1600" spc="50">
                <a:cs typeface="Cambria"/>
              </a:rPr>
              <a:t> </a:t>
            </a:r>
            <a:r>
              <a:rPr sz="1600" spc="70">
                <a:cs typeface="Cambria"/>
              </a:rPr>
              <a:t>readable </a:t>
            </a:r>
            <a:r>
              <a:rPr sz="1600" spc="105">
                <a:cs typeface="Cambria"/>
              </a:rPr>
              <a:t>and</a:t>
            </a:r>
            <a:r>
              <a:rPr sz="1600" spc="20">
                <a:cs typeface="Cambria"/>
              </a:rPr>
              <a:t> </a:t>
            </a:r>
            <a:r>
              <a:rPr sz="1600" spc="75">
                <a:cs typeface="Cambria"/>
              </a:rPr>
              <a:t>Great</a:t>
            </a:r>
            <a:r>
              <a:rPr sz="1600" spc="45">
                <a:cs typeface="Cambria"/>
              </a:rPr>
              <a:t> </a:t>
            </a:r>
            <a:r>
              <a:rPr sz="1600" spc="85">
                <a:cs typeface="Cambria"/>
              </a:rPr>
              <a:t>for</a:t>
            </a:r>
            <a:r>
              <a:rPr sz="1600" spc="10">
                <a:cs typeface="Cambria"/>
              </a:rPr>
              <a:t> </a:t>
            </a:r>
            <a:r>
              <a:rPr sz="1600" spc="75">
                <a:cs typeface="Cambria"/>
              </a:rPr>
              <a:t>loading</a:t>
            </a:r>
            <a:r>
              <a:rPr sz="1600" spc="65">
                <a:cs typeface="Cambria"/>
              </a:rPr>
              <a:t> </a:t>
            </a:r>
            <a:r>
              <a:rPr sz="1600" spc="110">
                <a:cs typeface="Cambria"/>
              </a:rPr>
              <a:t>a</a:t>
            </a:r>
            <a:r>
              <a:rPr sz="1600" spc="25">
                <a:cs typeface="Cambria"/>
              </a:rPr>
              <a:t> </a:t>
            </a:r>
            <a:r>
              <a:rPr sz="1600" spc="80">
                <a:cs typeface="Cambria"/>
              </a:rPr>
              <a:t>configuration</a:t>
            </a:r>
            <a:r>
              <a:rPr sz="1600" spc="50">
                <a:cs typeface="Cambria"/>
              </a:rPr>
              <a:t> file</a:t>
            </a:r>
            <a:r>
              <a:rPr sz="1600" spc="70">
                <a:cs typeface="Cambria"/>
              </a:rPr>
              <a:t> </a:t>
            </a:r>
            <a:r>
              <a:rPr sz="1600" spc="55">
                <a:cs typeface="Cambria"/>
              </a:rPr>
              <a:t>at</a:t>
            </a:r>
            <a:r>
              <a:rPr sz="1600" spc="40">
                <a:cs typeface="Cambria"/>
              </a:rPr>
              <a:t> </a:t>
            </a:r>
            <a:r>
              <a:rPr sz="1600" spc="105">
                <a:cs typeface="Cambria"/>
              </a:rPr>
              <a:t>run</a:t>
            </a:r>
            <a:r>
              <a:rPr sz="1600" spc="55">
                <a:cs typeface="Cambria"/>
              </a:rPr>
              <a:t> </a:t>
            </a:r>
            <a:r>
              <a:rPr sz="1600" spc="70">
                <a:cs typeface="Cambria"/>
              </a:rPr>
              <a:t>time</a:t>
            </a:r>
            <a:endParaRPr sz="1600">
              <a:cs typeface="Cambria"/>
            </a:endParaRPr>
          </a:p>
        </p:txBody>
      </p:sp>
      <p:sp>
        <p:nvSpPr>
          <p:cNvPr id="7" name="Rectangle 6">
            <a:extLst>
              <a:ext uri="{FF2B5EF4-FFF2-40B4-BE49-F238E27FC236}">
                <a16:creationId xmlns:a16="http://schemas.microsoft.com/office/drawing/2014/main" id="{C5078C04-AB0D-4CD8-BDC3-BBEDEAA46B62}"/>
              </a:ext>
            </a:extLst>
          </p:cNvPr>
          <p:cNvSpPr/>
          <p:nvPr/>
        </p:nvSpPr>
        <p:spPr>
          <a:xfrm>
            <a:off x="6465891" y="2551837"/>
            <a:ext cx="4992914" cy="1754326"/>
          </a:xfrm>
          <a:prstGeom prst="rect">
            <a:avLst/>
          </a:prstGeom>
          <a:solidFill>
            <a:schemeClr val="bg2"/>
          </a:solidFill>
        </p:spPr>
        <p:txBody>
          <a:bodyPr wrap="square">
            <a:spAutoFit/>
          </a:bodyPr>
          <a:lstStyle/>
          <a:p>
            <a:r>
              <a:rPr lang="en-SG" err="1">
                <a:latin typeface="SimSun" panose="02010600030101010101" pitchFamily="2" charset="-122"/>
                <a:ea typeface="SimSun" panose="02010600030101010101" pitchFamily="2" charset="-122"/>
              </a:rPr>
              <a:t>node_name</a:t>
            </a:r>
            <a:r>
              <a:rPr lang="en-SG">
                <a:latin typeface="SimSun" panose="02010600030101010101" pitchFamily="2" charset="-122"/>
                <a:ea typeface="SimSun" panose="02010600030101010101" pitchFamily="2" charset="-122"/>
              </a:rPr>
              <a:t>:</a:t>
            </a:r>
          </a:p>
          <a:p>
            <a:r>
              <a:rPr lang="en-SG">
                <a:latin typeface="SimSun" panose="02010600030101010101" pitchFamily="2" charset="-122"/>
                <a:ea typeface="SimSun" panose="02010600030101010101" pitchFamily="2" charset="-122"/>
              </a:rPr>
              <a:t>  </a:t>
            </a:r>
            <a:r>
              <a:rPr lang="en-SG" err="1">
                <a:latin typeface="SimSun" panose="02010600030101010101" pitchFamily="2" charset="-122"/>
                <a:ea typeface="SimSun" panose="02010600030101010101" pitchFamily="2" charset="-122"/>
              </a:rPr>
              <a:t>ros_parameters</a:t>
            </a:r>
            <a:r>
              <a:rPr lang="en-SG">
                <a:latin typeface="SimSun" panose="02010600030101010101" pitchFamily="2" charset="-122"/>
                <a:ea typeface="SimSun" panose="02010600030101010101" pitchFamily="2" charset="-122"/>
              </a:rPr>
              <a:t>:</a:t>
            </a:r>
          </a:p>
          <a:p>
            <a:r>
              <a:rPr lang="en-SG">
                <a:latin typeface="SimSun" panose="02010600030101010101" pitchFamily="2" charset="-122"/>
                <a:ea typeface="SimSun" panose="02010600030101010101" pitchFamily="2" charset="-122"/>
              </a:rPr>
              <a:t>    </a:t>
            </a:r>
            <a:r>
              <a:rPr lang="en-SG" err="1">
                <a:latin typeface="SimSun" panose="02010600030101010101" pitchFamily="2" charset="-122"/>
                <a:ea typeface="SimSun" panose="02010600030101010101" pitchFamily="2" charset="-122"/>
              </a:rPr>
              <a:t>agv_name</a:t>
            </a:r>
            <a:r>
              <a:rPr lang="en-SG">
                <a:latin typeface="SimSun" panose="02010600030101010101" pitchFamily="2" charset="-122"/>
                <a:ea typeface="SimSun" panose="02010600030101010101" pitchFamily="2" charset="-122"/>
              </a:rPr>
              <a:t>: “</a:t>
            </a:r>
            <a:r>
              <a:rPr lang="en-SG" err="1">
                <a:latin typeface="SimSun" panose="02010600030101010101" pitchFamily="2" charset="-122"/>
                <a:ea typeface="SimSun" panose="02010600030101010101" pitchFamily="2" charset="-122"/>
              </a:rPr>
              <a:t>agv</a:t>
            </a:r>
            <a:r>
              <a:rPr lang="en-SG">
                <a:latin typeface="SimSun" panose="02010600030101010101" pitchFamily="2" charset="-122"/>
                <a:ea typeface="SimSun" panose="02010600030101010101" pitchFamily="2" charset="-122"/>
              </a:rPr>
              <a:t>” </a:t>
            </a:r>
          </a:p>
          <a:p>
            <a:r>
              <a:rPr lang="en-SG">
                <a:latin typeface="SimSun" panose="02010600030101010101" pitchFamily="2" charset="-122"/>
                <a:ea typeface="SimSun" panose="02010600030101010101" pitchFamily="2" charset="-122"/>
              </a:rPr>
              <a:t>    </a:t>
            </a:r>
            <a:r>
              <a:rPr lang="en-SG" err="1">
                <a:latin typeface="SimSun" panose="02010600030101010101" pitchFamily="2" charset="-122"/>
                <a:ea typeface="SimSun" panose="02010600030101010101" pitchFamily="2" charset="-122"/>
              </a:rPr>
              <a:t>wheel_diameter</a:t>
            </a:r>
            <a:r>
              <a:rPr lang="en-SG">
                <a:latin typeface="SimSun" panose="02010600030101010101" pitchFamily="2" charset="-122"/>
                <a:ea typeface="SimSun" panose="02010600030101010101" pitchFamily="2" charset="-122"/>
              </a:rPr>
              <a:t>: 15 </a:t>
            </a:r>
          </a:p>
          <a:p>
            <a:r>
              <a:rPr lang="en-SG">
                <a:latin typeface="SimSun" panose="02010600030101010101" pitchFamily="2" charset="-122"/>
                <a:ea typeface="SimSun" panose="02010600030101010101" pitchFamily="2" charset="-122"/>
              </a:rPr>
              <a:t>    </a:t>
            </a:r>
            <a:r>
              <a:rPr lang="en-SG" err="1">
                <a:latin typeface="SimSun" panose="02010600030101010101" pitchFamily="2" charset="-122"/>
                <a:ea typeface="SimSun" panose="02010600030101010101" pitchFamily="2" charset="-122"/>
              </a:rPr>
              <a:t>platform_length</a:t>
            </a:r>
            <a:r>
              <a:rPr lang="en-SG">
                <a:latin typeface="SimSun" panose="02010600030101010101" pitchFamily="2" charset="-122"/>
                <a:ea typeface="SimSun" panose="02010600030101010101" pitchFamily="2" charset="-122"/>
              </a:rPr>
              <a:t>: 12</a:t>
            </a:r>
          </a:p>
          <a:p>
            <a:r>
              <a:rPr lang="en-SG">
                <a:latin typeface="SimSun" panose="02010600030101010101" pitchFamily="2" charset="-122"/>
                <a:ea typeface="SimSun" panose="02010600030101010101" pitchFamily="2" charset="-122"/>
              </a:rPr>
              <a:t>    </a:t>
            </a:r>
            <a:r>
              <a:rPr lang="en-SG" err="1">
                <a:latin typeface="SimSun" panose="02010600030101010101" pitchFamily="2" charset="-122"/>
                <a:ea typeface="SimSun" panose="02010600030101010101" pitchFamily="2" charset="-122"/>
              </a:rPr>
              <a:t>platform_width</a:t>
            </a:r>
            <a:r>
              <a:rPr lang="en-SG">
                <a:latin typeface="SimSun" panose="02010600030101010101" pitchFamily="2" charset="-122"/>
                <a:ea typeface="SimSun" panose="02010600030101010101" pitchFamily="2" charset="-122"/>
              </a:rPr>
              <a:t>: 13</a:t>
            </a:r>
          </a:p>
        </p:txBody>
      </p:sp>
      <p:sp>
        <p:nvSpPr>
          <p:cNvPr id="9" name="Rectangle 8">
            <a:extLst>
              <a:ext uri="{FF2B5EF4-FFF2-40B4-BE49-F238E27FC236}">
                <a16:creationId xmlns:a16="http://schemas.microsoft.com/office/drawing/2014/main" id="{73E3EB05-5614-4F7C-ABD4-30F253048E82}"/>
              </a:ext>
            </a:extLst>
          </p:cNvPr>
          <p:cNvSpPr/>
          <p:nvPr/>
        </p:nvSpPr>
        <p:spPr>
          <a:xfrm>
            <a:off x="943428" y="2551837"/>
            <a:ext cx="4992914" cy="1754326"/>
          </a:xfrm>
          <a:prstGeom prst="rect">
            <a:avLst/>
          </a:prstGeom>
          <a:solidFill>
            <a:schemeClr val="bg2"/>
          </a:solidFill>
        </p:spPr>
        <p:txBody>
          <a:bodyPr wrap="square">
            <a:spAutoFit/>
          </a:bodyPr>
          <a:lstStyle/>
          <a:p>
            <a:r>
              <a:rPr lang="en-SG" err="1">
                <a:latin typeface="SimSun" panose="02010600030101010101" pitchFamily="2" charset="-122"/>
                <a:ea typeface="SimSun" panose="02010600030101010101" pitchFamily="2" charset="-122"/>
              </a:rPr>
              <a:t>package_name</a:t>
            </a:r>
            <a:endParaRPr lang="en-SG">
              <a:latin typeface="SimSun" panose="02010600030101010101" pitchFamily="2" charset="-122"/>
              <a:ea typeface="SimSun" panose="02010600030101010101" pitchFamily="2" charset="-122"/>
            </a:endParaRPr>
          </a:p>
          <a:p>
            <a:r>
              <a:rPr lang="en-US">
                <a:latin typeface="SimSun" panose="02010600030101010101" pitchFamily="2" charset="-122"/>
                <a:ea typeface="SimSun" panose="02010600030101010101" pitchFamily="2" charset="-122"/>
              </a:rPr>
              <a:t>|</a:t>
            </a:r>
            <a:r>
              <a:rPr lang="en-SG">
                <a:latin typeface="SimSun" panose="02010600030101010101" pitchFamily="2" charset="-122"/>
                <a:ea typeface="SimSun" panose="02010600030101010101" pitchFamily="2" charset="-122"/>
              </a:rPr>
              <a:t>--config</a:t>
            </a:r>
          </a:p>
          <a:p>
            <a:r>
              <a:rPr lang="en-SG"/>
              <a:t>           └── </a:t>
            </a:r>
            <a:r>
              <a:rPr lang="en-SG" err="1">
                <a:highlight>
                  <a:srgbClr val="FFFF00"/>
                </a:highlight>
                <a:latin typeface="SimSun" panose="02010600030101010101" pitchFamily="2" charset="-122"/>
                <a:ea typeface="SimSun" panose="02010600030101010101" pitchFamily="2" charset="-122"/>
              </a:rPr>
              <a:t>params.yaml</a:t>
            </a:r>
            <a:endParaRPr lang="en-SG">
              <a:highlight>
                <a:srgbClr val="FFFF00"/>
              </a:highlight>
              <a:latin typeface="SimSun" panose="02010600030101010101" pitchFamily="2" charset="-122"/>
              <a:ea typeface="SimSun" panose="02010600030101010101" pitchFamily="2" charset="-122"/>
            </a:endParaRPr>
          </a:p>
          <a:p>
            <a:r>
              <a:rPr lang="en-US">
                <a:latin typeface="SimSun" panose="02010600030101010101" pitchFamily="2" charset="-122"/>
                <a:ea typeface="SimSun" panose="02010600030101010101" pitchFamily="2" charset="-122"/>
              </a:rPr>
              <a:t>|</a:t>
            </a:r>
            <a:r>
              <a:rPr lang="en-SG">
                <a:latin typeface="SimSun" panose="02010600030101010101" pitchFamily="2" charset="-122"/>
                <a:ea typeface="SimSun" panose="02010600030101010101" pitchFamily="2" charset="-122"/>
              </a:rPr>
              <a:t>--launch</a:t>
            </a:r>
          </a:p>
          <a:p>
            <a:r>
              <a:rPr lang="en-SG"/>
              <a:t>           └── </a:t>
            </a:r>
            <a:r>
              <a:rPr lang="en-SG">
                <a:latin typeface="SimSun" panose="02010600030101010101" pitchFamily="2" charset="-122"/>
                <a:ea typeface="SimSun" panose="02010600030101010101" pitchFamily="2" charset="-122"/>
              </a:rPr>
              <a:t>test_params.launch.py</a:t>
            </a:r>
          </a:p>
          <a:p>
            <a:r>
              <a:rPr lang="en-US">
                <a:latin typeface="SimSun" panose="02010600030101010101" pitchFamily="2" charset="-122"/>
                <a:ea typeface="SimSun" panose="02010600030101010101" pitchFamily="2" charset="-122"/>
              </a:rPr>
              <a:t>|</a:t>
            </a:r>
            <a:r>
              <a:rPr lang="en-SG">
                <a:latin typeface="SimSun" panose="02010600030101010101" pitchFamily="2" charset="-122"/>
                <a:ea typeface="SimSun" panose="02010600030101010101" pitchFamily="2" charset="-122"/>
              </a:rPr>
              <a:t>--package.xml</a:t>
            </a:r>
          </a:p>
        </p:txBody>
      </p:sp>
    </p:spTree>
    <p:extLst>
      <p:ext uri="{BB962C8B-B14F-4D97-AF65-F5344CB8AC3E}">
        <p14:creationId xmlns:p14="http://schemas.microsoft.com/office/powerpoint/2010/main" val="37956964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15D32-CF56-42B3-85F6-4F377B340A6C}"/>
              </a:ext>
            </a:extLst>
          </p:cNvPr>
          <p:cNvSpPr>
            <a:spLocks noGrp="1"/>
          </p:cNvSpPr>
          <p:nvPr>
            <p:ph type="title"/>
          </p:nvPr>
        </p:nvSpPr>
        <p:spPr>
          <a:xfrm>
            <a:off x="609600" y="155104"/>
            <a:ext cx="9347200" cy="609600"/>
          </a:xfrm>
        </p:spPr>
        <p:txBody>
          <a:bodyPr/>
          <a:lstStyle/>
          <a:p>
            <a:r>
              <a:rPr lang="en-US"/>
              <a:t>ROS2 Params</a:t>
            </a:r>
            <a:endParaRPr lang="en-SG"/>
          </a:p>
        </p:txBody>
      </p:sp>
      <p:sp>
        <p:nvSpPr>
          <p:cNvPr id="4" name="Slide Number Placeholder 3">
            <a:extLst>
              <a:ext uri="{FF2B5EF4-FFF2-40B4-BE49-F238E27FC236}">
                <a16:creationId xmlns:a16="http://schemas.microsoft.com/office/drawing/2014/main" id="{EEABBC55-30DA-4BCF-A5A3-5FEB4155741C}"/>
              </a:ext>
            </a:extLst>
          </p:cNvPr>
          <p:cNvSpPr>
            <a:spLocks noGrp="1"/>
          </p:cNvSpPr>
          <p:nvPr>
            <p:ph type="sldNum" sz="quarter" idx="12"/>
          </p:nvPr>
        </p:nvSpPr>
        <p:spPr/>
        <p:txBody>
          <a:bodyPr/>
          <a:lstStyle/>
          <a:p>
            <a:fld id="{DB585DB3-991F-418E-AAD4-DC1A839C24E0}" type="slidenum">
              <a:rPr lang="en-US" smtClean="0"/>
              <a:pPr/>
              <a:t>92</a:t>
            </a:fld>
            <a:endParaRPr lang="en-US"/>
          </a:p>
        </p:txBody>
      </p:sp>
      <p:sp>
        <p:nvSpPr>
          <p:cNvPr id="10" name="object 6">
            <a:extLst>
              <a:ext uri="{FF2B5EF4-FFF2-40B4-BE49-F238E27FC236}">
                <a16:creationId xmlns:a16="http://schemas.microsoft.com/office/drawing/2014/main" id="{3842AED1-9B4A-406E-A148-418DC46DE082}"/>
              </a:ext>
            </a:extLst>
          </p:cNvPr>
          <p:cNvSpPr txBox="1"/>
          <p:nvPr/>
        </p:nvSpPr>
        <p:spPr>
          <a:xfrm>
            <a:off x="741573" y="4718747"/>
            <a:ext cx="2840354" cy="289182"/>
          </a:xfrm>
          <a:prstGeom prst="rect">
            <a:avLst/>
          </a:prstGeom>
        </p:spPr>
        <p:txBody>
          <a:bodyPr vert="horz" wrap="square" lIns="0" tIns="12065" rIns="0" bIns="0" rtlCol="0">
            <a:spAutoFit/>
          </a:bodyPr>
          <a:lstStyle/>
          <a:p>
            <a:pPr marL="12700">
              <a:lnSpc>
                <a:spcPct val="100000"/>
              </a:lnSpc>
              <a:spcBef>
                <a:spcPts val="95"/>
              </a:spcBef>
            </a:pPr>
            <a:r>
              <a:rPr b="1" spc="95">
                <a:latin typeface="Cambria"/>
                <a:cs typeface="Cambria"/>
              </a:rPr>
              <a:t>From</a:t>
            </a:r>
            <a:r>
              <a:rPr b="1" spc="35">
                <a:latin typeface="Cambria"/>
                <a:cs typeface="Cambria"/>
              </a:rPr>
              <a:t> </a:t>
            </a:r>
            <a:r>
              <a:rPr b="1" spc="90">
                <a:latin typeface="Cambria"/>
                <a:cs typeface="Cambria"/>
              </a:rPr>
              <a:t>command</a:t>
            </a:r>
            <a:r>
              <a:rPr b="1" spc="15">
                <a:latin typeface="Cambria"/>
                <a:cs typeface="Cambria"/>
              </a:rPr>
              <a:t> </a:t>
            </a:r>
            <a:r>
              <a:rPr b="1" spc="55">
                <a:latin typeface="Cambria"/>
                <a:cs typeface="Cambria"/>
              </a:rPr>
              <a:t>line</a:t>
            </a:r>
            <a:endParaRPr>
              <a:latin typeface="Cambria"/>
              <a:cs typeface="Cambria"/>
            </a:endParaRPr>
          </a:p>
        </p:txBody>
      </p:sp>
      <p:sp>
        <p:nvSpPr>
          <p:cNvPr id="11" name="object 7">
            <a:extLst>
              <a:ext uri="{FF2B5EF4-FFF2-40B4-BE49-F238E27FC236}">
                <a16:creationId xmlns:a16="http://schemas.microsoft.com/office/drawing/2014/main" id="{57E3B568-BF46-4C7E-933E-D67D311840D1}"/>
              </a:ext>
            </a:extLst>
          </p:cNvPr>
          <p:cNvSpPr txBox="1"/>
          <p:nvPr/>
        </p:nvSpPr>
        <p:spPr>
          <a:xfrm>
            <a:off x="724110" y="5166165"/>
            <a:ext cx="11163770" cy="278923"/>
          </a:xfrm>
          <a:prstGeom prst="rect">
            <a:avLst/>
          </a:prstGeom>
          <a:ln w="9527">
            <a:solidFill>
              <a:srgbClr val="999999"/>
            </a:solidFill>
          </a:ln>
        </p:spPr>
        <p:txBody>
          <a:bodyPr vert="horz" wrap="square" lIns="0" tIns="1905" rIns="0" bIns="0" rtlCol="0">
            <a:spAutoFit/>
          </a:bodyPr>
          <a:lstStyle/>
          <a:p>
            <a:pPr marL="90170">
              <a:lnSpc>
                <a:spcPct val="100000"/>
              </a:lnSpc>
            </a:pPr>
            <a:r>
              <a:rPr>
                <a:solidFill>
                  <a:srgbClr val="444444"/>
                </a:solidFill>
                <a:latin typeface="SimSun"/>
                <a:cs typeface="SimSun"/>
              </a:rPr>
              <a:t>ros2</a:t>
            </a:r>
            <a:r>
              <a:rPr spc="-15">
                <a:solidFill>
                  <a:srgbClr val="444444"/>
                </a:solidFill>
                <a:latin typeface="SimSun"/>
                <a:cs typeface="SimSun"/>
              </a:rPr>
              <a:t> </a:t>
            </a:r>
            <a:r>
              <a:rPr>
                <a:solidFill>
                  <a:srgbClr val="444444"/>
                </a:solidFill>
                <a:latin typeface="SimSun"/>
                <a:cs typeface="SimSun"/>
              </a:rPr>
              <a:t>run</a:t>
            </a:r>
            <a:r>
              <a:rPr spc="-15">
                <a:solidFill>
                  <a:srgbClr val="444444"/>
                </a:solidFill>
                <a:latin typeface="SimSun"/>
                <a:cs typeface="SimSun"/>
              </a:rPr>
              <a:t> </a:t>
            </a:r>
            <a:r>
              <a:rPr>
                <a:solidFill>
                  <a:srgbClr val="444444"/>
                </a:solidFill>
                <a:latin typeface="SimSun"/>
                <a:cs typeface="SimSun"/>
              </a:rPr>
              <a:t>pkg_name</a:t>
            </a:r>
            <a:r>
              <a:rPr spc="-15">
                <a:solidFill>
                  <a:srgbClr val="444444"/>
                </a:solidFill>
                <a:latin typeface="SimSun"/>
                <a:cs typeface="SimSun"/>
              </a:rPr>
              <a:t> </a:t>
            </a:r>
            <a:r>
              <a:rPr>
                <a:solidFill>
                  <a:srgbClr val="444444"/>
                </a:solidFill>
                <a:latin typeface="SimSun"/>
                <a:cs typeface="SimSun"/>
              </a:rPr>
              <a:t>node_name</a:t>
            </a:r>
            <a:r>
              <a:rPr spc="-15">
                <a:solidFill>
                  <a:srgbClr val="444444"/>
                </a:solidFill>
                <a:latin typeface="SimSun"/>
                <a:cs typeface="SimSun"/>
              </a:rPr>
              <a:t> </a:t>
            </a:r>
            <a:r>
              <a:rPr>
                <a:solidFill>
                  <a:srgbClr val="444444"/>
                </a:solidFill>
                <a:latin typeface="SimSun"/>
                <a:cs typeface="SimSun"/>
              </a:rPr>
              <a:t>--ros-args</a:t>
            </a:r>
            <a:r>
              <a:rPr spc="-15">
                <a:solidFill>
                  <a:srgbClr val="444444"/>
                </a:solidFill>
                <a:latin typeface="SimSun"/>
                <a:cs typeface="SimSun"/>
              </a:rPr>
              <a:t> </a:t>
            </a:r>
            <a:r>
              <a:rPr lang="en-US">
                <a:solidFill>
                  <a:srgbClr val="444444"/>
                </a:solidFill>
                <a:highlight>
                  <a:srgbClr val="FFFF00"/>
                </a:highlight>
                <a:latin typeface="SimSun"/>
                <a:cs typeface="SimSun"/>
              </a:rPr>
              <a:t>--params-file</a:t>
            </a:r>
            <a:r>
              <a:rPr lang="en-US" spc="-15">
                <a:solidFill>
                  <a:srgbClr val="444444"/>
                </a:solidFill>
                <a:highlight>
                  <a:srgbClr val="FFFF00"/>
                </a:highlight>
                <a:latin typeface="SimSun"/>
                <a:cs typeface="SimSun"/>
              </a:rPr>
              <a:t> </a:t>
            </a:r>
            <a:r>
              <a:rPr lang="en-US">
                <a:solidFill>
                  <a:srgbClr val="444444"/>
                </a:solidFill>
                <a:highlight>
                  <a:srgbClr val="FFFF00"/>
                </a:highlight>
                <a:latin typeface="SimSun"/>
                <a:cs typeface="SimSun"/>
              </a:rPr>
              <a:t>.</a:t>
            </a:r>
            <a:r>
              <a:rPr>
                <a:solidFill>
                  <a:srgbClr val="444444"/>
                </a:solidFill>
                <a:highlight>
                  <a:srgbClr val="FFFF00"/>
                </a:highlight>
                <a:latin typeface="SimSun"/>
                <a:cs typeface="SimSun"/>
              </a:rPr>
              <a:t>~/</a:t>
            </a:r>
            <a:r>
              <a:rPr lang="en-US" err="1">
                <a:solidFill>
                  <a:srgbClr val="444444"/>
                </a:solidFill>
                <a:highlight>
                  <a:srgbClr val="FFFF00"/>
                </a:highlight>
                <a:latin typeface="SimSun"/>
                <a:cs typeface="SimSun"/>
              </a:rPr>
              <a:t>package_name</a:t>
            </a:r>
            <a:r>
              <a:rPr>
                <a:solidFill>
                  <a:srgbClr val="444444"/>
                </a:solidFill>
                <a:highlight>
                  <a:srgbClr val="FFFF00"/>
                </a:highlight>
                <a:latin typeface="SimSun"/>
                <a:cs typeface="SimSun"/>
              </a:rPr>
              <a:t>/config/params.yaml</a:t>
            </a:r>
            <a:endParaRPr>
              <a:highlight>
                <a:srgbClr val="FFFF00"/>
              </a:highlight>
              <a:latin typeface="SimSun"/>
              <a:cs typeface="SimSun"/>
            </a:endParaRPr>
          </a:p>
        </p:txBody>
      </p:sp>
      <p:sp>
        <p:nvSpPr>
          <p:cNvPr id="12" name="object 3">
            <a:extLst>
              <a:ext uri="{FF2B5EF4-FFF2-40B4-BE49-F238E27FC236}">
                <a16:creationId xmlns:a16="http://schemas.microsoft.com/office/drawing/2014/main" id="{F5FA7CFE-D1B2-4F6E-8FE9-6FB4D1CABCA6}"/>
              </a:ext>
            </a:extLst>
          </p:cNvPr>
          <p:cNvSpPr txBox="1"/>
          <p:nvPr/>
        </p:nvSpPr>
        <p:spPr>
          <a:xfrm>
            <a:off x="724110" y="838104"/>
            <a:ext cx="2342033" cy="258404"/>
          </a:xfrm>
          <a:prstGeom prst="rect">
            <a:avLst/>
          </a:prstGeom>
        </p:spPr>
        <p:txBody>
          <a:bodyPr vert="horz" wrap="square" lIns="0" tIns="12065" rIns="0" bIns="0" rtlCol="0">
            <a:spAutoFit/>
          </a:bodyPr>
          <a:lstStyle/>
          <a:p>
            <a:pPr marL="12700">
              <a:lnSpc>
                <a:spcPct val="100000"/>
              </a:lnSpc>
              <a:spcBef>
                <a:spcPts val="95"/>
              </a:spcBef>
            </a:pPr>
            <a:r>
              <a:rPr sz="1600" b="1" spc="95">
                <a:latin typeface="Cambria"/>
                <a:cs typeface="Cambria"/>
              </a:rPr>
              <a:t>From</a:t>
            </a:r>
            <a:r>
              <a:rPr sz="1600" b="1" spc="25">
                <a:latin typeface="Cambria"/>
                <a:cs typeface="Cambria"/>
              </a:rPr>
              <a:t> </a:t>
            </a:r>
            <a:r>
              <a:rPr sz="1600" b="1" spc="75">
                <a:latin typeface="Cambria"/>
                <a:cs typeface="Cambria"/>
              </a:rPr>
              <a:t>launch</a:t>
            </a:r>
            <a:r>
              <a:rPr sz="1600" b="1" spc="-25">
                <a:latin typeface="Cambria"/>
                <a:cs typeface="Cambria"/>
              </a:rPr>
              <a:t> </a:t>
            </a:r>
            <a:r>
              <a:rPr sz="1600" b="1" spc="70">
                <a:latin typeface="Cambria"/>
                <a:cs typeface="Cambria"/>
              </a:rPr>
              <a:t>file</a:t>
            </a:r>
            <a:endParaRPr sz="1600">
              <a:latin typeface="Cambria"/>
              <a:cs typeface="Cambria"/>
            </a:endParaRPr>
          </a:p>
        </p:txBody>
      </p:sp>
      <p:sp>
        <p:nvSpPr>
          <p:cNvPr id="13" name="object 4">
            <a:extLst>
              <a:ext uri="{FF2B5EF4-FFF2-40B4-BE49-F238E27FC236}">
                <a16:creationId xmlns:a16="http://schemas.microsoft.com/office/drawing/2014/main" id="{D0279394-525D-4773-A376-47E307C1939C}"/>
              </a:ext>
            </a:extLst>
          </p:cNvPr>
          <p:cNvSpPr txBox="1"/>
          <p:nvPr/>
        </p:nvSpPr>
        <p:spPr>
          <a:xfrm>
            <a:off x="741573" y="1229711"/>
            <a:ext cx="11033141" cy="3425938"/>
          </a:xfrm>
          <a:prstGeom prst="rect">
            <a:avLst/>
          </a:prstGeom>
          <a:solidFill>
            <a:srgbClr val="F0F0F0"/>
          </a:solidFill>
          <a:ln w="9527">
            <a:solidFill>
              <a:srgbClr val="999999"/>
            </a:solidFill>
          </a:ln>
        </p:spPr>
        <p:txBody>
          <a:bodyPr vert="horz" wrap="square" lIns="0" tIns="1905" rIns="0" bIns="0" rtlCol="0">
            <a:spAutoFit/>
          </a:bodyPr>
          <a:lstStyle/>
          <a:p>
            <a:pPr>
              <a:lnSpc>
                <a:spcPct val="100000"/>
              </a:lnSpc>
              <a:spcBef>
                <a:spcPts val="15"/>
              </a:spcBef>
            </a:pPr>
            <a:endParaRPr sz="2000">
              <a:latin typeface="Times New Roman"/>
              <a:cs typeface="Times New Roman"/>
            </a:endParaRPr>
          </a:p>
          <a:p>
            <a:pPr marL="261620">
              <a:lnSpc>
                <a:spcPts val="1525"/>
              </a:lnSpc>
            </a:pPr>
            <a:r>
              <a:rPr sz="1600" b="1" spc="-15">
                <a:solidFill>
                  <a:srgbClr val="444444"/>
                </a:solidFill>
                <a:latin typeface="Trebuchet MS"/>
                <a:cs typeface="Trebuchet MS"/>
              </a:rPr>
              <a:t>def</a:t>
            </a:r>
            <a:r>
              <a:rPr sz="1600" b="1" spc="215">
                <a:solidFill>
                  <a:srgbClr val="444444"/>
                </a:solidFill>
                <a:latin typeface="Trebuchet MS"/>
                <a:cs typeface="Trebuchet MS"/>
              </a:rPr>
              <a:t> </a:t>
            </a:r>
            <a:r>
              <a:rPr sz="1600" b="1" spc="-10">
                <a:solidFill>
                  <a:srgbClr val="870000"/>
                </a:solidFill>
                <a:latin typeface="Trebuchet MS"/>
                <a:cs typeface="Trebuchet MS"/>
              </a:rPr>
              <a:t>generate_launch_description</a:t>
            </a:r>
            <a:r>
              <a:rPr sz="1600" spc="-10">
                <a:solidFill>
                  <a:srgbClr val="444444"/>
                </a:solidFill>
                <a:latin typeface="SimSun"/>
                <a:cs typeface="SimSun"/>
              </a:rPr>
              <a:t>():</a:t>
            </a:r>
            <a:endParaRPr sz="1600">
              <a:latin typeface="SimSun"/>
              <a:cs typeface="SimSun"/>
            </a:endParaRPr>
          </a:p>
          <a:p>
            <a:pPr marL="261620" marR="7666355">
              <a:lnSpc>
                <a:spcPts val="1430"/>
              </a:lnSpc>
              <a:spcBef>
                <a:spcPts val="110"/>
              </a:spcBef>
            </a:pPr>
            <a:r>
              <a:rPr sz="1600">
                <a:solidFill>
                  <a:srgbClr val="444444"/>
                </a:solidFill>
                <a:latin typeface="SimSun"/>
                <a:cs typeface="SimSun"/>
              </a:rPr>
              <a:t>ld</a:t>
            </a:r>
            <a:r>
              <a:rPr sz="1600" spc="-50">
                <a:solidFill>
                  <a:srgbClr val="444444"/>
                </a:solidFill>
                <a:latin typeface="SimSun"/>
                <a:cs typeface="SimSun"/>
              </a:rPr>
              <a:t> </a:t>
            </a:r>
            <a:r>
              <a:rPr sz="1600">
                <a:solidFill>
                  <a:srgbClr val="444444"/>
                </a:solidFill>
                <a:latin typeface="SimSun"/>
                <a:cs typeface="SimSun"/>
              </a:rPr>
              <a:t>=</a:t>
            </a:r>
            <a:r>
              <a:rPr sz="1600" spc="-50">
                <a:solidFill>
                  <a:srgbClr val="444444"/>
                </a:solidFill>
                <a:latin typeface="SimSun"/>
                <a:cs typeface="SimSun"/>
              </a:rPr>
              <a:t> </a:t>
            </a:r>
            <a:r>
              <a:rPr sz="1600">
                <a:solidFill>
                  <a:srgbClr val="444444"/>
                </a:solidFill>
                <a:latin typeface="SimSun"/>
                <a:cs typeface="SimSun"/>
              </a:rPr>
              <a:t>LaunchDescription() </a:t>
            </a:r>
            <a:endParaRPr lang="en-US" sz="1600" spc="-660">
              <a:solidFill>
                <a:srgbClr val="444444"/>
              </a:solidFill>
              <a:latin typeface="SimSun"/>
              <a:cs typeface="SimSun"/>
            </a:endParaRPr>
          </a:p>
          <a:p>
            <a:pPr marL="261620" marR="7666355">
              <a:lnSpc>
                <a:spcPts val="1430"/>
              </a:lnSpc>
              <a:spcBef>
                <a:spcPts val="110"/>
              </a:spcBef>
            </a:pPr>
            <a:endParaRPr lang="en-US" sz="1600" spc="-660">
              <a:solidFill>
                <a:srgbClr val="444444"/>
              </a:solidFill>
              <a:highlight>
                <a:srgbClr val="FFFF00"/>
              </a:highlight>
              <a:latin typeface="SimSun"/>
              <a:cs typeface="SimSun"/>
            </a:endParaRPr>
          </a:p>
          <a:p>
            <a:pPr marL="261620" marR="7666355">
              <a:lnSpc>
                <a:spcPts val="1430"/>
              </a:lnSpc>
              <a:spcBef>
                <a:spcPts val="110"/>
              </a:spcBef>
            </a:pPr>
            <a:r>
              <a:rPr lang="en-US" sz="1600">
                <a:solidFill>
                  <a:srgbClr val="444444"/>
                </a:solidFill>
                <a:highlight>
                  <a:srgbClr val="FFFF00"/>
                </a:highlight>
                <a:latin typeface="SimSun"/>
                <a:cs typeface="SimSun"/>
              </a:rPr>
              <a:t>config</a:t>
            </a:r>
            <a:r>
              <a:rPr lang="en-US" sz="1600" spc="-25">
                <a:solidFill>
                  <a:srgbClr val="444444"/>
                </a:solidFill>
                <a:highlight>
                  <a:srgbClr val="FFFF00"/>
                </a:highlight>
                <a:latin typeface="SimSun"/>
                <a:cs typeface="SimSun"/>
              </a:rPr>
              <a:t> </a:t>
            </a:r>
            <a:r>
              <a:rPr lang="en-US" sz="1600">
                <a:solidFill>
                  <a:srgbClr val="444444"/>
                </a:solidFill>
                <a:highlight>
                  <a:srgbClr val="FFFF00"/>
                </a:highlight>
                <a:latin typeface="SimSun"/>
                <a:cs typeface="SimSun"/>
              </a:rPr>
              <a:t>=</a:t>
            </a:r>
            <a:r>
              <a:rPr lang="en-US" sz="1600" spc="-25">
                <a:solidFill>
                  <a:srgbClr val="444444"/>
                </a:solidFill>
                <a:highlight>
                  <a:srgbClr val="FFFF00"/>
                </a:highlight>
                <a:latin typeface="SimSun"/>
                <a:cs typeface="SimSun"/>
              </a:rPr>
              <a:t> </a:t>
            </a:r>
            <a:r>
              <a:rPr lang="en-US" sz="1600">
                <a:solidFill>
                  <a:srgbClr val="444444"/>
                </a:solidFill>
                <a:highlight>
                  <a:srgbClr val="FFFF00"/>
                </a:highlight>
                <a:latin typeface="SimSun"/>
                <a:cs typeface="SimSun"/>
              </a:rPr>
              <a:t>os.path.join(</a:t>
            </a:r>
            <a:endParaRPr lang="en-US" sz="1600">
              <a:highlight>
                <a:srgbClr val="FFFF00"/>
              </a:highlight>
              <a:latin typeface="SimSun"/>
              <a:cs typeface="SimSun"/>
            </a:endParaRPr>
          </a:p>
          <a:p>
            <a:pPr marL="604520">
              <a:lnSpc>
                <a:spcPts val="1305"/>
              </a:lnSpc>
            </a:pPr>
            <a:r>
              <a:rPr lang="en-US" sz="1600" err="1">
                <a:solidFill>
                  <a:srgbClr val="444444"/>
                </a:solidFill>
                <a:highlight>
                  <a:srgbClr val="FFFF00"/>
                </a:highlight>
                <a:latin typeface="SimSun"/>
                <a:cs typeface="SimSun"/>
              </a:rPr>
              <a:t>get_package_share_directory</a:t>
            </a:r>
            <a:r>
              <a:rPr lang="en-US" sz="1600">
                <a:solidFill>
                  <a:srgbClr val="444444"/>
                </a:solidFill>
                <a:highlight>
                  <a:srgbClr val="FFFF00"/>
                </a:highlight>
                <a:latin typeface="SimSun"/>
                <a:cs typeface="SimSun"/>
              </a:rPr>
              <a:t>('</a:t>
            </a:r>
            <a:r>
              <a:rPr lang="en-US" sz="1600" err="1">
                <a:solidFill>
                  <a:srgbClr val="870000"/>
                </a:solidFill>
                <a:highlight>
                  <a:srgbClr val="FFFF00"/>
                </a:highlight>
                <a:latin typeface="SimSun"/>
                <a:cs typeface="SimSun"/>
              </a:rPr>
              <a:t>package_name</a:t>
            </a:r>
            <a:r>
              <a:rPr lang="en-US" sz="1600">
                <a:solidFill>
                  <a:srgbClr val="870000"/>
                </a:solidFill>
                <a:highlight>
                  <a:srgbClr val="FFFF00"/>
                </a:highlight>
                <a:latin typeface="SimSun"/>
                <a:cs typeface="SimSun"/>
              </a:rPr>
              <a:t>'</a:t>
            </a:r>
            <a:r>
              <a:rPr lang="en-US" sz="1600">
                <a:solidFill>
                  <a:srgbClr val="444444"/>
                </a:solidFill>
                <a:highlight>
                  <a:srgbClr val="FFFF00"/>
                </a:highlight>
                <a:latin typeface="SimSun"/>
                <a:cs typeface="SimSun"/>
              </a:rPr>
              <a:t>),</a:t>
            </a:r>
            <a:endParaRPr lang="en-US" sz="1600">
              <a:highlight>
                <a:srgbClr val="FFFF00"/>
              </a:highlight>
              <a:latin typeface="SimSun"/>
              <a:cs typeface="SimSun"/>
            </a:endParaRPr>
          </a:p>
          <a:p>
            <a:pPr marL="604520" marR="8267065">
              <a:lnSpc>
                <a:spcPts val="1430"/>
              </a:lnSpc>
              <a:spcBef>
                <a:spcPts val="105"/>
              </a:spcBef>
            </a:pPr>
            <a:r>
              <a:rPr lang="en-US" sz="1600">
                <a:solidFill>
                  <a:srgbClr val="870000"/>
                </a:solidFill>
                <a:highlight>
                  <a:srgbClr val="FFFF00"/>
                </a:highlight>
                <a:latin typeface="SimSun"/>
                <a:cs typeface="SimSun"/>
              </a:rPr>
              <a:t>'config'</a:t>
            </a:r>
            <a:r>
              <a:rPr lang="en-US" sz="1600">
                <a:solidFill>
                  <a:srgbClr val="444444"/>
                </a:solidFill>
                <a:highlight>
                  <a:srgbClr val="FFFF00"/>
                </a:highlight>
                <a:latin typeface="SimSun"/>
                <a:cs typeface="SimSun"/>
              </a:rPr>
              <a:t>, </a:t>
            </a:r>
            <a:r>
              <a:rPr lang="en-US" sz="1600" spc="5">
                <a:solidFill>
                  <a:srgbClr val="444444"/>
                </a:solidFill>
                <a:highlight>
                  <a:srgbClr val="FFFF00"/>
                </a:highlight>
                <a:latin typeface="SimSun"/>
                <a:cs typeface="SimSun"/>
              </a:rPr>
              <a:t> </a:t>
            </a:r>
            <a:r>
              <a:rPr lang="en-US" sz="1600">
                <a:solidFill>
                  <a:srgbClr val="870000"/>
                </a:solidFill>
                <a:highlight>
                  <a:srgbClr val="FFFF00"/>
                </a:highlight>
                <a:latin typeface="SimSun"/>
                <a:cs typeface="SimSun"/>
              </a:rPr>
              <a:t>'params.yaml'</a:t>
            </a:r>
            <a:endParaRPr lang="en-US" sz="1600">
              <a:highlight>
                <a:srgbClr val="FFFF00"/>
              </a:highlight>
              <a:latin typeface="SimSun"/>
              <a:cs typeface="SimSun"/>
            </a:endParaRPr>
          </a:p>
          <a:p>
            <a:pPr marL="604520">
              <a:lnSpc>
                <a:spcPts val="1405"/>
              </a:lnSpc>
            </a:pPr>
            <a:r>
              <a:rPr lang="en-US" sz="1600">
                <a:solidFill>
                  <a:srgbClr val="444444"/>
                </a:solidFill>
                <a:highlight>
                  <a:srgbClr val="FFFF00"/>
                </a:highlight>
                <a:latin typeface="SimSun"/>
                <a:cs typeface="SimSun"/>
              </a:rPr>
              <a:t>)</a:t>
            </a:r>
            <a:endParaRPr lang="en-US" sz="1600">
              <a:highlight>
                <a:srgbClr val="FFFF00"/>
              </a:highlight>
              <a:latin typeface="SimSun"/>
              <a:cs typeface="SimSun"/>
            </a:endParaRPr>
          </a:p>
          <a:p>
            <a:pPr marL="261620">
              <a:lnSpc>
                <a:spcPts val="1525"/>
              </a:lnSpc>
              <a:spcBef>
                <a:spcPts val="1160"/>
              </a:spcBef>
            </a:pPr>
            <a:r>
              <a:rPr sz="1600">
                <a:solidFill>
                  <a:srgbClr val="444444"/>
                </a:solidFill>
                <a:latin typeface="SimSun"/>
                <a:cs typeface="SimSun"/>
              </a:rPr>
              <a:t>node=Node(</a:t>
            </a:r>
            <a:endParaRPr sz="1600">
              <a:latin typeface="SimSun"/>
              <a:cs typeface="SimSun"/>
            </a:endParaRPr>
          </a:p>
          <a:p>
            <a:pPr marL="604520" marR="7066280">
              <a:lnSpc>
                <a:spcPts val="1430"/>
              </a:lnSpc>
              <a:spcBef>
                <a:spcPts val="105"/>
              </a:spcBef>
            </a:pPr>
            <a:r>
              <a:rPr sz="1600">
                <a:solidFill>
                  <a:srgbClr val="444444"/>
                </a:solidFill>
                <a:latin typeface="SimSun"/>
                <a:cs typeface="SimSun"/>
              </a:rPr>
              <a:t>package</a:t>
            </a:r>
            <a:r>
              <a:rPr sz="1600" spc="-50">
                <a:solidFill>
                  <a:srgbClr val="444444"/>
                </a:solidFill>
                <a:latin typeface="SimSun"/>
                <a:cs typeface="SimSun"/>
              </a:rPr>
              <a:t> </a:t>
            </a:r>
            <a:r>
              <a:rPr sz="1600">
                <a:solidFill>
                  <a:srgbClr val="444444"/>
                </a:solidFill>
                <a:latin typeface="SimSun"/>
                <a:cs typeface="SimSun"/>
              </a:rPr>
              <a:t>=</a:t>
            </a:r>
            <a:r>
              <a:rPr sz="1600" spc="-50">
                <a:solidFill>
                  <a:srgbClr val="444444"/>
                </a:solidFill>
                <a:latin typeface="SimSun"/>
                <a:cs typeface="SimSun"/>
              </a:rPr>
              <a:t> </a:t>
            </a:r>
            <a:r>
              <a:rPr lang="en-SG" sz="1600">
                <a:solidFill>
                  <a:srgbClr val="870000"/>
                </a:solidFill>
                <a:latin typeface="SimSun"/>
                <a:cs typeface="SimSun"/>
              </a:rPr>
              <a:t>‘</a:t>
            </a:r>
            <a:r>
              <a:rPr lang="en-US" sz="1600" err="1">
                <a:solidFill>
                  <a:srgbClr val="870000"/>
                </a:solidFill>
                <a:latin typeface="SimSun"/>
                <a:cs typeface="SimSun"/>
              </a:rPr>
              <a:t>package_name</a:t>
            </a:r>
            <a:r>
              <a:rPr sz="1600">
                <a:solidFill>
                  <a:srgbClr val="870000"/>
                </a:solidFill>
                <a:latin typeface="SimSun"/>
                <a:cs typeface="SimSun"/>
              </a:rPr>
              <a:t>'</a:t>
            </a:r>
            <a:r>
              <a:rPr sz="1600">
                <a:solidFill>
                  <a:srgbClr val="444444"/>
                </a:solidFill>
                <a:latin typeface="SimSun"/>
                <a:cs typeface="SimSun"/>
              </a:rPr>
              <a:t>,</a:t>
            </a:r>
            <a:endParaRPr lang="en-US" sz="1600">
              <a:solidFill>
                <a:srgbClr val="444444"/>
              </a:solidFill>
              <a:latin typeface="SimSun"/>
              <a:cs typeface="SimSun"/>
            </a:endParaRPr>
          </a:p>
          <a:p>
            <a:pPr marL="604520" marR="7066280">
              <a:lnSpc>
                <a:spcPts val="1430"/>
              </a:lnSpc>
              <a:spcBef>
                <a:spcPts val="105"/>
              </a:spcBef>
            </a:pPr>
            <a:r>
              <a:rPr sz="1600" spc="-660">
                <a:solidFill>
                  <a:srgbClr val="444444"/>
                </a:solidFill>
                <a:latin typeface="SimSun"/>
                <a:cs typeface="SimSun"/>
              </a:rPr>
              <a:t> </a:t>
            </a:r>
            <a:r>
              <a:rPr sz="1600">
                <a:solidFill>
                  <a:srgbClr val="444444"/>
                </a:solidFill>
                <a:latin typeface="SimSun"/>
                <a:cs typeface="SimSun"/>
              </a:rPr>
              <a:t>name</a:t>
            </a:r>
            <a:r>
              <a:rPr sz="1600" spc="-10">
                <a:solidFill>
                  <a:srgbClr val="444444"/>
                </a:solidFill>
                <a:latin typeface="SimSun"/>
                <a:cs typeface="SimSun"/>
              </a:rPr>
              <a:t> </a:t>
            </a:r>
            <a:r>
              <a:rPr sz="1600">
                <a:solidFill>
                  <a:srgbClr val="444444"/>
                </a:solidFill>
                <a:latin typeface="SimSun"/>
                <a:cs typeface="SimSun"/>
              </a:rPr>
              <a:t>=</a:t>
            </a:r>
            <a:r>
              <a:rPr sz="1600" spc="-10">
                <a:solidFill>
                  <a:srgbClr val="444444"/>
                </a:solidFill>
                <a:latin typeface="SimSun"/>
                <a:cs typeface="SimSun"/>
              </a:rPr>
              <a:t> </a:t>
            </a:r>
            <a:r>
              <a:rPr lang="en-SG" sz="1600">
                <a:solidFill>
                  <a:srgbClr val="870000"/>
                </a:solidFill>
                <a:latin typeface="SimSun"/>
                <a:cs typeface="SimSun"/>
              </a:rPr>
              <a:t>‘</a:t>
            </a:r>
            <a:r>
              <a:rPr lang="en-US" sz="1600" err="1">
                <a:solidFill>
                  <a:srgbClr val="870000"/>
                </a:solidFill>
                <a:latin typeface="SimSun"/>
                <a:cs typeface="SimSun"/>
              </a:rPr>
              <a:t>node_name</a:t>
            </a:r>
            <a:r>
              <a:rPr sz="1600">
                <a:solidFill>
                  <a:srgbClr val="870000"/>
                </a:solidFill>
                <a:latin typeface="SimSun"/>
                <a:cs typeface="SimSun"/>
              </a:rPr>
              <a:t>'</a:t>
            </a:r>
            <a:r>
              <a:rPr sz="1600">
                <a:solidFill>
                  <a:srgbClr val="444444"/>
                </a:solidFill>
                <a:latin typeface="SimSun"/>
                <a:cs typeface="SimSun"/>
              </a:rPr>
              <a:t>,</a:t>
            </a:r>
            <a:endParaRPr sz="1600">
              <a:latin typeface="SimSun"/>
              <a:cs typeface="SimSun"/>
            </a:endParaRPr>
          </a:p>
          <a:p>
            <a:pPr marL="604520">
              <a:lnSpc>
                <a:spcPts val="1305"/>
              </a:lnSpc>
            </a:pPr>
            <a:r>
              <a:rPr sz="1600">
                <a:solidFill>
                  <a:srgbClr val="444444"/>
                </a:solidFill>
                <a:latin typeface="SimSun"/>
                <a:cs typeface="SimSun"/>
              </a:rPr>
              <a:t>executable</a:t>
            </a:r>
            <a:r>
              <a:rPr sz="1600" spc="-40">
                <a:solidFill>
                  <a:srgbClr val="444444"/>
                </a:solidFill>
                <a:latin typeface="SimSun"/>
                <a:cs typeface="SimSun"/>
              </a:rPr>
              <a:t> </a:t>
            </a:r>
            <a:r>
              <a:rPr sz="1600">
                <a:solidFill>
                  <a:srgbClr val="444444"/>
                </a:solidFill>
                <a:latin typeface="SimSun"/>
                <a:cs typeface="SimSun"/>
              </a:rPr>
              <a:t>=</a:t>
            </a:r>
            <a:r>
              <a:rPr sz="1600" spc="-35">
                <a:solidFill>
                  <a:srgbClr val="444444"/>
                </a:solidFill>
                <a:latin typeface="SimSun"/>
                <a:cs typeface="SimSun"/>
              </a:rPr>
              <a:t> </a:t>
            </a:r>
            <a:r>
              <a:rPr sz="1600">
                <a:solidFill>
                  <a:srgbClr val="870000"/>
                </a:solidFill>
                <a:latin typeface="SimSun"/>
                <a:cs typeface="SimSun"/>
              </a:rPr>
              <a:t>'test_yaml_params'</a:t>
            </a:r>
            <a:r>
              <a:rPr sz="1600">
                <a:solidFill>
                  <a:srgbClr val="444444"/>
                </a:solidFill>
                <a:latin typeface="SimSun"/>
                <a:cs typeface="SimSun"/>
              </a:rPr>
              <a:t>,</a:t>
            </a:r>
            <a:endParaRPr sz="1600">
              <a:latin typeface="SimSun"/>
              <a:cs typeface="SimSun"/>
            </a:endParaRPr>
          </a:p>
          <a:p>
            <a:pPr marL="604520">
              <a:lnSpc>
                <a:spcPts val="1425"/>
              </a:lnSpc>
            </a:pPr>
            <a:r>
              <a:rPr lang="en-US" sz="1600">
                <a:solidFill>
                  <a:srgbClr val="444444"/>
                </a:solidFill>
                <a:highlight>
                  <a:srgbClr val="FFFF00"/>
                </a:highlight>
                <a:latin typeface="SimSun"/>
                <a:cs typeface="SimSun"/>
              </a:rPr>
              <a:t>parameters</a:t>
            </a:r>
            <a:r>
              <a:rPr lang="en-US" sz="1600" spc="-40">
                <a:solidFill>
                  <a:srgbClr val="444444"/>
                </a:solidFill>
                <a:highlight>
                  <a:srgbClr val="FFFF00"/>
                </a:highlight>
                <a:latin typeface="SimSun"/>
                <a:cs typeface="SimSun"/>
              </a:rPr>
              <a:t> </a:t>
            </a:r>
            <a:r>
              <a:rPr lang="en-US" sz="1600">
                <a:solidFill>
                  <a:srgbClr val="444444"/>
                </a:solidFill>
                <a:highlight>
                  <a:srgbClr val="FFFF00"/>
                </a:highlight>
                <a:latin typeface="SimSun"/>
                <a:cs typeface="SimSun"/>
              </a:rPr>
              <a:t>=</a:t>
            </a:r>
            <a:r>
              <a:rPr lang="en-US" sz="1600" spc="-35">
                <a:solidFill>
                  <a:srgbClr val="444444"/>
                </a:solidFill>
                <a:highlight>
                  <a:srgbClr val="FFFF00"/>
                </a:highlight>
                <a:latin typeface="SimSun"/>
                <a:cs typeface="SimSun"/>
              </a:rPr>
              <a:t> </a:t>
            </a:r>
            <a:r>
              <a:rPr lang="en-US" sz="1600">
                <a:solidFill>
                  <a:srgbClr val="444444"/>
                </a:solidFill>
                <a:highlight>
                  <a:srgbClr val="FFFF00"/>
                </a:highlight>
                <a:latin typeface="SimSun"/>
                <a:cs typeface="SimSun"/>
              </a:rPr>
              <a:t>[config</a:t>
            </a:r>
            <a:r>
              <a:rPr sz="1600">
                <a:solidFill>
                  <a:srgbClr val="444444"/>
                </a:solidFill>
                <a:latin typeface="SimSun"/>
                <a:cs typeface="SimSun"/>
              </a:rPr>
              <a:t>]</a:t>
            </a:r>
            <a:endParaRPr sz="1600">
              <a:latin typeface="SimSun"/>
              <a:cs typeface="SimSun"/>
            </a:endParaRPr>
          </a:p>
          <a:p>
            <a:pPr marL="261620">
              <a:lnSpc>
                <a:spcPts val="1425"/>
              </a:lnSpc>
            </a:pPr>
            <a:r>
              <a:rPr sz="1600">
                <a:solidFill>
                  <a:srgbClr val="444444"/>
                </a:solidFill>
                <a:latin typeface="SimSun"/>
                <a:cs typeface="SimSun"/>
              </a:rPr>
              <a:t>)</a:t>
            </a:r>
            <a:endParaRPr sz="1600">
              <a:latin typeface="SimSun"/>
              <a:cs typeface="SimSun"/>
            </a:endParaRPr>
          </a:p>
          <a:p>
            <a:pPr marL="261620">
              <a:lnSpc>
                <a:spcPts val="1425"/>
              </a:lnSpc>
            </a:pPr>
            <a:r>
              <a:rPr sz="1600">
                <a:solidFill>
                  <a:srgbClr val="444444"/>
                </a:solidFill>
                <a:latin typeface="SimSun"/>
                <a:cs typeface="SimSun"/>
              </a:rPr>
              <a:t>ld.add_action(node)</a:t>
            </a:r>
            <a:endParaRPr sz="1600">
              <a:latin typeface="SimSun"/>
              <a:cs typeface="SimSun"/>
            </a:endParaRPr>
          </a:p>
          <a:p>
            <a:pPr marL="261620">
              <a:lnSpc>
                <a:spcPts val="1525"/>
              </a:lnSpc>
            </a:pPr>
            <a:r>
              <a:rPr sz="1600" b="1" spc="-5">
                <a:solidFill>
                  <a:srgbClr val="444444"/>
                </a:solidFill>
                <a:latin typeface="Trebuchet MS"/>
                <a:cs typeface="Trebuchet MS"/>
              </a:rPr>
              <a:t>return</a:t>
            </a:r>
            <a:r>
              <a:rPr sz="1600" b="1" spc="215">
                <a:solidFill>
                  <a:srgbClr val="444444"/>
                </a:solidFill>
                <a:latin typeface="Trebuchet MS"/>
                <a:cs typeface="Trebuchet MS"/>
              </a:rPr>
              <a:t> </a:t>
            </a:r>
            <a:r>
              <a:rPr sz="1600">
                <a:solidFill>
                  <a:srgbClr val="444444"/>
                </a:solidFill>
                <a:latin typeface="SimSun"/>
                <a:cs typeface="SimSun"/>
              </a:rPr>
              <a:t>ld</a:t>
            </a:r>
            <a:endParaRPr sz="1600">
              <a:latin typeface="SimSun"/>
              <a:cs typeface="SimSun"/>
            </a:endParaRPr>
          </a:p>
        </p:txBody>
      </p:sp>
      <p:sp>
        <p:nvSpPr>
          <p:cNvPr id="3" name="Right Brace 2">
            <a:extLst>
              <a:ext uri="{FF2B5EF4-FFF2-40B4-BE49-F238E27FC236}">
                <a16:creationId xmlns:a16="http://schemas.microsoft.com/office/drawing/2014/main" id="{6936FA1C-191B-4AEA-92DF-37BC0331164A}"/>
              </a:ext>
            </a:extLst>
          </p:cNvPr>
          <p:cNvSpPr/>
          <p:nvPr/>
        </p:nvSpPr>
        <p:spPr>
          <a:xfrm>
            <a:off x="5802376" y="1919275"/>
            <a:ext cx="155448" cy="914400"/>
          </a:xfrm>
          <a:prstGeom prst="righ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b="1"/>
          </a:p>
        </p:txBody>
      </p:sp>
      <p:sp>
        <p:nvSpPr>
          <p:cNvPr id="14" name="object 3">
            <a:extLst>
              <a:ext uri="{FF2B5EF4-FFF2-40B4-BE49-F238E27FC236}">
                <a16:creationId xmlns:a16="http://schemas.microsoft.com/office/drawing/2014/main" id="{7144ED42-6257-4F0C-9E56-8B490D933617}"/>
              </a:ext>
            </a:extLst>
          </p:cNvPr>
          <p:cNvSpPr txBox="1"/>
          <p:nvPr/>
        </p:nvSpPr>
        <p:spPr>
          <a:xfrm>
            <a:off x="6096000" y="2247273"/>
            <a:ext cx="2941955" cy="258404"/>
          </a:xfrm>
          <a:prstGeom prst="rect">
            <a:avLst/>
          </a:prstGeom>
        </p:spPr>
        <p:txBody>
          <a:bodyPr vert="horz" wrap="square" lIns="0" tIns="12065" rIns="0" bIns="0" rtlCol="0">
            <a:spAutoFit/>
          </a:bodyPr>
          <a:lstStyle/>
          <a:p>
            <a:pPr marL="12700">
              <a:lnSpc>
                <a:spcPct val="100000"/>
              </a:lnSpc>
              <a:spcBef>
                <a:spcPts val="95"/>
              </a:spcBef>
            </a:pPr>
            <a:r>
              <a:rPr lang="en-US" sz="1600" b="1" spc="-50">
                <a:cs typeface="Georgia"/>
              </a:rPr>
              <a:t>Get the </a:t>
            </a:r>
            <a:r>
              <a:rPr lang="en-US" sz="1600" b="1" spc="-50" err="1">
                <a:cs typeface="Georgia"/>
              </a:rPr>
              <a:t>filepath</a:t>
            </a:r>
            <a:r>
              <a:rPr lang="en-US" sz="1600" b="1" spc="-50">
                <a:cs typeface="Georgia"/>
              </a:rPr>
              <a:t> of the config file</a:t>
            </a:r>
            <a:endParaRPr sz="1600">
              <a:cs typeface="Georgia"/>
            </a:endParaRPr>
          </a:p>
        </p:txBody>
      </p:sp>
      <p:cxnSp>
        <p:nvCxnSpPr>
          <p:cNvPr id="6" name="Straight Arrow Connector 5">
            <a:extLst>
              <a:ext uri="{FF2B5EF4-FFF2-40B4-BE49-F238E27FC236}">
                <a16:creationId xmlns:a16="http://schemas.microsoft.com/office/drawing/2014/main" id="{41CF0035-CB34-4AEC-8471-3340CBEAE464}"/>
              </a:ext>
            </a:extLst>
          </p:cNvPr>
          <p:cNvCxnSpPr>
            <a:cxnSpLocks/>
          </p:cNvCxnSpPr>
          <p:nvPr/>
        </p:nvCxnSpPr>
        <p:spPr>
          <a:xfrm flipH="1">
            <a:off x="3543300" y="4009709"/>
            <a:ext cx="2765643"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object 3">
            <a:extLst>
              <a:ext uri="{FF2B5EF4-FFF2-40B4-BE49-F238E27FC236}">
                <a16:creationId xmlns:a16="http://schemas.microsoft.com/office/drawing/2014/main" id="{0D1160A7-54B7-4B2F-8BCB-54C81F8C782C}"/>
              </a:ext>
            </a:extLst>
          </p:cNvPr>
          <p:cNvSpPr txBox="1"/>
          <p:nvPr/>
        </p:nvSpPr>
        <p:spPr>
          <a:xfrm>
            <a:off x="6356795" y="3867807"/>
            <a:ext cx="3307905" cy="258404"/>
          </a:xfrm>
          <a:prstGeom prst="rect">
            <a:avLst/>
          </a:prstGeom>
        </p:spPr>
        <p:txBody>
          <a:bodyPr vert="horz" wrap="square" lIns="0" tIns="12065" rIns="0" bIns="0" rtlCol="0">
            <a:spAutoFit/>
          </a:bodyPr>
          <a:lstStyle/>
          <a:p>
            <a:pPr marL="12700">
              <a:lnSpc>
                <a:spcPct val="100000"/>
              </a:lnSpc>
              <a:spcBef>
                <a:spcPts val="95"/>
              </a:spcBef>
            </a:pPr>
            <a:r>
              <a:rPr lang="en-US" sz="1600" b="1" spc="-50">
                <a:cs typeface="Georgia"/>
              </a:rPr>
              <a:t>Load the </a:t>
            </a:r>
            <a:r>
              <a:rPr lang="en-US" sz="1600" b="1" spc="-50" err="1">
                <a:cs typeface="Georgia"/>
              </a:rPr>
              <a:t>filepath</a:t>
            </a:r>
            <a:r>
              <a:rPr lang="en-US" sz="1600" b="1" spc="-50">
                <a:cs typeface="Georgia"/>
              </a:rPr>
              <a:t> as the parameter file</a:t>
            </a:r>
            <a:endParaRPr sz="1600">
              <a:cs typeface="Georgia"/>
            </a:endParaRPr>
          </a:p>
        </p:txBody>
      </p:sp>
    </p:spTree>
    <p:extLst>
      <p:ext uri="{BB962C8B-B14F-4D97-AF65-F5344CB8AC3E}">
        <p14:creationId xmlns:p14="http://schemas.microsoft.com/office/powerpoint/2010/main" val="297306557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C9F886-456C-4C5A-B60A-0DAB1C166141}"/>
              </a:ext>
            </a:extLst>
          </p:cNvPr>
          <p:cNvSpPr>
            <a:spLocks noGrp="1"/>
          </p:cNvSpPr>
          <p:nvPr>
            <p:ph type="title"/>
          </p:nvPr>
        </p:nvSpPr>
        <p:spPr/>
        <p:txBody>
          <a:bodyPr/>
          <a:lstStyle/>
          <a:p>
            <a:r>
              <a:rPr lang="en-US"/>
              <a:t>ROS2 Params</a:t>
            </a:r>
            <a:endParaRPr lang="en-SG"/>
          </a:p>
        </p:txBody>
      </p:sp>
      <p:sp>
        <p:nvSpPr>
          <p:cNvPr id="4" name="Slide Number Placeholder 3">
            <a:extLst>
              <a:ext uri="{FF2B5EF4-FFF2-40B4-BE49-F238E27FC236}">
                <a16:creationId xmlns:a16="http://schemas.microsoft.com/office/drawing/2014/main" id="{414DBFA3-213D-4B59-A32E-76F7F0C7662A}"/>
              </a:ext>
            </a:extLst>
          </p:cNvPr>
          <p:cNvSpPr>
            <a:spLocks noGrp="1"/>
          </p:cNvSpPr>
          <p:nvPr>
            <p:ph type="sldNum" sz="quarter" idx="12"/>
          </p:nvPr>
        </p:nvSpPr>
        <p:spPr/>
        <p:txBody>
          <a:bodyPr/>
          <a:lstStyle/>
          <a:p>
            <a:fld id="{DB585DB3-991F-418E-AAD4-DC1A839C24E0}" type="slidenum">
              <a:rPr lang="en-US" smtClean="0"/>
              <a:pPr/>
              <a:t>93</a:t>
            </a:fld>
            <a:endParaRPr lang="en-US"/>
          </a:p>
        </p:txBody>
      </p:sp>
      <p:sp>
        <p:nvSpPr>
          <p:cNvPr id="5" name="object 3">
            <a:extLst>
              <a:ext uri="{FF2B5EF4-FFF2-40B4-BE49-F238E27FC236}">
                <a16:creationId xmlns:a16="http://schemas.microsoft.com/office/drawing/2014/main" id="{2C28AC51-58AA-427C-B75F-BF87B8ACD113}"/>
              </a:ext>
            </a:extLst>
          </p:cNvPr>
          <p:cNvSpPr txBox="1"/>
          <p:nvPr/>
        </p:nvSpPr>
        <p:spPr>
          <a:xfrm>
            <a:off x="749510" y="1163008"/>
            <a:ext cx="2941955" cy="215265"/>
          </a:xfrm>
          <a:prstGeom prst="rect">
            <a:avLst/>
          </a:prstGeom>
        </p:spPr>
        <p:txBody>
          <a:bodyPr vert="horz" wrap="square" lIns="0" tIns="12065" rIns="0" bIns="0" rtlCol="0">
            <a:spAutoFit/>
          </a:bodyPr>
          <a:lstStyle/>
          <a:p>
            <a:pPr marL="12700">
              <a:lnSpc>
                <a:spcPct val="100000"/>
              </a:lnSpc>
              <a:spcBef>
                <a:spcPts val="95"/>
              </a:spcBef>
            </a:pPr>
            <a:r>
              <a:rPr sz="1250" b="1" spc="-50" dirty="0">
                <a:latin typeface="Georgia"/>
                <a:cs typeface="Georgia"/>
              </a:rPr>
              <a:t>For</a:t>
            </a:r>
            <a:r>
              <a:rPr sz="1250" b="1" dirty="0">
                <a:latin typeface="Georgia"/>
                <a:cs typeface="Georgia"/>
              </a:rPr>
              <a:t> a</a:t>
            </a:r>
            <a:r>
              <a:rPr sz="1250" b="1" spc="-20" dirty="0">
                <a:latin typeface="Georgia"/>
                <a:cs typeface="Georgia"/>
              </a:rPr>
              <a:t> </a:t>
            </a:r>
            <a:r>
              <a:rPr sz="1250" b="1" spc="-15" dirty="0">
                <a:latin typeface="Georgia"/>
                <a:cs typeface="Georgia"/>
              </a:rPr>
              <a:t>Python</a:t>
            </a:r>
            <a:r>
              <a:rPr sz="1250" b="1" spc="-30" dirty="0">
                <a:latin typeface="Georgia"/>
                <a:cs typeface="Georgia"/>
              </a:rPr>
              <a:t> </a:t>
            </a:r>
            <a:r>
              <a:rPr sz="1250" b="1" spc="5" dirty="0">
                <a:latin typeface="Georgia"/>
                <a:cs typeface="Georgia"/>
              </a:rPr>
              <a:t>package,</a:t>
            </a:r>
            <a:r>
              <a:rPr sz="1250" b="1" spc="-15" dirty="0">
                <a:latin typeface="Georgia"/>
                <a:cs typeface="Georgia"/>
              </a:rPr>
              <a:t> in</a:t>
            </a:r>
            <a:r>
              <a:rPr sz="1250" b="1" spc="-25" dirty="0">
                <a:latin typeface="Georgia"/>
                <a:cs typeface="Georgia"/>
              </a:rPr>
              <a:t> </a:t>
            </a:r>
            <a:r>
              <a:rPr sz="1250" b="1" spc="-20" dirty="0">
                <a:latin typeface="Georgia"/>
                <a:cs typeface="Georgia"/>
              </a:rPr>
              <a:t>“setup.py”:</a:t>
            </a:r>
            <a:endParaRPr sz="1250" dirty="0">
              <a:latin typeface="Georgia"/>
              <a:cs typeface="Georgia"/>
            </a:endParaRPr>
          </a:p>
        </p:txBody>
      </p:sp>
      <p:sp>
        <p:nvSpPr>
          <p:cNvPr id="7" name="object 5">
            <a:extLst>
              <a:ext uri="{FF2B5EF4-FFF2-40B4-BE49-F238E27FC236}">
                <a16:creationId xmlns:a16="http://schemas.microsoft.com/office/drawing/2014/main" id="{07C48C63-BBBE-4085-93F4-C289C1DEE5F0}"/>
              </a:ext>
            </a:extLst>
          </p:cNvPr>
          <p:cNvSpPr txBox="1"/>
          <p:nvPr/>
        </p:nvSpPr>
        <p:spPr>
          <a:xfrm>
            <a:off x="2502110" y="6270709"/>
            <a:ext cx="2588895" cy="254635"/>
          </a:xfrm>
          <a:prstGeom prst="rect">
            <a:avLst/>
          </a:prstGeom>
        </p:spPr>
        <p:txBody>
          <a:bodyPr vert="horz" wrap="square" lIns="0" tIns="12700" rIns="0" bIns="0" rtlCol="0">
            <a:spAutoFit/>
          </a:bodyPr>
          <a:lstStyle/>
          <a:p>
            <a:pPr marL="12700">
              <a:lnSpc>
                <a:spcPct val="100000"/>
              </a:lnSpc>
              <a:spcBef>
                <a:spcPts val="100"/>
              </a:spcBef>
            </a:pPr>
            <a:r>
              <a:rPr sz="1500" u="heavy" spc="75" dirty="0">
                <a:solidFill>
                  <a:srgbClr val="0000ED"/>
                </a:solidFill>
                <a:uFill>
                  <a:solidFill>
                    <a:srgbClr val="0000ED"/>
                  </a:solidFill>
                </a:uFill>
                <a:latin typeface="Cambria"/>
                <a:cs typeface="Cambria"/>
                <a:hlinkClick r:id="rId3"/>
              </a:rPr>
              <a:t>References</a:t>
            </a:r>
            <a:r>
              <a:rPr sz="1500" u="heavy" spc="20" dirty="0">
                <a:solidFill>
                  <a:srgbClr val="0000ED"/>
                </a:solidFill>
                <a:uFill>
                  <a:solidFill>
                    <a:srgbClr val="0000ED"/>
                  </a:solidFill>
                </a:uFill>
                <a:latin typeface="Cambria"/>
                <a:cs typeface="Cambria"/>
                <a:hlinkClick r:id="rId3"/>
              </a:rPr>
              <a:t> </a:t>
            </a:r>
            <a:r>
              <a:rPr sz="1500" u="heavy" spc="85" dirty="0">
                <a:solidFill>
                  <a:srgbClr val="0000ED"/>
                </a:solidFill>
                <a:uFill>
                  <a:solidFill>
                    <a:srgbClr val="0000ED"/>
                  </a:solidFill>
                </a:uFill>
                <a:latin typeface="Cambria"/>
                <a:cs typeface="Cambria"/>
                <a:hlinkClick r:id="rId3"/>
              </a:rPr>
              <a:t>for</a:t>
            </a:r>
            <a:r>
              <a:rPr sz="1500" u="heavy" dirty="0">
                <a:solidFill>
                  <a:srgbClr val="0000ED"/>
                </a:solidFill>
                <a:uFill>
                  <a:solidFill>
                    <a:srgbClr val="0000ED"/>
                  </a:solidFill>
                </a:uFill>
                <a:latin typeface="Cambria"/>
                <a:cs typeface="Cambria"/>
                <a:hlinkClick r:id="rId3"/>
              </a:rPr>
              <a:t> </a:t>
            </a:r>
            <a:r>
              <a:rPr sz="1500" u="heavy" spc="65" dirty="0">
                <a:solidFill>
                  <a:srgbClr val="0000ED"/>
                </a:solidFill>
                <a:uFill>
                  <a:solidFill>
                    <a:srgbClr val="0000ED"/>
                  </a:solidFill>
                </a:uFill>
                <a:latin typeface="Cambria"/>
                <a:cs typeface="Cambria"/>
                <a:hlinkClick r:id="rId3"/>
              </a:rPr>
              <a:t>ROS2</a:t>
            </a:r>
            <a:r>
              <a:rPr sz="1500" u="heavy" spc="15" dirty="0">
                <a:solidFill>
                  <a:srgbClr val="0000ED"/>
                </a:solidFill>
                <a:uFill>
                  <a:solidFill>
                    <a:srgbClr val="0000ED"/>
                  </a:solidFill>
                </a:uFill>
                <a:latin typeface="Cambria"/>
                <a:cs typeface="Cambria"/>
                <a:hlinkClick r:id="rId3"/>
              </a:rPr>
              <a:t> </a:t>
            </a:r>
            <a:r>
              <a:rPr sz="1500" u="heavy" spc="80" dirty="0">
                <a:solidFill>
                  <a:srgbClr val="0000ED"/>
                </a:solidFill>
                <a:uFill>
                  <a:solidFill>
                    <a:srgbClr val="0000ED"/>
                  </a:solidFill>
                </a:uFill>
                <a:latin typeface="Cambria"/>
                <a:cs typeface="Cambria"/>
                <a:hlinkClick r:id="rId3"/>
              </a:rPr>
              <a:t>Params</a:t>
            </a:r>
            <a:endParaRPr sz="1500" dirty="0">
              <a:latin typeface="Cambria"/>
              <a:cs typeface="Cambria"/>
            </a:endParaRPr>
          </a:p>
        </p:txBody>
      </p:sp>
      <p:sp>
        <p:nvSpPr>
          <p:cNvPr id="8" name="Rectangle 7">
            <a:extLst>
              <a:ext uri="{FF2B5EF4-FFF2-40B4-BE49-F238E27FC236}">
                <a16:creationId xmlns:a16="http://schemas.microsoft.com/office/drawing/2014/main" id="{463CC6A6-12F8-4E87-8C46-60B107437C81}"/>
              </a:ext>
            </a:extLst>
          </p:cNvPr>
          <p:cNvSpPr/>
          <p:nvPr/>
        </p:nvSpPr>
        <p:spPr>
          <a:xfrm>
            <a:off x="679450" y="1378273"/>
            <a:ext cx="9207500" cy="2308324"/>
          </a:xfrm>
          <a:prstGeom prst="rect">
            <a:avLst/>
          </a:prstGeom>
        </p:spPr>
        <p:txBody>
          <a:bodyPr wrap="square">
            <a:spAutoFit/>
          </a:bodyPr>
          <a:lstStyle/>
          <a:p>
            <a:r>
              <a:rPr lang="en-SG" dirty="0">
                <a:solidFill>
                  <a:srgbClr val="000000"/>
                </a:solidFill>
                <a:latin typeface="inherit"/>
              </a:rPr>
              <a:t>...</a:t>
            </a:r>
            <a:endParaRPr lang="en-SG" dirty="0">
              <a:solidFill>
                <a:srgbClr val="AAAAAA"/>
              </a:solidFill>
              <a:latin typeface="Source Code Pro"/>
            </a:endParaRPr>
          </a:p>
          <a:p>
            <a:r>
              <a:rPr lang="en-SG" dirty="0" err="1">
                <a:solidFill>
                  <a:srgbClr val="000000"/>
                </a:solidFill>
                <a:latin typeface="inherit"/>
              </a:rPr>
              <a:t>data_files</a:t>
            </a:r>
            <a:r>
              <a:rPr lang="en-SG" dirty="0">
                <a:solidFill>
                  <a:srgbClr val="000000"/>
                </a:solidFill>
                <a:latin typeface="inherit"/>
              </a:rPr>
              <a:t>=</a:t>
            </a:r>
            <a:r>
              <a:rPr lang="en-SG" dirty="0">
                <a:solidFill>
                  <a:srgbClr val="777777"/>
                </a:solidFill>
                <a:latin typeface="inherit"/>
              </a:rPr>
              <a:t>[</a:t>
            </a:r>
            <a:endParaRPr lang="en-SG" dirty="0">
              <a:solidFill>
                <a:srgbClr val="AAAAAA"/>
              </a:solidFill>
              <a:latin typeface="Source Code Pro"/>
            </a:endParaRPr>
          </a:p>
          <a:p>
            <a:r>
              <a:rPr lang="en-SG" dirty="0">
                <a:solidFill>
                  <a:srgbClr val="777777"/>
                </a:solidFill>
                <a:latin typeface="inherit"/>
              </a:rPr>
              <a:t>	(</a:t>
            </a:r>
            <a:r>
              <a:rPr lang="en-SG" dirty="0">
                <a:solidFill>
                  <a:srgbClr val="DD1144"/>
                </a:solidFill>
                <a:latin typeface="inherit"/>
              </a:rPr>
              <a:t>'share/</a:t>
            </a:r>
            <a:r>
              <a:rPr lang="en-SG" dirty="0" err="1">
                <a:solidFill>
                  <a:srgbClr val="DD1144"/>
                </a:solidFill>
                <a:latin typeface="inherit"/>
              </a:rPr>
              <a:t>ament_index</a:t>
            </a:r>
            <a:r>
              <a:rPr lang="en-SG" dirty="0">
                <a:solidFill>
                  <a:srgbClr val="DD1144"/>
                </a:solidFill>
                <a:latin typeface="inherit"/>
              </a:rPr>
              <a:t>/</a:t>
            </a:r>
            <a:r>
              <a:rPr lang="en-SG" dirty="0" err="1">
                <a:solidFill>
                  <a:srgbClr val="DD1144"/>
                </a:solidFill>
                <a:latin typeface="inherit"/>
              </a:rPr>
              <a:t>resource_index</a:t>
            </a:r>
            <a:r>
              <a:rPr lang="en-SG" dirty="0">
                <a:solidFill>
                  <a:srgbClr val="DD1144"/>
                </a:solidFill>
                <a:latin typeface="inherit"/>
              </a:rPr>
              <a:t>/packages’</a:t>
            </a:r>
            <a:r>
              <a:rPr lang="en-SG" dirty="0">
                <a:solidFill>
                  <a:srgbClr val="000000"/>
                </a:solidFill>
                <a:latin typeface="inherit"/>
              </a:rPr>
              <a:t>,</a:t>
            </a:r>
            <a:endParaRPr lang="en-SG" dirty="0">
              <a:solidFill>
                <a:srgbClr val="AAAAAA"/>
              </a:solidFill>
              <a:latin typeface="Source Code Pro"/>
            </a:endParaRPr>
          </a:p>
          <a:p>
            <a:r>
              <a:rPr lang="en-SG" dirty="0">
                <a:solidFill>
                  <a:srgbClr val="777777"/>
                </a:solidFill>
                <a:latin typeface="inherit"/>
              </a:rPr>
              <a:t>		[</a:t>
            </a:r>
            <a:r>
              <a:rPr lang="en-SG" dirty="0">
                <a:solidFill>
                  <a:srgbClr val="DD1144"/>
                </a:solidFill>
                <a:latin typeface="inherit"/>
              </a:rPr>
              <a:t>'resource/'</a:t>
            </a:r>
            <a:r>
              <a:rPr lang="en-SG" dirty="0">
                <a:solidFill>
                  <a:srgbClr val="000000"/>
                </a:solidFill>
                <a:latin typeface="inherit"/>
              </a:rPr>
              <a:t> + </a:t>
            </a:r>
            <a:r>
              <a:rPr lang="en-SG" dirty="0" err="1">
                <a:solidFill>
                  <a:srgbClr val="000000"/>
                </a:solidFill>
                <a:latin typeface="inherit"/>
              </a:rPr>
              <a:t>package_name</a:t>
            </a:r>
            <a:r>
              <a:rPr lang="en-SG" dirty="0">
                <a:solidFill>
                  <a:srgbClr val="777777"/>
                </a:solidFill>
                <a:latin typeface="inherit"/>
              </a:rPr>
              <a:t>])</a:t>
            </a:r>
            <a:r>
              <a:rPr lang="en-SG" dirty="0">
                <a:solidFill>
                  <a:srgbClr val="000000"/>
                </a:solidFill>
                <a:latin typeface="inherit"/>
              </a:rPr>
              <a:t>,</a:t>
            </a:r>
            <a:endParaRPr lang="en-SG" dirty="0">
              <a:solidFill>
                <a:srgbClr val="AAAAAA"/>
              </a:solidFill>
              <a:latin typeface="Source Code Pro"/>
            </a:endParaRPr>
          </a:p>
          <a:p>
            <a:r>
              <a:rPr lang="en-SG" dirty="0">
                <a:solidFill>
                  <a:srgbClr val="777777"/>
                </a:solidFill>
                <a:latin typeface="inherit"/>
              </a:rPr>
              <a:t>	(</a:t>
            </a:r>
            <a:r>
              <a:rPr lang="en-SG" dirty="0">
                <a:solidFill>
                  <a:srgbClr val="DD1144"/>
                </a:solidFill>
                <a:latin typeface="inherit"/>
              </a:rPr>
              <a:t>'share/'</a:t>
            </a:r>
            <a:r>
              <a:rPr lang="en-SG" dirty="0">
                <a:solidFill>
                  <a:srgbClr val="000000"/>
                </a:solidFill>
                <a:latin typeface="inherit"/>
              </a:rPr>
              <a:t> + </a:t>
            </a:r>
            <a:r>
              <a:rPr lang="en-SG" dirty="0" err="1">
                <a:solidFill>
                  <a:srgbClr val="000000"/>
                </a:solidFill>
                <a:latin typeface="inherit"/>
              </a:rPr>
              <a:t>package_name</a:t>
            </a:r>
            <a:r>
              <a:rPr lang="en-SG" dirty="0">
                <a:solidFill>
                  <a:srgbClr val="000000"/>
                </a:solidFill>
                <a:latin typeface="inherit"/>
              </a:rPr>
              <a:t>, </a:t>
            </a:r>
            <a:r>
              <a:rPr lang="en-SG" dirty="0">
                <a:solidFill>
                  <a:srgbClr val="777777"/>
                </a:solidFill>
                <a:latin typeface="inherit"/>
              </a:rPr>
              <a:t>[</a:t>
            </a:r>
            <a:r>
              <a:rPr lang="en-SG" dirty="0">
                <a:solidFill>
                  <a:srgbClr val="DD1144"/>
                </a:solidFill>
                <a:latin typeface="inherit"/>
              </a:rPr>
              <a:t>'package.xml'</a:t>
            </a:r>
            <a:r>
              <a:rPr lang="en-SG" dirty="0">
                <a:solidFill>
                  <a:srgbClr val="777777"/>
                </a:solidFill>
                <a:latin typeface="inherit"/>
              </a:rPr>
              <a:t>])</a:t>
            </a:r>
            <a:r>
              <a:rPr lang="en-SG" dirty="0">
                <a:solidFill>
                  <a:srgbClr val="000000"/>
                </a:solidFill>
                <a:latin typeface="inherit"/>
              </a:rPr>
              <a:t>,</a:t>
            </a:r>
            <a:endParaRPr lang="en-SG" dirty="0">
              <a:solidFill>
                <a:srgbClr val="444444"/>
              </a:solidFill>
              <a:latin typeface="Source Code Pro"/>
            </a:endParaRPr>
          </a:p>
          <a:p>
            <a:r>
              <a:rPr lang="en-SG" dirty="0">
                <a:solidFill>
                  <a:srgbClr val="777777"/>
                </a:solidFill>
                <a:latin typeface="inherit"/>
              </a:rPr>
              <a:t>	</a:t>
            </a:r>
            <a:r>
              <a:rPr lang="en-SG" dirty="0">
                <a:solidFill>
                  <a:srgbClr val="777777"/>
                </a:solidFill>
                <a:highlight>
                  <a:srgbClr val="FFFF00"/>
                </a:highlight>
                <a:latin typeface="inherit"/>
              </a:rPr>
              <a:t>(</a:t>
            </a:r>
            <a:r>
              <a:rPr lang="en-SG" dirty="0" err="1">
                <a:solidFill>
                  <a:srgbClr val="000000"/>
                </a:solidFill>
                <a:highlight>
                  <a:srgbClr val="FFFF00"/>
                </a:highlight>
                <a:latin typeface="inherit"/>
              </a:rPr>
              <a:t>os.path.</a:t>
            </a:r>
            <a:r>
              <a:rPr lang="en-SG" dirty="0" err="1">
                <a:solidFill>
                  <a:srgbClr val="0086B3"/>
                </a:solidFill>
                <a:highlight>
                  <a:srgbClr val="FFFF00"/>
                </a:highlight>
                <a:latin typeface="inherit"/>
              </a:rPr>
              <a:t>join</a:t>
            </a:r>
            <a:r>
              <a:rPr lang="en-SG" dirty="0">
                <a:solidFill>
                  <a:srgbClr val="777777"/>
                </a:solidFill>
                <a:highlight>
                  <a:srgbClr val="FFFF00"/>
                </a:highlight>
                <a:latin typeface="inherit"/>
              </a:rPr>
              <a:t>(</a:t>
            </a:r>
            <a:r>
              <a:rPr lang="en-SG" dirty="0">
                <a:solidFill>
                  <a:srgbClr val="DD1144"/>
                </a:solidFill>
                <a:highlight>
                  <a:srgbClr val="FFFF00"/>
                </a:highlight>
                <a:latin typeface="inherit"/>
              </a:rPr>
              <a:t>'share'</a:t>
            </a:r>
            <a:r>
              <a:rPr lang="en-SG" dirty="0">
                <a:solidFill>
                  <a:srgbClr val="000000"/>
                </a:solidFill>
                <a:highlight>
                  <a:srgbClr val="FFFF00"/>
                </a:highlight>
                <a:latin typeface="inherit"/>
              </a:rPr>
              <a:t>, </a:t>
            </a:r>
            <a:r>
              <a:rPr lang="en-SG" dirty="0" err="1">
                <a:solidFill>
                  <a:srgbClr val="000000"/>
                </a:solidFill>
                <a:highlight>
                  <a:srgbClr val="FFFF00"/>
                </a:highlight>
                <a:latin typeface="inherit"/>
              </a:rPr>
              <a:t>package_name</a:t>
            </a:r>
            <a:r>
              <a:rPr lang="en-SG" dirty="0">
                <a:solidFill>
                  <a:srgbClr val="000000"/>
                </a:solidFill>
                <a:highlight>
                  <a:srgbClr val="FFFF00"/>
                </a:highlight>
                <a:latin typeface="inherit"/>
              </a:rPr>
              <a:t>, </a:t>
            </a:r>
            <a:r>
              <a:rPr lang="en-SG" dirty="0">
                <a:solidFill>
                  <a:srgbClr val="DD1144"/>
                </a:solidFill>
                <a:highlight>
                  <a:srgbClr val="FFFF00"/>
                </a:highlight>
                <a:latin typeface="inherit"/>
              </a:rPr>
              <a:t>'config'</a:t>
            </a:r>
            <a:r>
              <a:rPr lang="en-SG" dirty="0">
                <a:solidFill>
                  <a:srgbClr val="777777"/>
                </a:solidFill>
                <a:highlight>
                  <a:srgbClr val="FFFF00"/>
                </a:highlight>
                <a:latin typeface="inherit"/>
              </a:rPr>
              <a:t>)</a:t>
            </a:r>
            <a:r>
              <a:rPr lang="en-SG" dirty="0">
                <a:solidFill>
                  <a:srgbClr val="000000"/>
                </a:solidFill>
                <a:highlight>
                  <a:srgbClr val="FFFF00"/>
                </a:highlight>
                <a:latin typeface="inherit"/>
              </a:rPr>
              <a:t>, </a:t>
            </a:r>
            <a:r>
              <a:rPr lang="en-SG" dirty="0">
                <a:solidFill>
                  <a:srgbClr val="0086B3"/>
                </a:solidFill>
                <a:highlight>
                  <a:srgbClr val="FFFF00"/>
                </a:highlight>
                <a:latin typeface="inherit"/>
              </a:rPr>
              <a:t>glob</a:t>
            </a:r>
            <a:r>
              <a:rPr lang="en-SG" dirty="0">
                <a:solidFill>
                  <a:srgbClr val="777777"/>
                </a:solidFill>
                <a:highlight>
                  <a:srgbClr val="FFFF00"/>
                </a:highlight>
                <a:latin typeface="inherit"/>
              </a:rPr>
              <a:t>(</a:t>
            </a:r>
            <a:r>
              <a:rPr lang="en-SG" dirty="0">
                <a:solidFill>
                  <a:srgbClr val="DD1144"/>
                </a:solidFill>
                <a:highlight>
                  <a:srgbClr val="FFFF00"/>
                </a:highlight>
                <a:latin typeface="inherit"/>
              </a:rPr>
              <a:t>'config/*.</a:t>
            </a:r>
            <a:r>
              <a:rPr lang="en-SG" dirty="0" err="1">
                <a:solidFill>
                  <a:srgbClr val="DD1144"/>
                </a:solidFill>
                <a:highlight>
                  <a:srgbClr val="FFFF00"/>
                </a:highlight>
                <a:latin typeface="inherit"/>
              </a:rPr>
              <a:t>yaml</a:t>
            </a:r>
            <a:r>
              <a:rPr lang="en-SG" dirty="0">
                <a:solidFill>
                  <a:srgbClr val="DD1144"/>
                </a:solidFill>
                <a:highlight>
                  <a:srgbClr val="FFFF00"/>
                </a:highlight>
                <a:latin typeface="inherit"/>
              </a:rPr>
              <a:t>'</a:t>
            </a:r>
            <a:r>
              <a:rPr lang="en-SG" dirty="0">
                <a:solidFill>
                  <a:srgbClr val="777777"/>
                </a:solidFill>
                <a:highlight>
                  <a:srgbClr val="FFFF00"/>
                </a:highlight>
                <a:latin typeface="inherit"/>
              </a:rPr>
              <a:t>))</a:t>
            </a:r>
            <a:endParaRPr lang="en-SG" dirty="0">
              <a:solidFill>
                <a:srgbClr val="AAAAAA"/>
              </a:solidFill>
              <a:highlight>
                <a:srgbClr val="FFFF00"/>
              </a:highlight>
              <a:latin typeface="Source Code Pro"/>
            </a:endParaRPr>
          </a:p>
          <a:p>
            <a:r>
              <a:rPr lang="en-SG" dirty="0">
                <a:solidFill>
                  <a:srgbClr val="777777"/>
                </a:solidFill>
                <a:latin typeface="inherit"/>
              </a:rPr>
              <a:t>]</a:t>
            </a:r>
            <a:r>
              <a:rPr lang="en-SG" dirty="0">
                <a:solidFill>
                  <a:srgbClr val="000000"/>
                </a:solidFill>
                <a:latin typeface="inherit"/>
              </a:rPr>
              <a:t>,</a:t>
            </a:r>
            <a:endParaRPr lang="en-SG" dirty="0">
              <a:solidFill>
                <a:srgbClr val="AAAAAA"/>
              </a:solidFill>
              <a:latin typeface="Source Code Pro"/>
            </a:endParaRPr>
          </a:p>
          <a:p>
            <a:r>
              <a:rPr lang="en-SG" dirty="0">
                <a:solidFill>
                  <a:srgbClr val="000000"/>
                </a:solidFill>
                <a:latin typeface="inherit"/>
              </a:rPr>
              <a:t>...</a:t>
            </a:r>
            <a:endParaRPr lang="en-SG" b="0" i="0" dirty="0">
              <a:solidFill>
                <a:srgbClr val="AAAAAA"/>
              </a:solidFill>
              <a:effectLst/>
              <a:latin typeface="Source Code Pro"/>
            </a:endParaRPr>
          </a:p>
        </p:txBody>
      </p:sp>
      <p:sp>
        <p:nvSpPr>
          <p:cNvPr id="13" name="Rectangle 12">
            <a:extLst>
              <a:ext uri="{FF2B5EF4-FFF2-40B4-BE49-F238E27FC236}">
                <a16:creationId xmlns:a16="http://schemas.microsoft.com/office/drawing/2014/main" id="{60F082F1-FADB-4B7F-AA88-E1DCF30FF249}"/>
              </a:ext>
            </a:extLst>
          </p:cNvPr>
          <p:cNvSpPr/>
          <p:nvPr/>
        </p:nvSpPr>
        <p:spPr>
          <a:xfrm>
            <a:off x="679450" y="4243557"/>
            <a:ext cx="9000661" cy="1569660"/>
          </a:xfrm>
          <a:prstGeom prst="rect">
            <a:avLst/>
          </a:prstGeom>
        </p:spPr>
        <p:txBody>
          <a:bodyPr wrap="square">
            <a:spAutoFit/>
          </a:bodyPr>
          <a:lstStyle/>
          <a:p>
            <a:r>
              <a:rPr lang="en-US" sz="1600" dirty="0">
                <a:solidFill>
                  <a:srgbClr val="000000"/>
                </a:solidFill>
                <a:latin typeface="SimSun" panose="02010600030101010101" pitchFamily="2" charset="-122"/>
                <a:ea typeface="SimSun" panose="02010600030101010101" pitchFamily="2" charset="-122"/>
              </a:rPr>
              <a:t>...</a:t>
            </a:r>
            <a:endParaRPr lang="en-US" sz="1600" dirty="0">
              <a:solidFill>
                <a:srgbClr val="AAAAAA"/>
              </a:solidFill>
              <a:latin typeface="SimSun" panose="02010600030101010101" pitchFamily="2" charset="-122"/>
              <a:ea typeface="SimSun" panose="02010600030101010101" pitchFamily="2" charset="-122"/>
            </a:endParaRPr>
          </a:p>
          <a:p>
            <a:r>
              <a:rPr lang="en-US" sz="1600" dirty="0">
                <a:solidFill>
                  <a:srgbClr val="000000"/>
                </a:solidFill>
                <a:latin typeface="SimSun" panose="02010600030101010101" pitchFamily="2" charset="-122"/>
                <a:ea typeface="SimSun" panose="02010600030101010101" pitchFamily="2" charset="-122"/>
              </a:rPr>
              <a:t>install(DIRECTORY</a:t>
            </a:r>
            <a:endParaRPr lang="en-US" sz="1600" dirty="0">
              <a:solidFill>
                <a:srgbClr val="AAAAAA"/>
              </a:solidFill>
              <a:latin typeface="SimSun" panose="02010600030101010101" pitchFamily="2" charset="-122"/>
              <a:ea typeface="SimSun" panose="02010600030101010101" pitchFamily="2" charset="-122"/>
            </a:endParaRPr>
          </a:p>
          <a:p>
            <a:r>
              <a:rPr lang="en-US" sz="1600" dirty="0">
                <a:solidFill>
                  <a:srgbClr val="000000"/>
                </a:solidFill>
                <a:highlight>
                  <a:srgbClr val="FFFF00"/>
                </a:highlight>
                <a:latin typeface="SimSun" panose="02010600030101010101" pitchFamily="2" charset="-122"/>
                <a:ea typeface="SimSun" panose="02010600030101010101" pitchFamily="2" charset="-122"/>
              </a:rPr>
              <a:t>config</a:t>
            </a:r>
            <a:endParaRPr lang="en-US" sz="1600" dirty="0">
              <a:solidFill>
                <a:srgbClr val="AAAAAA"/>
              </a:solidFill>
              <a:highlight>
                <a:srgbClr val="FFFF00"/>
              </a:highlight>
              <a:latin typeface="SimSun" panose="02010600030101010101" pitchFamily="2" charset="-122"/>
              <a:ea typeface="SimSun" panose="02010600030101010101" pitchFamily="2" charset="-122"/>
            </a:endParaRPr>
          </a:p>
          <a:p>
            <a:r>
              <a:rPr lang="en-US" sz="1600" dirty="0">
                <a:solidFill>
                  <a:srgbClr val="000000"/>
                </a:solidFill>
                <a:latin typeface="SimSun" panose="02010600030101010101" pitchFamily="2" charset="-122"/>
                <a:ea typeface="SimSun" panose="02010600030101010101" pitchFamily="2" charset="-122"/>
              </a:rPr>
              <a:t>DESTINATION share/${PROJECT_NAME}</a:t>
            </a:r>
            <a:endParaRPr lang="en-US" sz="1600" dirty="0">
              <a:solidFill>
                <a:srgbClr val="AAAAAA"/>
              </a:solidFill>
              <a:latin typeface="SimSun" panose="02010600030101010101" pitchFamily="2" charset="-122"/>
              <a:ea typeface="SimSun" panose="02010600030101010101" pitchFamily="2" charset="-122"/>
            </a:endParaRPr>
          </a:p>
          <a:p>
            <a:r>
              <a:rPr lang="en-US" sz="1600" dirty="0">
                <a:solidFill>
                  <a:srgbClr val="000000"/>
                </a:solidFill>
                <a:latin typeface="SimSun" panose="02010600030101010101" pitchFamily="2" charset="-122"/>
                <a:ea typeface="SimSun" panose="02010600030101010101" pitchFamily="2" charset="-122"/>
              </a:rPr>
              <a:t>)</a:t>
            </a:r>
            <a:endParaRPr lang="en-US" sz="1600" dirty="0">
              <a:solidFill>
                <a:srgbClr val="AAAAAA"/>
              </a:solidFill>
              <a:latin typeface="SimSun" panose="02010600030101010101" pitchFamily="2" charset="-122"/>
              <a:ea typeface="SimSun" panose="02010600030101010101" pitchFamily="2" charset="-122"/>
            </a:endParaRPr>
          </a:p>
          <a:p>
            <a:r>
              <a:rPr lang="en-US" sz="1600" dirty="0">
                <a:solidFill>
                  <a:srgbClr val="000000"/>
                </a:solidFill>
                <a:latin typeface="SimSun" panose="02010600030101010101" pitchFamily="2" charset="-122"/>
                <a:ea typeface="SimSun" panose="02010600030101010101" pitchFamily="2" charset="-122"/>
              </a:rPr>
              <a:t>...</a:t>
            </a:r>
            <a:endParaRPr lang="en-US" sz="1600" b="0" i="0" dirty="0">
              <a:solidFill>
                <a:srgbClr val="AAAAAA"/>
              </a:solidFill>
              <a:effectLst/>
              <a:latin typeface="SimSun" panose="02010600030101010101" pitchFamily="2" charset="-122"/>
              <a:ea typeface="SimSun" panose="02010600030101010101" pitchFamily="2" charset="-122"/>
            </a:endParaRPr>
          </a:p>
        </p:txBody>
      </p:sp>
      <p:sp>
        <p:nvSpPr>
          <p:cNvPr id="14" name="object 3">
            <a:extLst>
              <a:ext uri="{FF2B5EF4-FFF2-40B4-BE49-F238E27FC236}">
                <a16:creationId xmlns:a16="http://schemas.microsoft.com/office/drawing/2014/main" id="{F767E4F7-1D90-458D-9E6D-FEA5D4F0CB92}"/>
              </a:ext>
            </a:extLst>
          </p:cNvPr>
          <p:cNvSpPr txBox="1"/>
          <p:nvPr/>
        </p:nvSpPr>
        <p:spPr>
          <a:xfrm>
            <a:off x="679450" y="4155218"/>
            <a:ext cx="4089190" cy="204543"/>
          </a:xfrm>
          <a:prstGeom prst="rect">
            <a:avLst/>
          </a:prstGeom>
        </p:spPr>
        <p:txBody>
          <a:bodyPr vert="horz" wrap="square" lIns="0" tIns="12065" rIns="0" bIns="0" rtlCol="0">
            <a:spAutoFit/>
          </a:bodyPr>
          <a:lstStyle/>
          <a:p>
            <a:pPr marL="12700">
              <a:lnSpc>
                <a:spcPct val="100000"/>
              </a:lnSpc>
              <a:spcBef>
                <a:spcPts val="95"/>
              </a:spcBef>
            </a:pPr>
            <a:r>
              <a:rPr sz="1250" b="1" spc="-50" dirty="0">
                <a:latin typeface="Georgia"/>
                <a:cs typeface="Georgia"/>
              </a:rPr>
              <a:t>For</a:t>
            </a:r>
            <a:r>
              <a:rPr sz="1250" b="1" dirty="0">
                <a:latin typeface="Georgia"/>
                <a:cs typeface="Georgia"/>
              </a:rPr>
              <a:t> a</a:t>
            </a:r>
            <a:r>
              <a:rPr sz="1250" b="1" spc="-20" dirty="0">
                <a:latin typeface="Georgia"/>
                <a:cs typeface="Georgia"/>
              </a:rPr>
              <a:t> </a:t>
            </a:r>
            <a:r>
              <a:rPr lang="en-US" sz="1250" b="1" spc="-15" dirty="0" err="1">
                <a:latin typeface="Georgia"/>
                <a:cs typeface="Georgia"/>
              </a:rPr>
              <a:t>CMake</a:t>
            </a:r>
            <a:r>
              <a:rPr sz="1250" b="1" spc="-30" dirty="0">
                <a:latin typeface="Georgia"/>
                <a:cs typeface="Georgia"/>
              </a:rPr>
              <a:t> </a:t>
            </a:r>
            <a:r>
              <a:rPr sz="1250" b="1" spc="5" dirty="0">
                <a:latin typeface="Georgia"/>
                <a:cs typeface="Georgia"/>
              </a:rPr>
              <a:t>package,</a:t>
            </a:r>
            <a:r>
              <a:rPr sz="1250" b="1" spc="-15" dirty="0">
                <a:latin typeface="Georgia"/>
                <a:cs typeface="Georgia"/>
              </a:rPr>
              <a:t> in</a:t>
            </a:r>
            <a:r>
              <a:rPr sz="1250" b="1" spc="-25" dirty="0">
                <a:latin typeface="Georgia"/>
                <a:cs typeface="Georgia"/>
              </a:rPr>
              <a:t> </a:t>
            </a:r>
            <a:r>
              <a:rPr sz="1250" b="1" spc="-20" dirty="0">
                <a:latin typeface="Georgia"/>
                <a:cs typeface="Georgia"/>
              </a:rPr>
              <a:t>“</a:t>
            </a:r>
            <a:r>
              <a:rPr lang="en-US" sz="1250" b="1" spc="-20" dirty="0">
                <a:latin typeface="Georgia"/>
                <a:cs typeface="Georgia"/>
              </a:rPr>
              <a:t>Cmakelists.txt</a:t>
            </a:r>
            <a:r>
              <a:rPr sz="1250" b="1" spc="-20" dirty="0">
                <a:latin typeface="Georgia"/>
                <a:cs typeface="Georgia"/>
              </a:rPr>
              <a:t>”:</a:t>
            </a:r>
            <a:endParaRPr sz="1250" dirty="0">
              <a:latin typeface="Georgia"/>
              <a:cs typeface="Georgia"/>
            </a:endParaRPr>
          </a:p>
        </p:txBody>
      </p:sp>
      <p:sp>
        <p:nvSpPr>
          <p:cNvPr id="15" name="TextBox 14">
            <a:extLst>
              <a:ext uri="{FF2B5EF4-FFF2-40B4-BE49-F238E27FC236}">
                <a16:creationId xmlns:a16="http://schemas.microsoft.com/office/drawing/2014/main" id="{4A0ECC8B-6BF9-4007-8901-51F9E0DEAAF4}"/>
              </a:ext>
            </a:extLst>
          </p:cNvPr>
          <p:cNvSpPr txBox="1"/>
          <p:nvPr/>
        </p:nvSpPr>
        <p:spPr>
          <a:xfrm>
            <a:off x="5499100" y="4659055"/>
            <a:ext cx="4803110" cy="369332"/>
          </a:xfrm>
          <a:prstGeom prst="rect">
            <a:avLst/>
          </a:prstGeom>
          <a:noFill/>
        </p:spPr>
        <p:txBody>
          <a:bodyPr wrap="none" rtlCol="0">
            <a:spAutoFit/>
          </a:bodyPr>
          <a:lstStyle/>
          <a:p>
            <a:r>
              <a:rPr lang="en-US" b="1" dirty="0"/>
              <a:t>Installing the entire config folder of the package </a:t>
            </a:r>
            <a:endParaRPr lang="en-SG" b="1" dirty="0"/>
          </a:p>
        </p:txBody>
      </p:sp>
      <p:sp>
        <p:nvSpPr>
          <p:cNvPr id="16" name="TextBox 15">
            <a:extLst>
              <a:ext uri="{FF2B5EF4-FFF2-40B4-BE49-F238E27FC236}">
                <a16:creationId xmlns:a16="http://schemas.microsoft.com/office/drawing/2014/main" id="{D8F95900-BFBC-46F1-9FEA-EAD857AFD17A}"/>
              </a:ext>
            </a:extLst>
          </p:cNvPr>
          <p:cNvSpPr txBox="1"/>
          <p:nvPr/>
        </p:nvSpPr>
        <p:spPr>
          <a:xfrm>
            <a:off x="4927600" y="3481810"/>
            <a:ext cx="6288132" cy="369332"/>
          </a:xfrm>
          <a:prstGeom prst="rect">
            <a:avLst/>
          </a:prstGeom>
          <a:noFill/>
        </p:spPr>
        <p:txBody>
          <a:bodyPr wrap="none" rtlCol="0">
            <a:spAutoFit/>
          </a:bodyPr>
          <a:lstStyle/>
          <a:p>
            <a:r>
              <a:rPr lang="en-US" b="1" dirty="0"/>
              <a:t>Installing all files in config folder that contains the .</a:t>
            </a:r>
            <a:r>
              <a:rPr lang="en-US" b="1" dirty="0" err="1"/>
              <a:t>yaml</a:t>
            </a:r>
            <a:r>
              <a:rPr lang="en-US" b="1" dirty="0"/>
              <a:t> filetype</a:t>
            </a:r>
            <a:endParaRPr lang="en-SG" b="1" dirty="0"/>
          </a:p>
        </p:txBody>
      </p:sp>
      <p:cxnSp>
        <p:nvCxnSpPr>
          <p:cNvPr id="18" name="Straight Arrow Connector 17">
            <a:extLst>
              <a:ext uri="{FF2B5EF4-FFF2-40B4-BE49-F238E27FC236}">
                <a16:creationId xmlns:a16="http://schemas.microsoft.com/office/drawing/2014/main" id="{AB4EEFF4-6FFC-4159-A4E0-30FA4B2DC681}"/>
              </a:ext>
            </a:extLst>
          </p:cNvPr>
          <p:cNvCxnSpPr>
            <a:cxnSpLocks/>
          </p:cNvCxnSpPr>
          <p:nvPr/>
        </p:nvCxnSpPr>
        <p:spPr>
          <a:xfrm flipH="1" flipV="1">
            <a:off x="7467600" y="3177970"/>
            <a:ext cx="671803" cy="4149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88A0ECDA-EC9F-4553-A6ED-9C987E7424CD}"/>
              </a:ext>
            </a:extLst>
          </p:cNvPr>
          <p:cNvCxnSpPr>
            <a:cxnSpLocks/>
            <a:stCxn id="15" idx="1"/>
          </p:cNvCxnSpPr>
          <p:nvPr/>
        </p:nvCxnSpPr>
        <p:spPr>
          <a:xfrm flipH="1">
            <a:off x="1548686" y="4843721"/>
            <a:ext cx="3950414" cy="730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8286394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343472" y="3939133"/>
            <a:ext cx="9982812" cy="1362075"/>
          </a:xfrm>
        </p:spPr>
        <p:txBody>
          <a:bodyPr>
            <a:normAutofit/>
          </a:bodyPr>
          <a:lstStyle/>
          <a:p>
            <a:r>
              <a:rPr lang="en-US" dirty="0"/>
              <a:t>ROS2 Additional tools</a:t>
            </a:r>
            <a:endParaRPr lang="en-SG"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A03AF2-F585-4479-8A3F-D36D104B4D5E}" type="slidenum">
              <a:rPr kumimoji="0" lang="en-SG"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94</a:t>
            </a:fld>
            <a:endParaRPr kumimoji="0" lang="en-SG"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25845251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E95ECD3-9A39-441C-8347-13F705355C26}"/>
              </a:ext>
            </a:extLst>
          </p:cNvPr>
          <p:cNvSpPr>
            <a:spLocks noGrp="1"/>
          </p:cNvSpPr>
          <p:nvPr>
            <p:ph type="sldNum" sz="quarter" idx="12"/>
          </p:nvPr>
        </p:nvSpPr>
        <p:spPr/>
        <p:txBody>
          <a:bodyPr/>
          <a:lstStyle/>
          <a:p>
            <a:fld id="{DB585DB3-991F-418E-AAD4-DC1A839C24E0}" type="slidenum">
              <a:rPr lang="en-US" smtClean="0"/>
              <a:pPr/>
              <a:t>95</a:t>
            </a:fld>
            <a:endParaRPr lang="en-US"/>
          </a:p>
        </p:txBody>
      </p:sp>
      <p:sp>
        <p:nvSpPr>
          <p:cNvPr id="9" name="Title 1">
            <a:extLst>
              <a:ext uri="{FF2B5EF4-FFF2-40B4-BE49-F238E27FC236}">
                <a16:creationId xmlns:a16="http://schemas.microsoft.com/office/drawing/2014/main" id="{9942C83C-2B30-47E6-ACFA-FAC8A16123F6}"/>
              </a:ext>
            </a:extLst>
          </p:cNvPr>
          <p:cNvSpPr>
            <a:spLocks noGrp="1"/>
          </p:cNvSpPr>
          <p:nvPr>
            <p:ph type="title"/>
          </p:nvPr>
        </p:nvSpPr>
        <p:spPr>
          <a:xfrm>
            <a:off x="609600" y="155104"/>
            <a:ext cx="9347200" cy="609600"/>
          </a:xfrm>
        </p:spPr>
        <p:txBody>
          <a:bodyPr/>
          <a:lstStyle/>
          <a:p>
            <a:r>
              <a:rPr lang="en-US"/>
              <a:t>Aliasing</a:t>
            </a:r>
            <a:endParaRPr lang="en-SG"/>
          </a:p>
        </p:txBody>
      </p:sp>
      <p:sp>
        <p:nvSpPr>
          <p:cNvPr id="5" name="object 4">
            <a:extLst>
              <a:ext uri="{FF2B5EF4-FFF2-40B4-BE49-F238E27FC236}">
                <a16:creationId xmlns:a16="http://schemas.microsoft.com/office/drawing/2014/main" id="{1DE4E231-AC02-4037-86CA-6D9B6B44FCAC}"/>
              </a:ext>
            </a:extLst>
          </p:cNvPr>
          <p:cNvSpPr txBox="1">
            <a:spLocks/>
          </p:cNvSpPr>
          <p:nvPr/>
        </p:nvSpPr>
        <p:spPr>
          <a:xfrm>
            <a:off x="609600" y="926047"/>
            <a:ext cx="9433510" cy="382156"/>
          </a:xfrm>
          <a:prstGeom prst="rect">
            <a:avLst/>
          </a:prstGeom>
        </p:spPr>
        <p:txBody>
          <a:bodyPr vert="horz" wrap="square" lIns="0" tIns="12700" rIns="0" bIns="0" rtlCol="0">
            <a:spAutoFit/>
          </a:bodyPr>
          <a:lstStyle>
            <a:lvl1pPr marL="342900" indent="-342900" algn="l" defTabSz="914400" rtl="0" eaLnBrk="1" latinLnBrk="0" hangingPunct="1">
              <a:spcBef>
                <a:spcPct val="20000"/>
              </a:spcBef>
              <a:buFont typeface="Arial" pitchFamily="34" charset="0"/>
              <a:buChar char="•"/>
              <a:defRPr sz="2400" kern="1200">
                <a:solidFill>
                  <a:schemeClr val="tx2"/>
                </a:solidFill>
                <a:latin typeface="+mn-lt"/>
                <a:ea typeface="+mn-ea"/>
                <a:cs typeface="+mn-cs"/>
              </a:defRPr>
            </a:lvl1pPr>
            <a:lvl2pPr marL="742950" indent="-285750" algn="l" defTabSz="914400" rtl="0" eaLnBrk="1" latinLnBrk="0" hangingPunct="1">
              <a:spcBef>
                <a:spcPct val="20000"/>
              </a:spcBef>
              <a:buFont typeface="Arial" pitchFamily="34" charset="0"/>
              <a:buChar char="–"/>
              <a:defRPr sz="2000" kern="1200">
                <a:solidFill>
                  <a:schemeClr val="tx2"/>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2"/>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2"/>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99695">
              <a:spcBef>
                <a:spcPts val="100"/>
              </a:spcBef>
            </a:pPr>
            <a:r>
              <a:rPr lang="en-US" spc="-30" dirty="0"/>
              <a:t>Aliases</a:t>
            </a:r>
            <a:r>
              <a:rPr lang="en-US" spc="-110" dirty="0"/>
              <a:t> </a:t>
            </a:r>
            <a:r>
              <a:rPr lang="en-US" spc="-5" dirty="0"/>
              <a:t>are</a:t>
            </a:r>
            <a:r>
              <a:rPr lang="en-US" spc="-80" dirty="0"/>
              <a:t> </a:t>
            </a:r>
            <a:r>
              <a:rPr lang="en-US" b="1" u="sng" spc="-30" dirty="0"/>
              <a:t>custom</a:t>
            </a:r>
            <a:r>
              <a:rPr lang="en-US" b="1" u="sng" spc="-100" dirty="0"/>
              <a:t> </a:t>
            </a:r>
            <a:r>
              <a:rPr lang="en-US" b="1" u="sng" spc="5" dirty="0"/>
              <a:t>defined</a:t>
            </a:r>
            <a:r>
              <a:rPr lang="en-US" b="1" u="sng" spc="-125" dirty="0"/>
              <a:t> </a:t>
            </a:r>
            <a:r>
              <a:rPr lang="en-US" b="1" u="sng" spc="-10" dirty="0"/>
              <a:t>abbreviations</a:t>
            </a:r>
            <a:r>
              <a:rPr lang="en-US" b="1" u="sng" spc="-105" dirty="0"/>
              <a:t> </a:t>
            </a:r>
            <a:r>
              <a:rPr lang="en-US" spc="45" dirty="0"/>
              <a:t>for</a:t>
            </a:r>
            <a:r>
              <a:rPr lang="en-US" spc="-140" dirty="0"/>
              <a:t> </a:t>
            </a:r>
            <a:r>
              <a:rPr lang="en-US" spc="-25" dirty="0"/>
              <a:t>commands.</a:t>
            </a:r>
          </a:p>
        </p:txBody>
      </p:sp>
      <p:sp>
        <p:nvSpPr>
          <p:cNvPr id="2" name="TextBox 1">
            <a:extLst>
              <a:ext uri="{FF2B5EF4-FFF2-40B4-BE49-F238E27FC236}">
                <a16:creationId xmlns:a16="http://schemas.microsoft.com/office/drawing/2014/main" id="{E3B023FA-3BCD-4731-8C15-BB0D04C0FDB2}"/>
              </a:ext>
            </a:extLst>
          </p:cNvPr>
          <p:cNvSpPr txBox="1"/>
          <p:nvPr/>
        </p:nvSpPr>
        <p:spPr>
          <a:xfrm>
            <a:off x="817564" y="3813367"/>
            <a:ext cx="7271542" cy="461665"/>
          </a:xfrm>
          <a:prstGeom prst="rect">
            <a:avLst/>
          </a:prstGeom>
          <a:solidFill>
            <a:schemeClr val="tx1"/>
          </a:solidFill>
        </p:spPr>
        <p:txBody>
          <a:bodyPr wrap="none" rtlCol="0">
            <a:spAutoFit/>
          </a:bodyPr>
          <a:lstStyle/>
          <a:p>
            <a:r>
              <a:rPr lang="en-US" sz="2400" b="1">
                <a:solidFill>
                  <a:srgbClr val="FFFF00"/>
                </a:solidFill>
                <a:latin typeface="SimSun" panose="02010600030101010101" pitchFamily="2" charset="-122"/>
                <a:ea typeface="SimSun" panose="02010600030101010101" pitchFamily="2" charset="-122"/>
              </a:rPr>
              <a:t>alias</a:t>
            </a:r>
            <a:r>
              <a:rPr lang="en-US" sz="2400">
                <a:solidFill>
                  <a:schemeClr val="bg1"/>
                </a:solidFill>
                <a:latin typeface="SimSun" panose="02010600030101010101" pitchFamily="2" charset="-122"/>
                <a:ea typeface="SimSun" panose="02010600030101010101" pitchFamily="2" charset="-122"/>
              </a:rPr>
              <a:t> foxy=‘source /opt/</a:t>
            </a:r>
            <a:r>
              <a:rPr lang="en-US" sz="2400" err="1">
                <a:solidFill>
                  <a:schemeClr val="bg1"/>
                </a:solidFill>
                <a:latin typeface="SimSun" panose="02010600030101010101" pitchFamily="2" charset="-122"/>
                <a:ea typeface="SimSun" panose="02010600030101010101" pitchFamily="2" charset="-122"/>
              </a:rPr>
              <a:t>ros</a:t>
            </a:r>
            <a:r>
              <a:rPr lang="en-US" sz="2400">
                <a:solidFill>
                  <a:schemeClr val="bg1"/>
                </a:solidFill>
                <a:latin typeface="SimSun" panose="02010600030101010101" pitchFamily="2" charset="-122"/>
                <a:ea typeface="SimSun" panose="02010600030101010101" pitchFamily="2" charset="-122"/>
              </a:rPr>
              <a:t>/foxy/</a:t>
            </a:r>
            <a:r>
              <a:rPr lang="en-US" sz="2400" err="1">
                <a:solidFill>
                  <a:schemeClr val="bg1"/>
                </a:solidFill>
                <a:latin typeface="SimSun" panose="02010600030101010101" pitchFamily="2" charset="-122"/>
                <a:ea typeface="SimSun" panose="02010600030101010101" pitchFamily="2" charset="-122"/>
              </a:rPr>
              <a:t>setup.bash</a:t>
            </a:r>
            <a:r>
              <a:rPr lang="en-US" sz="2400">
                <a:solidFill>
                  <a:schemeClr val="bg1"/>
                </a:solidFill>
                <a:latin typeface="SimSun" panose="02010600030101010101" pitchFamily="2" charset="-122"/>
                <a:ea typeface="SimSun" panose="02010600030101010101" pitchFamily="2" charset="-122"/>
              </a:rPr>
              <a:t>’</a:t>
            </a:r>
            <a:endParaRPr lang="en-SG" sz="2400">
              <a:solidFill>
                <a:schemeClr val="bg1"/>
              </a:solidFill>
              <a:latin typeface="SimSun" panose="02010600030101010101" pitchFamily="2" charset="-122"/>
              <a:ea typeface="SimSun" panose="02010600030101010101" pitchFamily="2" charset="-122"/>
            </a:endParaRPr>
          </a:p>
        </p:txBody>
      </p:sp>
      <p:sp>
        <p:nvSpPr>
          <p:cNvPr id="7" name="Left Brace 6">
            <a:extLst>
              <a:ext uri="{FF2B5EF4-FFF2-40B4-BE49-F238E27FC236}">
                <a16:creationId xmlns:a16="http://schemas.microsoft.com/office/drawing/2014/main" id="{ECE662A8-8660-493B-B6AE-D94739660BB1}"/>
              </a:ext>
            </a:extLst>
          </p:cNvPr>
          <p:cNvSpPr/>
          <p:nvPr/>
        </p:nvSpPr>
        <p:spPr>
          <a:xfrm rot="5400000">
            <a:off x="2078538" y="3280023"/>
            <a:ext cx="261612" cy="802049"/>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10" name="Left Brace 9">
            <a:extLst>
              <a:ext uri="{FF2B5EF4-FFF2-40B4-BE49-F238E27FC236}">
                <a16:creationId xmlns:a16="http://schemas.microsoft.com/office/drawing/2014/main" id="{79CA408C-4E7F-4F93-BEC7-17E53F385F60}"/>
              </a:ext>
            </a:extLst>
          </p:cNvPr>
          <p:cNvSpPr/>
          <p:nvPr/>
        </p:nvSpPr>
        <p:spPr>
          <a:xfrm rot="5400000">
            <a:off x="5082707" y="1364970"/>
            <a:ext cx="333659" cy="4704202"/>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11" name="object 4">
            <a:extLst>
              <a:ext uri="{FF2B5EF4-FFF2-40B4-BE49-F238E27FC236}">
                <a16:creationId xmlns:a16="http://schemas.microsoft.com/office/drawing/2014/main" id="{98C25C62-0F84-43F5-9396-469A0EA4460D}"/>
              </a:ext>
            </a:extLst>
          </p:cNvPr>
          <p:cNvSpPr txBox="1">
            <a:spLocks/>
          </p:cNvSpPr>
          <p:nvPr/>
        </p:nvSpPr>
        <p:spPr>
          <a:xfrm>
            <a:off x="1099112" y="3097639"/>
            <a:ext cx="2102386" cy="382156"/>
          </a:xfrm>
          <a:prstGeom prst="rect">
            <a:avLst/>
          </a:prstGeom>
        </p:spPr>
        <p:txBody>
          <a:bodyPr vert="horz" wrap="square" lIns="0" tIns="12700" rIns="0" bIns="0" rtlCol="0">
            <a:spAutoFit/>
          </a:bodyPr>
          <a:lstStyle>
            <a:lvl1pPr marL="342900" indent="-342900" algn="l" defTabSz="914400" rtl="0" eaLnBrk="1" latinLnBrk="0" hangingPunct="1">
              <a:spcBef>
                <a:spcPct val="20000"/>
              </a:spcBef>
              <a:buFont typeface="Arial" pitchFamily="34" charset="0"/>
              <a:buChar char="•"/>
              <a:defRPr sz="2400" kern="1200">
                <a:solidFill>
                  <a:schemeClr val="tx2"/>
                </a:solidFill>
                <a:latin typeface="+mn-lt"/>
                <a:ea typeface="+mn-ea"/>
                <a:cs typeface="+mn-cs"/>
              </a:defRPr>
            </a:lvl1pPr>
            <a:lvl2pPr marL="742950" indent="-285750" algn="l" defTabSz="914400" rtl="0" eaLnBrk="1" latinLnBrk="0" hangingPunct="1">
              <a:spcBef>
                <a:spcPct val="20000"/>
              </a:spcBef>
              <a:buFont typeface="Arial" pitchFamily="34" charset="0"/>
              <a:buChar char="–"/>
              <a:defRPr sz="2000" kern="1200">
                <a:solidFill>
                  <a:schemeClr val="tx2"/>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2"/>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2"/>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100"/>
              </a:spcBef>
              <a:buNone/>
            </a:pPr>
            <a:r>
              <a:rPr lang="en-US" spc="-30"/>
              <a:t>Command string</a:t>
            </a:r>
            <a:endParaRPr lang="en-US" spc="5"/>
          </a:p>
        </p:txBody>
      </p:sp>
      <p:sp>
        <p:nvSpPr>
          <p:cNvPr id="12" name="object 4">
            <a:extLst>
              <a:ext uri="{FF2B5EF4-FFF2-40B4-BE49-F238E27FC236}">
                <a16:creationId xmlns:a16="http://schemas.microsoft.com/office/drawing/2014/main" id="{F9DE38AF-086D-41E6-A96F-68D1B53AE997}"/>
              </a:ext>
            </a:extLst>
          </p:cNvPr>
          <p:cNvSpPr txBox="1">
            <a:spLocks/>
          </p:cNvSpPr>
          <p:nvPr/>
        </p:nvSpPr>
        <p:spPr>
          <a:xfrm>
            <a:off x="3385348" y="3140970"/>
            <a:ext cx="3882014" cy="382156"/>
          </a:xfrm>
          <a:prstGeom prst="rect">
            <a:avLst/>
          </a:prstGeom>
        </p:spPr>
        <p:txBody>
          <a:bodyPr vert="horz" wrap="square" lIns="0" tIns="12700" rIns="0" bIns="0" rtlCol="0">
            <a:spAutoFit/>
          </a:bodyPr>
          <a:lstStyle>
            <a:lvl1pPr marL="342900" indent="-342900" algn="l" defTabSz="914400" rtl="0" eaLnBrk="1" latinLnBrk="0" hangingPunct="1">
              <a:spcBef>
                <a:spcPct val="20000"/>
              </a:spcBef>
              <a:buFont typeface="Arial" pitchFamily="34" charset="0"/>
              <a:buChar char="•"/>
              <a:defRPr sz="2400" kern="1200">
                <a:solidFill>
                  <a:schemeClr val="tx2"/>
                </a:solidFill>
                <a:latin typeface="+mn-lt"/>
                <a:ea typeface="+mn-ea"/>
                <a:cs typeface="+mn-cs"/>
              </a:defRPr>
            </a:lvl1pPr>
            <a:lvl2pPr marL="742950" indent="-285750" algn="l" defTabSz="914400" rtl="0" eaLnBrk="1" latinLnBrk="0" hangingPunct="1">
              <a:spcBef>
                <a:spcPct val="20000"/>
              </a:spcBef>
              <a:buFont typeface="Arial" pitchFamily="34" charset="0"/>
              <a:buChar char="–"/>
              <a:defRPr sz="2000" kern="1200">
                <a:solidFill>
                  <a:schemeClr val="tx2"/>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2"/>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2"/>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100"/>
              </a:spcBef>
              <a:buNone/>
            </a:pPr>
            <a:r>
              <a:rPr lang="en-US" spc="-30"/>
              <a:t>Actual command to be executed</a:t>
            </a:r>
            <a:endParaRPr lang="en-US" spc="5"/>
          </a:p>
        </p:txBody>
      </p:sp>
      <p:sp>
        <p:nvSpPr>
          <p:cNvPr id="13" name="TextBox 12">
            <a:extLst>
              <a:ext uri="{FF2B5EF4-FFF2-40B4-BE49-F238E27FC236}">
                <a16:creationId xmlns:a16="http://schemas.microsoft.com/office/drawing/2014/main" id="{B5D19902-816C-4453-A622-B78D11619CE2}"/>
              </a:ext>
            </a:extLst>
          </p:cNvPr>
          <p:cNvSpPr txBox="1"/>
          <p:nvPr/>
        </p:nvSpPr>
        <p:spPr>
          <a:xfrm>
            <a:off x="817564" y="2223954"/>
            <a:ext cx="5561202" cy="461665"/>
          </a:xfrm>
          <a:prstGeom prst="rect">
            <a:avLst/>
          </a:prstGeom>
          <a:solidFill>
            <a:schemeClr val="tx1"/>
          </a:solidFill>
        </p:spPr>
        <p:txBody>
          <a:bodyPr wrap="square" rtlCol="0">
            <a:spAutoFit/>
          </a:bodyPr>
          <a:lstStyle/>
          <a:p>
            <a:r>
              <a:rPr lang="en-US" sz="2400" err="1">
                <a:solidFill>
                  <a:schemeClr val="bg1"/>
                </a:solidFill>
                <a:latin typeface="SimSun" panose="02010600030101010101" pitchFamily="2" charset="-122"/>
                <a:ea typeface="SimSun" panose="02010600030101010101" pitchFamily="2" charset="-122"/>
              </a:rPr>
              <a:t>gedit</a:t>
            </a:r>
            <a:r>
              <a:rPr lang="en-US" sz="2400" dirty="0">
                <a:solidFill>
                  <a:schemeClr val="bg1"/>
                </a:solidFill>
                <a:latin typeface="SimSun" panose="02010600030101010101" pitchFamily="2" charset="-122"/>
                <a:ea typeface="SimSun" panose="02010600030101010101" pitchFamily="2" charset="-122"/>
              </a:rPr>
              <a:t> ~/.</a:t>
            </a:r>
            <a:r>
              <a:rPr lang="en-US" sz="2400" dirty="0" err="1">
                <a:solidFill>
                  <a:schemeClr val="bg1"/>
                </a:solidFill>
                <a:latin typeface="SimSun" panose="02010600030101010101" pitchFamily="2" charset="-122"/>
                <a:ea typeface="SimSun" panose="02010600030101010101" pitchFamily="2" charset="-122"/>
              </a:rPr>
              <a:t>bashrc</a:t>
            </a:r>
            <a:endParaRPr lang="en-SG" sz="2400" dirty="0">
              <a:solidFill>
                <a:schemeClr val="bg1"/>
              </a:solidFill>
              <a:latin typeface="SimSun" panose="02010600030101010101" pitchFamily="2" charset="-122"/>
              <a:ea typeface="SimSun" panose="02010600030101010101" pitchFamily="2" charset="-122"/>
            </a:endParaRPr>
          </a:p>
        </p:txBody>
      </p:sp>
      <p:sp>
        <p:nvSpPr>
          <p:cNvPr id="16" name="object 4">
            <a:extLst>
              <a:ext uri="{FF2B5EF4-FFF2-40B4-BE49-F238E27FC236}">
                <a16:creationId xmlns:a16="http://schemas.microsoft.com/office/drawing/2014/main" id="{F06943E5-3E23-446F-81EA-B1CDEE4B2354}"/>
              </a:ext>
            </a:extLst>
          </p:cNvPr>
          <p:cNvSpPr txBox="1">
            <a:spLocks/>
          </p:cNvSpPr>
          <p:nvPr/>
        </p:nvSpPr>
        <p:spPr>
          <a:xfrm>
            <a:off x="8313462" y="3853121"/>
            <a:ext cx="1793301" cy="382156"/>
          </a:xfrm>
          <a:prstGeom prst="rect">
            <a:avLst/>
          </a:prstGeom>
        </p:spPr>
        <p:txBody>
          <a:bodyPr vert="horz" wrap="square" lIns="0" tIns="12700" rIns="0" bIns="0" rtlCol="0">
            <a:spAutoFit/>
          </a:bodyPr>
          <a:lstStyle>
            <a:lvl1pPr marL="342900" indent="-342900" algn="l" defTabSz="914400" rtl="0" eaLnBrk="1" latinLnBrk="0" hangingPunct="1">
              <a:spcBef>
                <a:spcPct val="20000"/>
              </a:spcBef>
              <a:buFont typeface="Arial" pitchFamily="34" charset="0"/>
              <a:buChar char="•"/>
              <a:defRPr sz="2400" kern="1200">
                <a:solidFill>
                  <a:schemeClr val="tx2"/>
                </a:solidFill>
                <a:latin typeface="+mn-lt"/>
                <a:ea typeface="+mn-ea"/>
                <a:cs typeface="+mn-cs"/>
              </a:defRPr>
            </a:lvl1pPr>
            <a:lvl2pPr marL="742950" indent="-285750" algn="l" defTabSz="914400" rtl="0" eaLnBrk="1" latinLnBrk="0" hangingPunct="1">
              <a:spcBef>
                <a:spcPct val="20000"/>
              </a:spcBef>
              <a:buFont typeface="Arial" pitchFamily="34" charset="0"/>
              <a:buChar char="–"/>
              <a:defRPr sz="2000" kern="1200">
                <a:solidFill>
                  <a:schemeClr val="tx2"/>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2"/>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2"/>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100"/>
              </a:spcBef>
              <a:buNone/>
            </a:pPr>
            <a:r>
              <a:rPr lang="en-US" spc="-30"/>
              <a:t>Add your alias</a:t>
            </a:r>
            <a:endParaRPr lang="en-US" spc="5"/>
          </a:p>
        </p:txBody>
      </p:sp>
      <p:sp>
        <p:nvSpPr>
          <p:cNvPr id="18" name="object 4">
            <a:extLst>
              <a:ext uri="{FF2B5EF4-FFF2-40B4-BE49-F238E27FC236}">
                <a16:creationId xmlns:a16="http://schemas.microsoft.com/office/drawing/2014/main" id="{366EEB1E-ABF5-43CC-B9BD-81C3D55E3E3E}"/>
              </a:ext>
            </a:extLst>
          </p:cNvPr>
          <p:cNvSpPr txBox="1">
            <a:spLocks/>
          </p:cNvSpPr>
          <p:nvPr/>
        </p:nvSpPr>
        <p:spPr>
          <a:xfrm>
            <a:off x="6624059" y="2294486"/>
            <a:ext cx="3077517" cy="382156"/>
          </a:xfrm>
          <a:prstGeom prst="rect">
            <a:avLst/>
          </a:prstGeom>
        </p:spPr>
        <p:txBody>
          <a:bodyPr vert="horz" wrap="square" lIns="0" tIns="12700" rIns="0" bIns="0" rtlCol="0">
            <a:spAutoFit/>
          </a:bodyPr>
          <a:lstStyle>
            <a:lvl1pPr marL="342900" indent="-342900" algn="l" defTabSz="914400" rtl="0" eaLnBrk="1" latinLnBrk="0" hangingPunct="1">
              <a:spcBef>
                <a:spcPct val="20000"/>
              </a:spcBef>
              <a:buFont typeface="Arial" pitchFamily="34" charset="0"/>
              <a:buChar char="•"/>
              <a:defRPr sz="2400" kern="1200">
                <a:solidFill>
                  <a:schemeClr val="tx2"/>
                </a:solidFill>
                <a:latin typeface="+mn-lt"/>
                <a:ea typeface="+mn-ea"/>
                <a:cs typeface="+mn-cs"/>
              </a:defRPr>
            </a:lvl1pPr>
            <a:lvl2pPr marL="742950" indent="-285750" algn="l" defTabSz="914400" rtl="0" eaLnBrk="1" latinLnBrk="0" hangingPunct="1">
              <a:spcBef>
                <a:spcPct val="20000"/>
              </a:spcBef>
              <a:buFont typeface="Arial" pitchFamily="34" charset="0"/>
              <a:buChar char="–"/>
              <a:defRPr sz="2000" kern="1200">
                <a:solidFill>
                  <a:schemeClr val="tx2"/>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2"/>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2"/>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100"/>
              </a:spcBef>
              <a:buNone/>
            </a:pPr>
            <a:r>
              <a:rPr lang="en-US" spc="-30"/>
              <a:t>Open .</a:t>
            </a:r>
            <a:r>
              <a:rPr lang="en-US" spc="-30" err="1"/>
              <a:t>bashrc</a:t>
            </a:r>
            <a:r>
              <a:rPr lang="en-US" spc="-30"/>
              <a:t> script file</a:t>
            </a:r>
            <a:endParaRPr lang="en-US" spc="5"/>
          </a:p>
        </p:txBody>
      </p:sp>
      <p:cxnSp>
        <p:nvCxnSpPr>
          <p:cNvPr id="19" name="Straight Arrow Connector 18">
            <a:extLst>
              <a:ext uri="{FF2B5EF4-FFF2-40B4-BE49-F238E27FC236}">
                <a16:creationId xmlns:a16="http://schemas.microsoft.com/office/drawing/2014/main" id="{64B72D13-1206-4B78-B364-C82B85DCB4A6}"/>
              </a:ext>
            </a:extLst>
          </p:cNvPr>
          <p:cNvCxnSpPr/>
          <p:nvPr/>
        </p:nvCxnSpPr>
        <p:spPr>
          <a:xfrm>
            <a:off x="7501805" y="1918476"/>
            <a:ext cx="331188" cy="4282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object 4">
            <a:extLst>
              <a:ext uri="{FF2B5EF4-FFF2-40B4-BE49-F238E27FC236}">
                <a16:creationId xmlns:a16="http://schemas.microsoft.com/office/drawing/2014/main" id="{5956EF50-CC7D-405B-BFB0-A218F266A42D}"/>
              </a:ext>
            </a:extLst>
          </p:cNvPr>
          <p:cNvSpPr txBox="1">
            <a:spLocks/>
          </p:cNvSpPr>
          <p:nvPr/>
        </p:nvSpPr>
        <p:spPr>
          <a:xfrm>
            <a:off x="5909447" y="1567085"/>
            <a:ext cx="4831999" cy="382156"/>
          </a:xfrm>
          <a:prstGeom prst="rect">
            <a:avLst/>
          </a:prstGeom>
        </p:spPr>
        <p:txBody>
          <a:bodyPr vert="horz" wrap="square" lIns="0" tIns="12700" rIns="0" bIns="0" rtlCol="0">
            <a:spAutoFit/>
          </a:bodyPr>
          <a:lstStyle>
            <a:lvl1pPr marL="342900" indent="-342900" algn="l" defTabSz="914400" rtl="0" eaLnBrk="1" latinLnBrk="0" hangingPunct="1">
              <a:spcBef>
                <a:spcPct val="20000"/>
              </a:spcBef>
              <a:buFont typeface="Arial" pitchFamily="34" charset="0"/>
              <a:buChar char="•"/>
              <a:defRPr sz="2400" kern="1200">
                <a:solidFill>
                  <a:schemeClr val="tx2"/>
                </a:solidFill>
                <a:latin typeface="+mn-lt"/>
                <a:ea typeface="+mn-ea"/>
                <a:cs typeface="+mn-cs"/>
              </a:defRPr>
            </a:lvl1pPr>
            <a:lvl2pPr marL="742950" indent="-285750" algn="l" defTabSz="914400" rtl="0" eaLnBrk="1" latinLnBrk="0" hangingPunct="1">
              <a:spcBef>
                <a:spcPct val="20000"/>
              </a:spcBef>
              <a:buFont typeface="Arial" pitchFamily="34" charset="0"/>
              <a:buChar char="–"/>
              <a:defRPr sz="2000" kern="1200">
                <a:solidFill>
                  <a:schemeClr val="tx2"/>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2"/>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2"/>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100"/>
              </a:spcBef>
              <a:buNone/>
            </a:pPr>
            <a:r>
              <a:rPr lang="en-US" spc="-30"/>
              <a:t>File that executes when a user logs in</a:t>
            </a:r>
            <a:endParaRPr lang="en-US" spc="5"/>
          </a:p>
        </p:txBody>
      </p:sp>
      <p:sp>
        <p:nvSpPr>
          <p:cNvPr id="21" name="object 4">
            <a:extLst>
              <a:ext uri="{FF2B5EF4-FFF2-40B4-BE49-F238E27FC236}">
                <a16:creationId xmlns:a16="http://schemas.microsoft.com/office/drawing/2014/main" id="{891CA479-E794-4E4D-85FC-040374CA9753}"/>
              </a:ext>
            </a:extLst>
          </p:cNvPr>
          <p:cNvSpPr txBox="1">
            <a:spLocks/>
          </p:cNvSpPr>
          <p:nvPr/>
        </p:nvSpPr>
        <p:spPr>
          <a:xfrm>
            <a:off x="817564" y="5192597"/>
            <a:ext cx="9129934" cy="382156"/>
          </a:xfrm>
          <a:prstGeom prst="rect">
            <a:avLst/>
          </a:prstGeom>
        </p:spPr>
        <p:txBody>
          <a:bodyPr vert="horz" wrap="square" lIns="0" tIns="12700" rIns="0" bIns="0" rtlCol="0">
            <a:spAutoFit/>
          </a:bodyPr>
          <a:lstStyle>
            <a:lvl1pPr marL="342900" indent="-342900" algn="l" defTabSz="914400" rtl="0" eaLnBrk="1" latinLnBrk="0" hangingPunct="1">
              <a:spcBef>
                <a:spcPct val="20000"/>
              </a:spcBef>
              <a:buFont typeface="Arial" pitchFamily="34" charset="0"/>
              <a:buChar char="•"/>
              <a:defRPr sz="2400" kern="1200">
                <a:solidFill>
                  <a:schemeClr val="tx2"/>
                </a:solidFill>
                <a:latin typeface="+mn-lt"/>
                <a:ea typeface="+mn-ea"/>
                <a:cs typeface="+mn-cs"/>
              </a:defRPr>
            </a:lvl1pPr>
            <a:lvl2pPr marL="742950" indent="-285750" algn="l" defTabSz="914400" rtl="0" eaLnBrk="1" latinLnBrk="0" hangingPunct="1">
              <a:spcBef>
                <a:spcPct val="20000"/>
              </a:spcBef>
              <a:buFont typeface="Arial" pitchFamily="34" charset="0"/>
              <a:buChar char="–"/>
              <a:defRPr sz="2000" kern="1200">
                <a:solidFill>
                  <a:schemeClr val="tx2"/>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2"/>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2"/>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100"/>
              </a:spcBef>
              <a:buNone/>
            </a:pPr>
            <a:r>
              <a:rPr lang="en-US" spc="-30"/>
              <a:t>Now we can just type the word </a:t>
            </a:r>
            <a:r>
              <a:rPr lang="en-US" spc="-30">
                <a:highlight>
                  <a:srgbClr val="FFFF00"/>
                </a:highlight>
                <a:latin typeface="SimSun" panose="02010600030101010101" pitchFamily="2" charset="-122"/>
                <a:ea typeface="SimSun" panose="02010600030101010101" pitchFamily="2" charset="-122"/>
              </a:rPr>
              <a:t>foxy</a:t>
            </a:r>
            <a:r>
              <a:rPr lang="en-US" spc="-30">
                <a:latin typeface="SimSun" panose="02010600030101010101" pitchFamily="2" charset="-122"/>
                <a:ea typeface="SimSun" panose="02010600030101010101" pitchFamily="2" charset="-122"/>
              </a:rPr>
              <a:t> </a:t>
            </a:r>
            <a:r>
              <a:rPr lang="en-US" spc="-30">
                <a:ea typeface="SimSun" panose="02010600030101010101" pitchFamily="2" charset="-122"/>
              </a:rPr>
              <a:t>to source the ros2 version!</a:t>
            </a:r>
            <a:endParaRPr lang="en-US" spc="5">
              <a:latin typeface="SimSun" panose="02010600030101010101" pitchFamily="2" charset="-122"/>
              <a:ea typeface="SimSun" panose="02010600030101010101" pitchFamily="2" charset="-122"/>
            </a:endParaRPr>
          </a:p>
        </p:txBody>
      </p:sp>
      <p:sp>
        <p:nvSpPr>
          <p:cNvPr id="22" name="TextBox 21">
            <a:extLst>
              <a:ext uri="{FF2B5EF4-FFF2-40B4-BE49-F238E27FC236}">
                <a16:creationId xmlns:a16="http://schemas.microsoft.com/office/drawing/2014/main" id="{D4B74AE3-BB5F-475E-8184-CB297D839171}"/>
              </a:ext>
            </a:extLst>
          </p:cNvPr>
          <p:cNvSpPr txBox="1"/>
          <p:nvPr/>
        </p:nvSpPr>
        <p:spPr>
          <a:xfrm>
            <a:off x="826866" y="4553312"/>
            <a:ext cx="2646878" cy="461665"/>
          </a:xfrm>
          <a:prstGeom prst="rect">
            <a:avLst/>
          </a:prstGeom>
          <a:solidFill>
            <a:schemeClr val="tx1"/>
          </a:solidFill>
        </p:spPr>
        <p:txBody>
          <a:bodyPr wrap="none" rtlCol="0">
            <a:spAutoFit/>
          </a:bodyPr>
          <a:lstStyle/>
          <a:p>
            <a:r>
              <a:rPr lang="en-US" sz="2400">
                <a:solidFill>
                  <a:schemeClr val="bg1"/>
                </a:solidFill>
                <a:latin typeface="SimSun" panose="02010600030101010101" pitchFamily="2" charset="-122"/>
                <a:ea typeface="SimSun" panose="02010600030101010101" pitchFamily="2" charset="-122"/>
              </a:rPr>
              <a:t>source ~/.</a:t>
            </a:r>
            <a:r>
              <a:rPr lang="en-US" sz="2400" err="1">
                <a:solidFill>
                  <a:schemeClr val="bg1"/>
                </a:solidFill>
                <a:latin typeface="SimSun" panose="02010600030101010101" pitchFamily="2" charset="-122"/>
                <a:ea typeface="SimSun" panose="02010600030101010101" pitchFamily="2" charset="-122"/>
              </a:rPr>
              <a:t>bashrc</a:t>
            </a:r>
            <a:endParaRPr lang="en-SG" sz="2400">
              <a:solidFill>
                <a:schemeClr val="bg1"/>
              </a:solidFill>
              <a:latin typeface="SimSun" panose="02010600030101010101" pitchFamily="2" charset="-122"/>
              <a:ea typeface="SimSun" panose="02010600030101010101" pitchFamily="2" charset="-122"/>
            </a:endParaRPr>
          </a:p>
        </p:txBody>
      </p:sp>
      <p:sp>
        <p:nvSpPr>
          <p:cNvPr id="23" name="object 4">
            <a:extLst>
              <a:ext uri="{FF2B5EF4-FFF2-40B4-BE49-F238E27FC236}">
                <a16:creationId xmlns:a16="http://schemas.microsoft.com/office/drawing/2014/main" id="{DB14C725-78C1-4805-9AED-C9F13DA0945F}"/>
              </a:ext>
            </a:extLst>
          </p:cNvPr>
          <p:cNvSpPr txBox="1">
            <a:spLocks/>
          </p:cNvSpPr>
          <p:nvPr/>
        </p:nvSpPr>
        <p:spPr>
          <a:xfrm>
            <a:off x="3684542" y="4593066"/>
            <a:ext cx="5459458" cy="382156"/>
          </a:xfrm>
          <a:prstGeom prst="rect">
            <a:avLst/>
          </a:prstGeom>
        </p:spPr>
        <p:txBody>
          <a:bodyPr vert="horz" wrap="square" lIns="0" tIns="12700" rIns="0" bIns="0" rtlCol="0">
            <a:spAutoFit/>
          </a:bodyPr>
          <a:lstStyle>
            <a:lvl1pPr marL="342900" indent="-342900" algn="l" defTabSz="914400" rtl="0" eaLnBrk="1" latinLnBrk="0" hangingPunct="1">
              <a:spcBef>
                <a:spcPct val="20000"/>
              </a:spcBef>
              <a:buFont typeface="Arial" pitchFamily="34" charset="0"/>
              <a:buChar char="•"/>
              <a:defRPr sz="2400" kern="1200">
                <a:solidFill>
                  <a:schemeClr val="tx2"/>
                </a:solidFill>
                <a:latin typeface="+mn-lt"/>
                <a:ea typeface="+mn-ea"/>
                <a:cs typeface="+mn-cs"/>
              </a:defRPr>
            </a:lvl1pPr>
            <a:lvl2pPr marL="742950" indent="-285750" algn="l" defTabSz="914400" rtl="0" eaLnBrk="1" latinLnBrk="0" hangingPunct="1">
              <a:spcBef>
                <a:spcPct val="20000"/>
              </a:spcBef>
              <a:buFont typeface="Arial" pitchFamily="34" charset="0"/>
              <a:buChar char="–"/>
              <a:defRPr sz="2000" kern="1200">
                <a:solidFill>
                  <a:schemeClr val="tx2"/>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2"/>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2"/>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100"/>
              </a:spcBef>
              <a:buNone/>
            </a:pPr>
            <a:r>
              <a:rPr lang="en-US" spc="-30"/>
              <a:t>Source the setup file to register the changes</a:t>
            </a:r>
            <a:endParaRPr lang="en-US" spc="5"/>
          </a:p>
        </p:txBody>
      </p:sp>
    </p:spTree>
    <p:extLst>
      <p:ext uri="{BB962C8B-B14F-4D97-AF65-F5344CB8AC3E}">
        <p14:creationId xmlns:p14="http://schemas.microsoft.com/office/powerpoint/2010/main" val="65582372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EB1FD6-7251-4AAF-9683-845096A749B1}"/>
              </a:ext>
            </a:extLst>
          </p:cNvPr>
          <p:cNvSpPr>
            <a:spLocks noGrp="1"/>
          </p:cNvSpPr>
          <p:nvPr>
            <p:ph type="title"/>
          </p:nvPr>
        </p:nvSpPr>
        <p:spPr/>
        <p:txBody>
          <a:bodyPr/>
          <a:lstStyle/>
          <a:p>
            <a:r>
              <a:rPr lang="en-US" dirty="0"/>
              <a:t>Still too tedious?</a:t>
            </a:r>
            <a:endParaRPr lang="en-SG" dirty="0"/>
          </a:p>
        </p:txBody>
      </p:sp>
      <p:sp>
        <p:nvSpPr>
          <p:cNvPr id="4" name="Slide Number Placeholder 3">
            <a:extLst>
              <a:ext uri="{FF2B5EF4-FFF2-40B4-BE49-F238E27FC236}">
                <a16:creationId xmlns:a16="http://schemas.microsoft.com/office/drawing/2014/main" id="{619C1E5E-A080-40B6-BD3B-337DB68EAF69}"/>
              </a:ext>
            </a:extLst>
          </p:cNvPr>
          <p:cNvSpPr>
            <a:spLocks noGrp="1"/>
          </p:cNvSpPr>
          <p:nvPr>
            <p:ph type="sldNum" sz="quarter" idx="12"/>
          </p:nvPr>
        </p:nvSpPr>
        <p:spPr/>
        <p:txBody>
          <a:bodyPr/>
          <a:lstStyle/>
          <a:p>
            <a:fld id="{DB585DB3-991F-418E-AAD4-DC1A839C24E0}" type="slidenum">
              <a:rPr lang="en-US" smtClean="0"/>
              <a:pPr/>
              <a:t>96</a:t>
            </a:fld>
            <a:endParaRPr lang="en-US"/>
          </a:p>
        </p:txBody>
      </p:sp>
      <p:sp>
        <p:nvSpPr>
          <p:cNvPr id="5" name="TextBox 4">
            <a:extLst>
              <a:ext uri="{FF2B5EF4-FFF2-40B4-BE49-F238E27FC236}">
                <a16:creationId xmlns:a16="http://schemas.microsoft.com/office/drawing/2014/main" id="{05EB7185-8951-4D77-9DF4-8BCEF78E67A1}"/>
              </a:ext>
            </a:extLst>
          </p:cNvPr>
          <p:cNvSpPr txBox="1"/>
          <p:nvPr/>
        </p:nvSpPr>
        <p:spPr>
          <a:xfrm>
            <a:off x="2266536" y="2406597"/>
            <a:ext cx="6783780" cy="461665"/>
          </a:xfrm>
          <a:prstGeom prst="rect">
            <a:avLst/>
          </a:prstGeom>
          <a:solidFill>
            <a:schemeClr val="tx1"/>
          </a:solidFill>
        </p:spPr>
        <p:txBody>
          <a:bodyPr wrap="none" rtlCol="0">
            <a:spAutoFit/>
          </a:bodyPr>
          <a:lstStyle/>
          <a:p>
            <a:r>
              <a:rPr lang="en-SG" sz="2400" dirty="0">
                <a:solidFill>
                  <a:schemeClr val="bg1"/>
                </a:solidFill>
              </a:rPr>
              <a:t>echo "source /opt/</a:t>
            </a:r>
            <a:r>
              <a:rPr lang="en-SG" sz="2400" dirty="0" err="1">
                <a:solidFill>
                  <a:schemeClr val="bg1"/>
                </a:solidFill>
              </a:rPr>
              <a:t>ros</a:t>
            </a:r>
            <a:r>
              <a:rPr lang="en-SG" sz="2400" dirty="0">
                <a:solidFill>
                  <a:schemeClr val="bg1"/>
                </a:solidFill>
              </a:rPr>
              <a:t>/foxy/</a:t>
            </a:r>
            <a:r>
              <a:rPr lang="en-SG" sz="2400" dirty="0" err="1">
                <a:solidFill>
                  <a:schemeClr val="bg1"/>
                </a:solidFill>
              </a:rPr>
              <a:t>setup.bash</a:t>
            </a:r>
            <a:r>
              <a:rPr lang="en-SG" sz="2400" dirty="0">
                <a:solidFill>
                  <a:schemeClr val="bg1"/>
                </a:solidFill>
              </a:rPr>
              <a:t>" &gt;&gt; ~/.</a:t>
            </a:r>
            <a:r>
              <a:rPr lang="en-SG" sz="2400" dirty="0" err="1">
                <a:solidFill>
                  <a:schemeClr val="bg1"/>
                </a:solidFill>
              </a:rPr>
              <a:t>bashrc</a:t>
            </a:r>
            <a:endParaRPr lang="en-SG" sz="2400" dirty="0">
              <a:solidFill>
                <a:schemeClr val="bg1"/>
              </a:solidFill>
            </a:endParaRPr>
          </a:p>
        </p:txBody>
      </p:sp>
      <p:sp>
        <p:nvSpPr>
          <p:cNvPr id="6" name="object 4">
            <a:extLst>
              <a:ext uri="{FF2B5EF4-FFF2-40B4-BE49-F238E27FC236}">
                <a16:creationId xmlns:a16="http://schemas.microsoft.com/office/drawing/2014/main" id="{8C09E91C-9A38-44FF-8312-0B0827E1F7A8}"/>
              </a:ext>
            </a:extLst>
          </p:cNvPr>
          <p:cNvSpPr txBox="1">
            <a:spLocks/>
          </p:cNvSpPr>
          <p:nvPr/>
        </p:nvSpPr>
        <p:spPr>
          <a:xfrm>
            <a:off x="1998797" y="3429000"/>
            <a:ext cx="9433510" cy="382156"/>
          </a:xfrm>
          <a:prstGeom prst="rect">
            <a:avLst/>
          </a:prstGeom>
        </p:spPr>
        <p:txBody>
          <a:bodyPr vert="horz" wrap="square" lIns="0" tIns="12700" rIns="0" bIns="0" rtlCol="0">
            <a:spAutoFit/>
          </a:bodyPr>
          <a:lstStyle>
            <a:lvl1pPr marL="342900" indent="-342900" algn="l" defTabSz="914400" rtl="0" eaLnBrk="1" latinLnBrk="0" hangingPunct="1">
              <a:spcBef>
                <a:spcPct val="20000"/>
              </a:spcBef>
              <a:buFont typeface="Arial" pitchFamily="34" charset="0"/>
              <a:buChar char="•"/>
              <a:defRPr sz="2400" kern="1200">
                <a:solidFill>
                  <a:schemeClr val="tx2"/>
                </a:solidFill>
                <a:latin typeface="+mn-lt"/>
                <a:ea typeface="+mn-ea"/>
                <a:cs typeface="+mn-cs"/>
              </a:defRPr>
            </a:lvl1pPr>
            <a:lvl2pPr marL="742950" indent="-285750" algn="l" defTabSz="914400" rtl="0" eaLnBrk="1" latinLnBrk="0" hangingPunct="1">
              <a:spcBef>
                <a:spcPct val="20000"/>
              </a:spcBef>
              <a:buFont typeface="Arial" pitchFamily="34" charset="0"/>
              <a:buChar char="–"/>
              <a:defRPr sz="2000" kern="1200">
                <a:solidFill>
                  <a:schemeClr val="tx2"/>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2"/>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2"/>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100"/>
              </a:spcBef>
              <a:buNone/>
            </a:pPr>
            <a:r>
              <a:rPr lang="en-US" spc="-30" dirty="0"/>
              <a:t>Now you don’t need to source your ROS distribution anymore!</a:t>
            </a:r>
            <a:endParaRPr lang="en-US" spc="-25" dirty="0"/>
          </a:p>
        </p:txBody>
      </p:sp>
    </p:spTree>
    <p:extLst>
      <p:ext uri="{BB962C8B-B14F-4D97-AF65-F5344CB8AC3E}">
        <p14:creationId xmlns:p14="http://schemas.microsoft.com/office/powerpoint/2010/main" val="63791739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52E66107-45DA-4D58-BF5B-D644332E614F}"/>
              </a:ext>
            </a:extLst>
          </p:cNvPr>
          <p:cNvSpPr/>
          <p:nvPr/>
        </p:nvSpPr>
        <p:spPr>
          <a:xfrm>
            <a:off x="4798566" y="3233726"/>
            <a:ext cx="1887440" cy="9144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tx1"/>
              </a:solidFill>
            </a:endParaRPr>
          </a:p>
        </p:txBody>
      </p:sp>
      <p:pic>
        <p:nvPicPr>
          <p:cNvPr id="1031" name="Picture 7" descr="Money Bag 3 Icon - Free Icons">
            <a:extLst>
              <a:ext uri="{FF2B5EF4-FFF2-40B4-BE49-F238E27FC236}">
                <a16:creationId xmlns:a16="http://schemas.microsoft.com/office/drawing/2014/main" id="{11D92A37-F967-41D8-A395-4151210508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53683" y="2783183"/>
            <a:ext cx="1539921" cy="1364943"/>
          </a:xfrm>
          <a:prstGeom prst="rect">
            <a:avLst/>
          </a:prstGeom>
          <a:noFill/>
          <a:extLst>
            <a:ext uri="{909E8E84-426E-40DD-AFC4-6F175D3DCCD1}">
              <a14:hiddenFill xmlns:a14="http://schemas.microsoft.com/office/drawing/2010/main">
                <a:solidFill>
                  <a:srgbClr val="FFFFFF"/>
                </a:solidFill>
              </a14:hiddenFill>
            </a:ext>
          </a:extLst>
        </p:spPr>
      </p:pic>
      <p:cxnSp>
        <p:nvCxnSpPr>
          <p:cNvPr id="30" name="Straight Arrow Connector 29">
            <a:extLst>
              <a:ext uri="{FF2B5EF4-FFF2-40B4-BE49-F238E27FC236}">
                <a16:creationId xmlns:a16="http://schemas.microsoft.com/office/drawing/2014/main" id="{E93DE61A-BC6A-4D10-A0CB-38B85D43AA49}"/>
              </a:ext>
            </a:extLst>
          </p:cNvPr>
          <p:cNvCxnSpPr>
            <a:cxnSpLocks/>
          </p:cNvCxnSpPr>
          <p:nvPr/>
        </p:nvCxnSpPr>
        <p:spPr>
          <a:xfrm>
            <a:off x="6686006" y="3690926"/>
            <a:ext cx="2288889"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497159C-E45C-46E5-AC91-0CC9DA2F2411}"/>
              </a:ext>
            </a:extLst>
          </p:cNvPr>
          <p:cNvSpPr>
            <a:spLocks noGrp="1"/>
          </p:cNvSpPr>
          <p:nvPr>
            <p:ph type="title"/>
          </p:nvPr>
        </p:nvSpPr>
        <p:spPr/>
        <p:txBody>
          <a:bodyPr/>
          <a:lstStyle/>
          <a:p>
            <a:r>
              <a:rPr lang="en-US"/>
              <a:t>ros2bag</a:t>
            </a:r>
            <a:endParaRPr lang="en-SG"/>
          </a:p>
        </p:txBody>
      </p:sp>
      <p:sp>
        <p:nvSpPr>
          <p:cNvPr id="3" name="Rectangle 2">
            <a:extLst>
              <a:ext uri="{FF2B5EF4-FFF2-40B4-BE49-F238E27FC236}">
                <a16:creationId xmlns:a16="http://schemas.microsoft.com/office/drawing/2014/main" id="{36B6E9CD-ECAF-4013-A583-49B07B2F5C5F}"/>
              </a:ext>
            </a:extLst>
          </p:cNvPr>
          <p:cNvSpPr/>
          <p:nvPr/>
        </p:nvSpPr>
        <p:spPr>
          <a:xfrm>
            <a:off x="711200" y="1112224"/>
            <a:ext cx="9347199" cy="1323439"/>
          </a:xfrm>
          <a:prstGeom prst="rect">
            <a:avLst/>
          </a:prstGeom>
        </p:spPr>
        <p:txBody>
          <a:bodyPr wrap="square">
            <a:spAutoFit/>
          </a:bodyPr>
          <a:lstStyle/>
          <a:p>
            <a:r>
              <a:rPr lang="en-US" sz="2000"/>
              <a:t>Command line tool for </a:t>
            </a:r>
            <a:r>
              <a:rPr lang="en-US" sz="2000" b="1"/>
              <a:t>recording data published </a:t>
            </a:r>
            <a:r>
              <a:rPr lang="en-US" sz="2000"/>
              <a:t>on topics in your system.</a:t>
            </a:r>
          </a:p>
          <a:p>
            <a:pPr marL="342900" indent="-342900">
              <a:buFont typeface="Arial" panose="020B0604020202020204" pitchFamily="34" charset="0"/>
              <a:buChar char="•"/>
            </a:pPr>
            <a:r>
              <a:rPr lang="en-US" sz="2000"/>
              <a:t>Saved in a database</a:t>
            </a:r>
          </a:p>
          <a:p>
            <a:pPr marL="342900" indent="-342900">
              <a:buFont typeface="Arial" panose="020B0604020202020204" pitchFamily="34" charset="0"/>
              <a:buChar char="•"/>
            </a:pPr>
            <a:r>
              <a:rPr lang="en-US" sz="2000"/>
              <a:t>Can be replayed to reproduce results</a:t>
            </a:r>
          </a:p>
          <a:p>
            <a:pPr marL="342900" indent="-342900">
              <a:buFont typeface="Arial" panose="020B0604020202020204" pitchFamily="34" charset="0"/>
              <a:buChar char="•"/>
            </a:pPr>
            <a:r>
              <a:rPr lang="en-US" sz="2000"/>
              <a:t>Good way to </a:t>
            </a:r>
            <a:r>
              <a:rPr lang="en-US" sz="2000" b="1" u="sng"/>
              <a:t>share the work, and recreate it</a:t>
            </a:r>
            <a:endParaRPr lang="en-SG" sz="2000" b="1" u="sng"/>
          </a:p>
        </p:txBody>
      </p:sp>
      <p:sp>
        <p:nvSpPr>
          <p:cNvPr id="19" name="Oval 18">
            <a:extLst>
              <a:ext uri="{FF2B5EF4-FFF2-40B4-BE49-F238E27FC236}">
                <a16:creationId xmlns:a16="http://schemas.microsoft.com/office/drawing/2014/main" id="{F3A692DE-8F2D-48F1-828E-42606BECD0B3}"/>
              </a:ext>
            </a:extLst>
          </p:cNvPr>
          <p:cNvSpPr/>
          <p:nvPr/>
        </p:nvSpPr>
        <p:spPr>
          <a:xfrm>
            <a:off x="760685" y="3233726"/>
            <a:ext cx="1887441"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publisher</a:t>
            </a:r>
            <a:endParaRPr lang="en-SG"/>
          </a:p>
        </p:txBody>
      </p:sp>
      <p:sp>
        <p:nvSpPr>
          <p:cNvPr id="20" name="Oval 19">
            <a:extLst>
              <a:ext uri="{FF2B5EF4-FFF2-40B4-BE49-F238E27FC236}">
                <a16:creationId xmlns:a16="http://schemas.microsoft.com/office/drawing/2014/main" id="{53FCD7B8-F1D2-48FC-A09E-00EE6BB3502A}"/>
              </a:ext>
            </a:extLst>
          </p:cNvPr>
          <p:cNvSpPr/>
          <p:nvPr/>
        </p:nvSpPr>
        <p:spPr>
          <a:xfrm>
            <a:off x="9013079" y="3200073"/>
            <a:ext cx="1887441"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Subscriber</a:t>
            </a:r>
            <a:endParaRPr lang="en-SG"/>
          </a:p>
        </p:txBody>
      </p:sp>
      <p:sp>
        <p:nvSpPr>
          <p:cNvPr id="24" name="Rectangle 23">
            <a:extLst>
              <a:ext uri="{FF2B5EF4-FFF2-40B4-BE49-F238E27FC236}">
                <a16:creationId xmlns:a16="http://schemas.microsoft.com/office/drawing/2014/main" id="{D1F92E91-7AF6-4864-A665-2556FEF33396}"/>
              </a:ext>
            </a:extLst>
          </p:cNvPr>
          <p:cNvSpPr/>
          <p:nvPr/>
        </p:nvSpPr>
        <p:spPr>
          <a:xfrm>
            <a:off x="5226873" y="3472607"/>
            <a:ext cx="993542" cy="369332"/>
          </a:xfrm>
          <a:prstGeom prst="rect">
            <a:avLst/>
          </a:prstGeom>
        </p:spPr>
        <p:txBody>
          <a:bodyPr wrap="none">
            <a:spAutoFit/>
          </a:bodyPr>
          <a:lstStyle/>
          <a:p>
            <a:pPr algn="ctr"/>
            <a:r>
              <a:rPr lang="en-US" b="1"/>
              <a:t>/topic_1</a:t>
            </a:r>
            <a:endParaRPr lang="en-SG" b="1"/>
          </a:p>
        </p:txBody>
      </p:sp>
      <p:cxnSp>
        <p:nvCxnSpPr>
          <p:cNvPr id="27" name="Straight Arrow Connector 26">
            <a:extLst>
              <a:ext uri="{FF2B5EF4-FFF2-40B4-BE49-F238E27FC236}">
                <a16:creationId xmlns:a16="http://schemas.microsoft.com/office/drawing/2014/main" id="{1DED5CD4-4DC2-4755-9CAE-94D371EAD2E0}"/>
              </a:ext>
            </a:extLst>
          </p:cNvPr>
          <p:cNvCxnSpPr>
            <a:cxnSpLocks/>
          </p:cNvCxnSpPr>
          <p:nvPr/>
        </p:nvCxnSpPr>
        <p:spPr>
          <a:xfrm>
            <a:off x="2523817" y="3690926"/>
            <a:ext cx="2288889"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32" name="Picture 7" descr="Money Bag 3 Icon - Free Icons">
            <a:extLst>
              <a:ext uri="{FF2B5EF4-FFF2-40B4-BE49-F238E27FC236}">
                <a16:creationId xmlns:a16="http://schemas.microsoft.com/office/drawing/2014/main" id="{E579196F-67F7-4B2E-BC81-B6F8D54D8C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35280" y="4460636"/>
            <a:ext cx="1539921" cy="1539921"/>
          </a:xfrm>
          <a:prstGeom prst="rect">
            <a:avLst/>
          </a:prstGeom>
          <a:noFill/>
          <a:extLst>
            <a:ext uri="{909E8E84-426E-40DD-AFC4-6F175D3DCCD1}">
              <a14:hiddenFill xmlns:a14="http://schemas.microsoft.com/office/drawing/2010/main">
                <a:solidFill>
                  <a:srgbClr val="FFFFFF"/>
                </a:solidFill>
              </a14:hiddenFill>
            </a:ext>
          </a:extLst>
        </p:spPr>
      </p:pic>
      <p:sp>
        <p:nvSpPr>
          <p:cNvPr id="33" name="Rectangle 32">
            <a:extLst>
              <a:ext uri="{FF2B5EF4-FFF2-40B4-BE49-F238E27FC236}">
                <a16:creationId xmlns:a16="http://schemas.microsoft.com/office/drawing/2014/main" id="{DC7FCF5A-0491-4807-8DE5-9A2E896DC103}"/>
              </a:ext>
            </a:extLst>
          </p:cNvPr>
          <p:cNvSpPr/>
          <p:nvPr/>
        </p:nvSpPr>
        <p:spPr>
          <a:xfrm>
            <a:off x="3008469" y="5430911"/>
            <a:ext cx="993542" cy="369332"/>
          </a:xfrm>
          <a:prstGeom prst="rect">
            <a:avLst/>
          </a:prstGeom>
        </p:spPr>
        <p:txBody>
          <a:bodyPr wrap="none">
            <a:spAutoFit/>
          </a:bodyPr>
          <a:lstStyle/>
          <a:p>
            <a:pPr algn="ctr"/>
            <a:r>
              <a:rPr lang="en-US" b="1"/>
              <a:t>/topic_1</a:t>
            </a:r>
            <a:endParaRPr lang="en-SG" b="1"/>
          </a:p>
        </p:txBody>
      </p:sp>
      <p:cxnSp>
        <p:nvCxnSpPr>
          <p:cNvPr id="34" name="Straight Arrow Connector 33">
            <a:extLst>
              <a:ext uri="{FF2B5EF4-FFF2-40B4-BE49-F238E27FC236}">
                <a16:creationId xmlns:a16="http://schemas.microsoft.com/office/drawing/2014/main" id="{51FFD00D-5D4B-4D9D-8DE0-334D5433C2DC}"/>
              </a:ext>
            </a:extLst>
          </p:cNvPr>
          <p:cNvCxnSpPr>
            <a:cxnSpLocks/>
          </p:cNvCxnSpPr>
          <p:nvPr/>
        </p:nvCxnSpPr>
        <p:spPr>
          <a:xfrm>
            <a:off x="4082428" y="5442218"/>
            <a:ext cx="2288889"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5" name="Oval 34">
            <a:extLst>
              <a:ext uri="{FF2B5EF4-FFF2-40B4-BE49-F238E27FC236}">
                <a16:creationId xmlns:a16="http://schemas.microsoft.com/office/drawing/2014/main" id="{DC6EE7D1-D037-451D-A70A-6A57A5F1752C}"/>
              </a:ext>
            </a:extLst>
          </p:cNvPr>
          <p:cNvSpPr/>
          <p:nvPr/>
        </p:nvSpPr>
        <p:spPr>
          <a:xfrm>
            <a:off x="6409501" y="4951365"/>
            <a:ext cx="1887441"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Subscriber</a:t>
            </a:r>
            <a:endParaRPr lang="en-SG"/>
          </a:p>
        </p:txBody>
      </p:sp>
      <p:sp>
        <p:nvSpPr>
          <p:cNvPr id="31" name="Arrow: Down 30">
            <a:extLst>
              <a:ext uri="{FF2B5EF4-FFF2-40B4-BE49-F238E27FC236}">
                <a16:creationId xmlns:a16="http://schemas.microsoft.com/office/drawing/2014/main" id="{4B142274-3213-4638-AD40-766BA4ECA1E8}"/>
              </a:ext>
            </a:extLst>
          </p:cNvPr>
          <p:cNvSpPr/>
          <p:nvPr/>
        </p:nvSpPr>
        <p:spPr>
          <a:xfrm rot="2718897">
            <a:off x="4344258" y="3737024"/>
            <a:ext cx="484632" cy="1551530"/>
          </a:xfrm>
          <a:prstGeom prst="downArrow">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 name="Slide Number Placeholder 3">
            <a:extLst>
              <a:ext uri="{FF2B5EF4-FFF2-40B4-BE49-F238E27FC236}">
                <a16:creationId xmlns:a16="http://schemas.microsoft.com/office/drawing/2014/main" id="{0F341147-C167-4F8B-8020-214E45984CB1}"/>
              </a:ext>
            </a:extLst>
          </p:cNvPr>
          <p:cNvSpPr>
            <a:spLocks noGrp="1"/>
          </p:cNvSpPr>
          <p:nvPr>
            <p:ph type="sldNum" sz="quarter" idx="12"/>
          </p:nvPr>
        </p:nvSpPr>
        <p:spPr/>
        <p:txBody>
          <a:bodyPr/>
          <a:lstStyle/>
          <a:p>
            <a:fld id="{DB585DB3-991F-418E-AAD4-DC1A839C24E0}" type="slidenum">
              <a:rPr lang="en-US" smtClean="0"/>
              <a:pPr/>
              <a:t>97</a:t>
            </a:fld>
            <a:endParaRPr lang="en-US"/>
          </a:p>
        </p:txBody>
      </p:sp>
    </p:spTree>
    <p:extLst>
      <p:ext uri="{BB962C8B-B14F-4D97-AF65-F5344CB8AC3E}">
        <p14:creationId xmlns:p14="http://schemas.microsoft.com/office/powerpoint/2010/main" val="273608385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97159C-E45C-46E5-AC91-0CC9DA2F2411}"/>
              </a:ext>
            </a:extLst>
          </p:cNvPr>
          <p:cNvSpPr>
            <a:spLocks noGrp="1"/>
          </p:cNvSpPr>
          <p:nvPr>
            <p:ph type="title"/>
          </p:nvPr>
        </p:nvSpPr>
        <p:spPr/>
        <p:txBody>
          <a:bodyPr/>
          <a:lstStyle/>
          <a:p>
            <a:r>
              <a:rPr lang="en-US"/>
              <a:t>ros2bag on command line</a:t>
            </a:r>
            <a:endParaRPr lang="en-SG"/>
          </a:p>
        </p:txBody>
      </p:sp>
      <p:sp>
        <p:nvSpPr>
          <p:cNvPr id="4" name="Slide Number Placeholder 3">
            <a:extLst>
              <a:ext uri="{FF2B5EF4-FFF2-40B4-BE49-F238E27FC236}">
                <a16:creationId xmlns:a16="http://schemas.microsoft.com/office/drawing/2014/main" id="{6D326147-1BA9-489C-A3D4-0398DC8356CB}"/>
              </a:ext>
            </a:extLst>
          </p:cNvPr>
          <p:cNvSpPr>
            <a:spLocks noGrp="1"/>
          </p:cNvSpPr>
          <p:nvPr>
            <p:ph type="sldNum" sz="quarter" idx="12"/>
          </p:nvPr>
        </p:nvSpPr>
        <p:spPr/>
        <p:txBody>
          <a:bodyPr/>
          <a:lstStyle/>
          <a:p>
            <a:fld id="{DB585DB3-991F-418E-AAD4-DC1A839C24E0}" type="slidenum">
              <a:rPr lang="en-US" smtClean="0"/>
              <a:pPr/>
              <a:t>98</a:t>
            </a:fld>
            <a:endParaRPr lang="en-US"/>
          </a:p>
        </p:txBody>
      </p:sp>
      <p:sp>
        <p:nvSpPr>
          <p:cNvPr id="7" name="Rectangle 6">
            <a:extLst>
              <a:ext uri="{FF2B5EF4-FFF2-40B4-BE49-F238E27FC236}">
                <a16:creationId xmlns:a16="http://schemas.microsoft.com/office/drawing/2014/main" id="{DD656A51-0D23-47B9-AD88-B63D9ED3C33C}"/>
              </a:ext>
            </a:extLst>
          </p:cNvPr>
          <p:cNvSpPr/>
          <p:nvPr/>
        </p:nvSpPr>
        <p:spPr>
          <a:xfrm>
            <a:off x="652048" y="2489429"/>
            <a:ext cx="3775393" cy="400110"/>
          </a:xfrm>
          <a:prstGeom prst="rect">
            <a:avLst/>
          </a:prstGeom>
        </p:spPr>
        <p:txBody>
          <a:bodyPr wrap="none">
            <a:spAutoFit/>
          </a:bodyPr>
          <a:lstStyle/>
          <a:p>
            <a:r>
              <a:rPr lang="en-US" sz="2000">
                <a:latin typeface="SimSun" panose="02010600030101010101" pitchFamily="2" charset="-122"/>
                <a:ea typeface="SimSun" panose="02010600030101010101" pitchFamily="2" charset="-122"/>
              </a:rPr>
              <a:t>ros2 bag record &lt;</a:t>
            </a:r>
            <a:r>
              <a:rPr lang="en-US" sz="2000" err="1">
                <a:latin typeface="SimSun" panose="02010600030101010101" pitchFamily="2" charset="-122"/>
                <a:ea typeface="SimSun" panose="02010600030101010101" pitchFamily="2" charset="-122"/>
              </a:rPr>
              <a:t>topic_name</a:t>
            </a:r>
            <a:r>
              <a:rPr lang="en-US" sz="2000">
                <a:latin typeface="SimSun" panose="02010600030101010101" pitchFamily="2" charset="-122"/>
                <a:ea typeface="SimSun" panose="02010600030101010101" pitchFamily="2" charset="-122"/>
              </a:rPr>
              <a:t>&gt;</a:t>
            </a:r>
            <a:endParaRPr lang="en-SG" sz="2000">
              <a:latin typeface="SimSun" panose="02010600030101010101" pitchFamily="2" charset="-122"/>
              <a:ea typeface="SimSun" panose="02010600030101010101" pitchFamily="2" charset="-122"/>
            </a:endParaRPr>
          </a:p>
        </p:txBody>
      </p:sp>
      <p:sp>
        <p:nvSpPr>
          <p:cNvPr id="10" name="Rectangle 9">
            <a:extLst>
              <a:ext uri="{FF2B5EF4-FFF2-40B4-BE49-F238E27FC236}">
                <a16:creationId xmlns:a16="http://schemas.microsoft.com/office/drawing/2014/main" id="{B422C824-82D8-43D4-8D70-1C77BB072BF0}"/>
              </a:ext>
            </a:extLst>
          </p:cNvPr>
          <p:cNvSpPr/>
          <p:nvPr/>
        </p:nvSpPr>
        <p:spPr>
          <a:xfrm>
            <a:off x="609600" y="2974680"/>
            <a:ext cx="5570756" cy="400110"/>
          </a:xfrm>
          <a:prstGeom prst="rect">
            <a:avLst/>
          </a:prstGeom>
        </p:spPr>
        <p:txBody>
          <a:bodyPr wrap="none">
            <a:spAutoFit/>
          </a:bodyPr>
          <a:lstStyle/>
          <a:p>
            <a:r>
              <a:rPr lang="en-SG" sz="2000">
                <a:latin typeface="SimSun" panose="02010600030101010101" pitchFamily="2" charset="-122"/>
                <a:ea typeface="SimSun" panose="02010600030101010101" pitchFamily="2" charset="-122"/>
              </a:rPr>
              <a:t>ros2 bag record -o &lt;</a:t>
            </a:r>
            <a:r>
              <a:rPr lang="en-SG" sz="2000" err="1">
                <a:latin typeface="SimSun" panose="02010600030101010101" pitchFamily="2" charset="-122"/>
                <a:ea typeface="SimSun" panose="02010600030101010101" pitchFamily="2" charset="-122"/>
              </a:rPr>
              <a:t>bag_name</a:t>
            </a:r>
            <a:r>
              <a:rPr lang="en-SG" sz="2000">
                <a:latin typeface="SimSun" panose="02010600030101010101" pitchFamily="2" charset="-122"/>
                <a:ea typeface="SimSun" panose="02010600030101010101" pitchFamily="2" charset="-122"/>
              </a:rPr>
              <a:t>&gt; </a:t>
            </a:r>
            <a:r>
              <a:rPr lang="en-US" sz="2000">
                <a:latin typeface="SimSun" panose="02010600030101010101" pitchFamily="2" charset="-122"/>
                <a:ea typeface="SimSun" panose="02010600030101010101" pitchFamily="2" charset="-122"/>
              </a:rPr>
              <a:t>&lt;</a:t>
            </a:r>
            <a:r>
              <a:rPr lang="en-US" sz="2000" err="1">
                <a:latin typeface="SimSun" panose="02010600030101010101" pitchFamily="2" charset="-122"/>
                <a:ea typeface="SimSun" panose="02010600030101010101" pitchFamily="2" charset="-122"/>
              </a:rPr>
              <a:t>topic_name</a:t>
            </a:r>
            <a:r>
              <a:rPr lang="en-US" sz="2000">
                <a:latin typeface="SimSun" panose="02010600030101010101" pitchFamily="2" charset="-122"/>
                <a:ea typeface="SimSun" panose="02010600030101010101" pitchFamily="2" charset="-122"/>
              </a:rPr>
              <a:t>&gt;</a:t>
            </a:r>
            <a:endParaRPr lang="en-SG" sz="2000">
              <a:latin typeface="SimSun" panose="02010600030101010101" pitchFamily="2" charset="-122"/>
              <a:ea typeface="SimSun" panose="02010600030101010101" pitchFamily="2" charset="-122"/>
            </a:endParaRPr>
          </a:p>
        </p:txBody>
      </p:sp>
      <p:sp>
        <p:nvSpPr>
          <p:cNvPr id="13" name="Rectangle 12">
            <a:extLst>
              <a:ext uri="{FF2B5EF4-FFF2-40B4-BE49-F238E27FC236}">
                <a16:creationId xmlns:a16="http://schemas.microsoft.com/office/drawing/2014/main" id="{6CA5439D-2CFE-46F4-A830-BCFD71C23B83}"/>
              </a:ext>
            </a:extLst>
          </p:cNvPr>
          <p:cNvSpPr/>
          <p:nvPr/>
        </p:nvSpPr>
        <p:spPr>
          <a:xfrm>
            <a:off x="609600" y="3459930"/>
            <a:ext cx="3903633" cy="400110"/>
          </a:xfrm>
          <a:prstGeom prst="rect">
            <a:avLst/>
          </a:prstGeom>
        </p:spPr>
        <p:txBody>
          <a:bodyPr wrap="none">
            <a:spAutoFit/>
          </a:bodyPr>
          <a:lstStyle/>
          <a:p>
            <a:r>
              <a:rPr lang="da-DK" sz="2000">
                <a:latin typeface="SimSun" panose="02010600030101010101" pitchFamily="2" charset="-122"/>
                <a:ea typeface="SimSun" panose="02010600030101010101" pitchFamily="2" charset="-122"/>
              </a:rPr>
              <a:t>ros2 bag info &lt;bag_file_name&gt;</a:t>
            </a:r>
            <a:endParaRPr lang="en-SG" sz="2000">
              <a:latin typeface="SimSun" panose="02010600030101010101" pitchFamily="2" charset="-122"/>
              <a:ea typeface="SimSun" panose="02010600030101010101" pitchFamily="2" charset="-122"/>
            </a:endParaRPr>
          </a:p>
        </p:txBody>
      </p:sp>
      <p:sp>
        <p:nvSpPr>
          <p:cNvPr id="14" name="Rectangle 13">
            <a:extLst>
              <a:ext uri="{FF2B5EF4-FFF2-40B4-BE49-F238E27FC236}">
                <a16:creationId xmlns:a16="http://schemas.microsoft.com/office/drawing/2014/main" id="{D8F484C5-BF40-4006-8FFB-45098998EBB5}"/>
              </a:ext>
            </a:extLst>
          </p:cNvPr>
          <p:cNvSpPr/>
          <p:nvPr/>
        </p:nvSpPr>
        <p:spPr>
          <a:xfrm>
            <a:off x="614313" y="3898779"/>
            <a:ext cx="3903633" cy="400110"/>
          </a:xfrm>
          <a:prstGeom prst="rect">
            <a:avLst/>
          </a:prstGeom>
        </p:spPr>
        <p:txBody>
          <a:bodyPr wrap="none">
            <a:spAutoFit/>
          </a:bodyPr>
          <a:lstStyle/>
          <a:p>
            <a:r>
              <a:rPr lang="en-SG" sz="2000">
                <a:latin typeface="SimSun" panose="02010600030101010101" pitchFamily="2" charset="-122"/>
                <a:ea typeface="SimSun" panose="02010600030101010101" pitchFamily="2" charset="-122"/>
              </a:rPr>
              <a:t>ros2 bag play &lt;</a:t>
            </a:r>
            <a:r>
              <a:rPr lang="en-SG" sz="2000" err="1">
                <a:latin typeface="SimSun" panose="02010600030101010101" pitchFamily="2" charset="-122"/>
                <a:ea typeface="SimSun" panose="02010600030101010101" pitchFamily="2" charset="-122"/>
              </a:rPr>
              <a:t>bag_file_name</a:t>
            </a:r>
            <a:r>
              <a:rPr lang="en-SG" sz="2000">
                <a:latin typeface="SimSun" panose="02010600030101010101" pitchFamily="2" charset="-122"/>
                <a:ea typeface="SimSun" panose="02010600030101010101" pitchFamily="2" charset="-122"/>
              </a:rPr>
              <a:t>&gt;</a:t>
            </a:r>
          </a:p>
        </p:txBody>
      </p:sp>
      <p:sp>
        <p:nvSpPr>
          <p:cNvPr id="15" name="TextBox 14">
            <a:extLst>
              <a:ext uri="{FF2B5EF4-FFF2-40B4-BE49-F238E27FC236}">
                <a16:creationId xmlns:a16="http://schemas.microsoft.com/office/drawing/2014/main" id="{F8E66A72-4DDF-4B91-BD56-97D8C4614176}"/>
              </a:ext>
            </a:extLst>
          </p:cNvPr>
          <p:cNvSpPr txBox="1"/>
          <p:nvPr/>
        </p:nvSpPr>
        <p:spPr>
          <a:xfrm>
            <a:off x="6618424" y="2574250"/>
            <a:ext cx="4494074" cy="369332"/>
          </a:xfrm>
          <a:prstGeom prst="rect">
            <a:avLst/>
          </a:prstGeom>
          <a:noFill/>
        </p:spPr>
        <p:txBody>
          <a:bodyPr wrap="square" rtlCol="0">
            <a:spAutoFit/>
          </a:bodyPr>
          <a:lstStyle/>
          <a:p>
            <a:r>
              <a:rPr lang="en-US"/>
              <a:t>Record a ros2bag from a certain topic</a:t>
            </a:r>
            <a:endParaRPr lang="en-SG"/>
          </a:p>
        </p:txBody>
      </p:sp>
      <p:sp>
        <p:nvSpPr>
          <p:cNvPr id="16" name="TextBox 15">
            <a:extLst>
              <a:ext uri="{FF2B5EF4-FFF2-40B4-BE49-F238E27FC236}">
                <a16:creationId xmlns:a16="http://schemas.microsoft.com/office/drawing/2014/main" id="{395EDEFE-2E1F-45D6-8F25-C3376B93EEDE}"/>
              </a:ext>
            </a:extLst>
          </p:cNvPr>
          <p:cNvSpPr txBox="1"/>
          <p:nvPr/>
        </p:nvSpPr>
        <p:spPr>
          <a:xfrm>
            <a:off x="6618424" y="3036920"/>
            <a:ext cx="4494074" cy="369332"/>
          </a:xfrm>
          <a:prstGeom prst="rect">
            <a:avLst/>
          </a:prstGeom>
          <a:noFill/>
        </p:spPr>
        <p:txBody>
          <a:bodyPr wrap="square" rtlCol="0">
            <a:spAutoFit/>
          </a:bodyPr>
          <a:lstStyle/>
          <a:p>
            <a:r>
              <a:rPr lang="en-US"/>
              <a:t>Record a ros2bag and name it </a:t>
            </a:r>
            <a:endParaRPr lang="en-SG"/>
          </a:p>
        </p:txBody>
      </p:sp>
      <p:sp>
        <p:nvSpPr>
          <p:cNvPr id="17" name="TextBox 16">
            <a:extLst>
              <a:ext uri="{FF2B5EF4-FFF2-40B4-BE49-F238E27FC236}">
                <a16:creationId xmlns:a16="http://schemas.microsoft.com/office/drawing/2014/main" id="{CDFEFCEB-3282-43E0-B2BA-12AA09930A26}"/>
              </a:ext>
            </a:extLst>
          </p:cNvPr>
          <p:cNvSpPr txBox="1"/>
          <p:nvPr/>
        </p:nvSpPr>
        <p:spPr>
          <a:xfrm>
            <a:off x="6618424" y="3543747"/>
            <a:ext cx="4494074" cy="369332"/>
          </a:xfrm>
          <a:prstGeom prst="rect">
            <a:avLst/>
          </a:prstGeom>
          <a:noFill/>
        </p:spPr>
        <p:txBody>
          <a:bodyPr wrap="square" rtlCol="0">
            <a:spAutoFit/>
          </a:bodyPr>
          <a:lstStyle/>
          <a:p>
            <a:r>
              <a:rPr lang="en-US"/>
              <a:t>Get the information of a ros2bag and name it </a:t>
            </a:r>
            <a:endParaRPr lang="en-SG"/>
          </a:p>
        </p:txBody>
      </p:sp>
      <p:sp>
        <p:nvSpPr>
          <p:cNvPr id="18" name="TextBox 17">
            <a:extLst>
              <a:ext uri="{FF2B5EF4-FFF2-40B4-BE49-F238E27FC236}">
                <a16:creationId xmlns:a16="http://schemas.microsoft.com/office/drawing/2014/main" id="{B53EA703-A8C7-448D-837C-906BF5158525}"/>
              </a:ext>
            </a:extLst>
          </p:cNvPr>
          <p:cNvSpPr txBox="1"/>
          <p:nvPr/>
        </p:nvSpPr>
        <p:spPr>
          <a:xfrm>
            <a:off x="6618424" y="4029766"/>
            <a:ext cx="4494074" cy="369332"/>
          </a:xfrm>
          <a:prstGeom prst="rect">
            <a:avLst/>
          </a:prstGeom>
          <a:noFill/>
        </p:spPr>
        <p:txBody>
          <a:bodyPr wrap="square" rtlCol="0">
            <a:spAutoFit/>
          </a:bodyPr>
          <a:lstStyle/>
          <a:p>
            <a:r>
              <a:rPr lang="en-US"/>
              <a:t>Play the ros2bag</a:t>
            </a:r>
            <a:endParaRPr lang="en-SG"/>
          </a:p>
        </p:txBody>
      </p:sp>
    </p:spTree>
    <p:extLst>
      <p:ext uri="{BB962C8B-B14F-4D97-AF65-F5344CB8AC3E}">
        <p14:creationId xmlns:p14="http://schemas.microsoft.com/office/powerpoint/2010/main" val="69041266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97159C-E45C-46E5-AC91-0CC9DA2F2411}"/>
              </a:ext>
            </a:extLst>
          </p:cNvPr>
          <p:cNvSpPr>
            <a:spLocks noGrp="1"/>
          </p:cNvSpPr>
          <p:nvPr>
            <p:ph type="title"/>
          </p:nvPr>
        </p:nvSpPr>
        <p:spPr/>
        <p:txBody>
          <a:bodyPr/>
          <a:lstStyle/>
          <a:p>
            <a:r>
              <a:rPr lang="en-US"/>
              <a:t>ros1_bridge</a:t>
            </a:r>
            <a:endParaRPr lang="en-SG"/>
          </a:p>
        </p:txBody>
      </p:sp>
      <p:sp>
        <p:nvSpPr>
          <p:cNvPr id="4" name="Slide Number Placeholder 3">
            <a:extLst>
              <a:ext uri="{FF2B5EF4-FFF2-40B4-BE49-F238E27FC236}">
                <a16:creationId xmlns:a16="http://schemas.microsoft.com/office/drawing/2014/main" id="{6D326147-1BA9-489C-A3D4-0398DC8356CB}"/>
              </a:ext>
            </a:extLst>
          </p:cNvPr>
          <p:cNvSpPr>
            <a:spLocks noGrp="1"/>
          </p:cNvSpPr>
          <p:nvPr>
            <p:ph type="sldNum" sz="quarter" idx="12"/>
          </p:nvPr>
        </p:nvSpPr>
        <p:spPr/>
        <p:txBody>
          <a:bodyPr/>
          <a:lstStyle/>
          <a:p>
            <a:fld id="{DB585DB3-991F-418E-AAD4-DC1A839C24E0}" type="slidenum">
              <a:rPr lang="en-US" smtClean="0"/>
              <a:pPr/>
              <a:t>99</a:t>
            </a:fld>
            <a:endParaRPr lang="en-US"/>
          </a:p>
        </p:txBody>
      </p:sp>
      <p:sp>
        <p:nvSpPr>
          <p:cNvPr id="3" name="Rectangle 2">
            <a:extLst>
              <a:ext uri="{FF2B5EF4-FFF2-40B4-BE49-F238E27FC236}">
                <a16:creationId xmlns:a16="http://schemas.microsoft.com/office/drawing/2014/main" id="{BFFE38AF-EAD3-43C4-BBA5-E0D13BDFA428}"/>
              </a:ext>
            </a:extLst>
          </p:cNvPr>
          <p:cNvSpPr/>
          <p:nvPr/>
        </p:nvSpPr>
        <p:spPr>
          <a:xfrm>
            <a:off x="609600" y="1217061"/>
            <a:ext cx="6096000" cy="646331"/>
          </a:xfrm>
          <a:prstGeom prst="rect">
            <a:avLst/>
          </a:prstGeom>
        </p:spPr>
        <p:txBody>
          <a:bodyPr>
            <a:spAutoFit/>
          </a:bodyPr>
          <a:lstStyle/>
          <a:p>
            <a:r>
              <a:rPr lang="en-US"/>
              <a:t>A package that provides a network bridge which enables the exchange of messages between ROS 1 and ROS 2.</a:t>
            </a:r>
            <a:endParaRPr lang="en-SG"/>
          </a:p>
        </p:txBody>
      </p:sp>
      <p:sp>
        <p:nvSpPr>
          <p:cNvPr id="5" name="Rectangle 4">
            <a:extLst>
              <a:ext uri="{FF2B5EF4-FFF2-40B4-BE49-F238E27FC236}">
                <a16:creationId xmlns:a16="http://schemas.microsoft.com/office/drawing/2014/main" id="{4758684D-B405-46AB-8EF0-5FC01EE6415D}"/>
              </a:ext>
            </a:extLst>
          </p:cNvPr>
          <p:cNvSpPr/>
          <p:nvPr/>
        </p:nvSpPr>
        <p:spPr>
          <a:xfrm>
            <a:off x="609600" y="5504158"/>
            <a:ext cx="3724738" cy="369332"/>
          </a:xfrm>
          <a:prstGeom prst="rect">
            <a:avLst/>
          </a:prstGeom>
        </p:spPr>
        <p:txBody>
          <a:bodyPr wrap="none">
            <a:spAutoFit/>
          </a:bodyPr>
          <a:lstStyle/>
          <a:p>
            <a:r>
              <a:rPr lang="en-SG">
                <a:hlinkClick r:id="rId2"/>
              </a:rPr>
              <a:t>https://github.com/ros2/ros1_bridge</a:t>
            </a:r>
            <a:r>
              <a:rPr lang="en-SG"/>
              <a:t> </a:t>
            </a:r>
          </a:p>
        </p:txBody>
      </p:sp>
      <p:sp>
        <p:nvSpPr>
          <p:cNvPr id="10" name="Rectangle: Rounded Corners 9">
            <a:extLst>
              <a:ext uri="{FF2B5EF4-FFF2-40B4-BE49-F238E27FC236}">
                <a16:creationId xmlns:a16="http://schemas.microsoft.com/office/drawing/2014/main" id="{471B1693-4AC7-4071-BD28-C5C2B6C2757F}"/>
              </a:ext>
            </a:extLst>
          </p:cNvPr>
          <p:cNvSpPr/>
          <p:nvPr/>
        </p:nvSpPr>
        <p:spPr>
          <a:xfrm>
            <a:off x="609600" y="2815775"/>
            <a:ext cx="2350329" cy="6095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t>ROS1</a:t>
            </a:r>
            <a:endParaRPr lang="en-SG" sz="2400" b="1"/>
          </a:p>
        </p:txBody>
      </p:sp>
      <p:sp>
        <p:nvSpPr>
          <p:cNvPr id="11" name="Rectangle: Rounded Corners 10">
            <a:extLst>
              <a:ext uri="{FF2B5EF4-FFF2-40B4-BE49-F238E27FC236}">
                <a16:creationId xmlns:a16="http://schemas.microsoft.com/office/drawing/2014/main" id="{BA3B404E-E879-4196-985C-817CA8133F4A}"/>
              </a:ext>
            </a:extLst>
          </p:cNvPr>
          <p:cNvSpPr/>
          <p:nvPr/>
        </p:nvSpPr>
        <p:spPr>
          <a:xfrm>
            <a:off x="9105496" y="2819404"/>
            <a:ext cx="2350329" cy="6095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t>ROS2</a:t>
            </a:r>
            <a:endParaRPr lang="en-SG" sz="2400" b="1"/>
          </a:p>
        </p:txBody>
      </p:sp>
      <p:cxnSp>
        <p:nvCxnSpPr>
          <p:cNvPr id="15" name="Straight Arrow Connector 14">
            <a:extLst>
              <a:ext uri="{FF2B5EF4-FFF2-40B4-BE49-F238E27FC236}">
                <a16:creationId xmlns:a16="http://schemas.microsoft.com/office/drawing/2014/main" id="{306B1F28-784D-4063-86AA-9BDB934E3D53}"/>
              </a:ext>
            </a:extLst>
          </p:cNvPr>
          <p:cNvCxnSpPr>
            <a:cxnSpLocks/>
          </p:cNvCxnSpPr>
          <p:nvPr/>
        </p:nvCxnSpPr>
        <p:spPr>
          <a:xfrm>
            <a:off x="2959928" y="3001619"/>
            <a:ext cx="1886857" cy="0"/>
          </a:xfrm>
          <a:prstGeom prst="straightConnector1">
            <a:avLst/>
          </a:prstGeom>
          <a:ln w="76200">
            <a:headEnd type="triangle"/>
            <a:tailEnd type="triangle"/>
          </a:ln>
        </p:spPr>
        <p:style>
          <a:lnRef idx="1">
            <a:schemeClr val="accent1"/>
          </a:lnRef>
          <a:fillRef idx="0">
            <a:schemeClr val="accent1"/>
          </a:fillRef>
          <a:effectRef idx="0">
            <a:schemeClr val="accent1"/>
          </a:effectRef>
          <a:fontRef idx="minor">
            <a:schemeClr val="tx1"/>
          </a:fontRef>
        </p:style>
      </p:cxnSp>
      <p:sp>
        <p:nvSpPr>
          <p:cNvPr id="17" name="Rectangle: Rounded Corners 16">
            <a:extLst>
              <a:ext uri="{FF2B5EF4-FFF2-40B4-BE49-F238E27FC236}">
                <a16:creationId xmlns:a16="http://schemas.microsoft.com/office/drawing/2014/main" id="{30AA7078-B1B9-4001-A03A-98E2A5842120}"/>
              </a:ext>
            </a:extLst>
          </p:cNvPr>
          <p:cNvSpPr/>
          <p:nvPr/>
        </p:nvSpPr>
        <p:spPr>
          <a:xfrm>
            <a:off x="4857548" y="2815775"/>
            <a:ext cx="2350329" cy="6095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t>ros1_bridge</a:t>
            </a:r>
            <a:endParaRPr lang="en-SG" sz="2400" b="1"/>
          </a:p>
        </p:txBody>
      </p:sp>
      <p:cxnSp>
        <p:nvCxnSpPr>
          <p:cNvPr id="18" name="Straight Arrow Connector 17">
            <a:extLst>
              <a:ext uri="{FF2B5EF4-FFF2-40B4-BE49-F238E27FC236}">
                <a16:creationId xmlns:a16="http://schemas.microsoft.com/office/drawing/2014/main" id="{D1527F66-7948-476E-BAB5-F64CAE9619F2}"/>
              </a:ext>
            </a:extLst>
          </p:cNvPr>
          <p:cNvCxnSpPr>
            <a:cxnSpLocks/>
          </p:cNvCxnSpPr>
          <p:nvPr/>
        </p:nvCxnSpPr>
        <p:spPr>
          <a:xfrm>
            <a:off x="7207876" y="3001619"/>
            <a:ext cx="1886857" cy="0"/>
          </a:xfrm>
          <a:prstGeom prst="straightConnector1">
            <a:avLst/>
          </a:prstGeom>
          <a:ln w="762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AA16F0A6-A3EE-4D1C-ABD9-F6AA801F601F}"/>
              </a:ext>
            </a:extLst>
          </p:cNvPr>
          <p:cNvCxnSpPr>
            <a:cxnSpLocks/>
          </p:cNvCxnSpPr>
          <p:nvPr/>
        </p:nvCxnSpPr>
        <p:spPr>
          <a:xfrm>
            <a:off x="2959928" y="3345542"/>
            <a:ext cx="1886857" cy="0"/>
          </a:xfrm>
          <a:prstGeom prst="straightConnector1">
            <a:avLst/>
          </a:prstGeom>
          <a:ln w="762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D5ED58D9-F254-4C89-B1CA-1B34A42CB9B1}"/>
              </a:ext>
            </a:extLst>
          </p:cNvPr>
          <p:cNvCxnSpPr>
            <a:cxnSpLocks/>
          </p:cNvCxnSpPr>
          <p:nvPr/>
        </p:nvCxnSpPr>
        <p:spPr>
          <a:xfrm>
            <a:off x="7218639" y="3345542"/>
            <a:ext cx="1886857" cy="0"/>
          </a:xfrm>
          <a:prstGeom prst="straightConnector1">
            <a:avLst/>
          </a:prstGeom>
          <a:ln w="76200">
            <a:headEnd type="triangle"/>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7CDD3CED-D2B8-4271-8387-6C25B82FDA8E}"/>
              </a:ext>
            </a:extLst>
          </p:cNvPr>
          <p:cNvSpPr txBox="1"/>
          <p:nvPr/>
        </p:nvSpPr>
        <p:spPr>
          <a:xfrm>
            <a:off x="3591265" y="2496288"/>
            <a:ext cx="760465" cy="369332"/>
          </a:xfrm>
          <a:prstGeom prst="rect">
            <a:avLst/>
          </a:prstGeom>
          <a:noFill/>
        </p:spPr>
        <p:txBody>
          <a:bodyPr wrap="none" rtlCol="0">
            <a:spAutoFit/>
          </a:bodyPr>
          <a:lstStyle/>
          <a:p>
            <a:r>
              <a:rPr lang="en-US"/>
              <a:t>Topics</a:t>
            </a:r>
            <a:endParaRPr lang="en-SG"/>
          </a:p>
        </p:txBody>
      </p:sp>
      <p:sp>
        <p:nvSpPr>
          <p:cNvPr id="22" name="TextBox 21">
            <a:extLst>
              <a:ext uri="{FF2B5EF4-FFF2-40B4-BE49-F238E27FC236}">
                <a16:creationId xmlns:a16="http://schemas.microsoft.com/office/drawing/2014/main" id="{3C085C3B-C5E8-4D30-9F4E-86C53D835BD6}"/>
              </a:ext>
            </a:extLst>
          </p:cNvPr>
          <p:cNvSpPr txBox="1"/>
          <p:nvPr/>
        </p:nvSpPr>
        <p:spPr>
          <a:xfrm>
            <a:off x="3502549" y="3504799"/>
            <a:ext cx="948208" cy="369332"/>
          </a:xfrm>
          <a:prstGeom prst="rect">
            <a:avLst/>
          </a:prstGeom>
          <a:noFill/>
        </p:spPr>
        <p:txBody>
          <a:bodyPr wrap="none" rtlCol="0">
            <a:spAutoFit/>
          </a:bodyPr>
          <a:lstStyle/>
          <a:p>
            <a:r>
              <a:rPr lang="en-US"/>
              <a:t>Services</a:t>
            </a:r>
            <a:endParaRPr lang="en-SG"/>
          </a:p>
        </p:txBody>
      </p:sp>
      <p:sp>
        <p:nvSpPr>
          <p:cNvPr id="23" name="TextBox 22">
            <a:extLst>
              <a:ext uri="{FF2B5EF4-FFF2-40B4-BE49-F238E27FC236}">
                <a16:creationId xmlns:a16="http://schemas.microsoft.com/office/drawing/2014/main" id="{C34DB530-F9F0-47E0-9EE7-80F0EBB4D174}"/>
              </a:ext>
            </a:extLst>
          </p:cNvPr>
          <p:cNvSpPr txBox="1"/>
          <p:nvPr/>
        </p:nvSpPr>
        <p:spPr>
          <a:xfrm>
            <a:off x="7687963" y="3527758"/>
            <a:ext cx="948208" cy="369332"/>
          </a:xfrm>
          <a:prstGeom prst="rect">
            <a:avLst/>
          </a:prstGeom>
          <a:noFill/>
        </p:spPr>
        <p:txBody>
          <a:bodyPr wrap="none" rtlCol="0">
            <a:spAutoFit/>
          </a:bodyPr>
          <a:lstStyle/>
          <a:p>
            <a:r>
              <a:rPr lang="en-US"/>
              <a:t>Services</a:t>
            </a:r>
            <a:endParaRPr lang="en-SG"/>
          </a:p>
        </p:txBody>
      </p:sp>
      <p:sp>
        <p:nvSpPr>
          <p:cNvPr id="24" name="TextBox 23">
            <a:extLst>
              <a:ext uri="{FF2B5EF4-FFF2-40B4-BE49-F238E27FC236}">
                <a16:creationId xmlns:a16="http://schemas.microsoft.com/office/drawing/2014/main" id="{CE1CF046-B519-45DA-8FBB-F335F7045386}"/>
              </a:ext>
            </a:extLst>
          </p:cNvPr>
          <p:cNvSpPr txBox="1"/>
          <p:nvPr/>
        </p:nvSpPr>
        <p:spPr>
          <a:xfrm>
            <a:off x="7781835" y="2445440"/>
            <a:ext cx="760465" cy="369332"/>
          </a:xfrm>
          <a:prstGeom prst="rect">
            <a:avLst/>
          </a:prstGeom>
          <a:noFill/>
        </p:spPr>
        <p:txBody>
          <a:bodyPr wrap="none" rtlCol="0">
            <a:spAutoFit/>
          </a:bodyPr>
          <a:lstStyle/>
          <a:p>
            <a:r>
              <a:rPr lang="en-US"/>
              <a:t>Topics</a:t>
            </a:r>
            <a:endParaRPr lang="en-SG"/>
          </a:p>
        </p:txBody>
      </p:sp>
    </p:spTree>
    <p:extLst>
      <p:ext uri="{BB962C8B-B14F-4D97-AF65-F5344CB8AC3E}">
        <p14:creationId xmlns:p14="http://schemas.microsoft.com/office/powerpoint/2010/main" val="3704877875"/>
      </p:ext>
    </p:extLst>
  </p:cSld>
  <p:clrMapOvr>
    <a:masterClrMapping/>
  </p:clrMapOvr>
</p:sld>
</file>

<file path=ppt/theme/theme1.xml><?xml version="1.0" encoding="utf-8"?>
<a:theme xmlns:a="http://schemas.openxmlformats.org/drawingml/2006/main" name="ROS-Industrial 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ROS-I AP Presentation Template" id="{BA22C421-C48B-4F9C-AE4F-92009F058BFF}" vid="{BE42E00B-F1A2-4D34-A8A8-054D2A2A0F4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87A8F1E0D5BD064683B327518B300815" ma:contentTypeVersion="7" ma:contentTypeDescription="Create a new document." ma:contentTypeScope="" ma:versionID="f6af6616ea2bde12fcc905e4e6474c46">
  <xsd:schema xmlns:xsd="http://www.w3.org/2001/XMLSchema" xmlns:xs="http://www.w3.org/2001/XMLSchema" xmlns:p="http://schemas.microsoft.com/office/2006/metadata/properties" xmlns:ns3="5f4ce092-0d38-4922-82f1-93cc592a03e1" xmlns:ns4="05278039-f2eb-4ce5-98cd-d8579a1b0107" targetNamespace="http://schemas.microsoft.com/office/2006/metadata/properties" ma:root="true" ma:fieldsID="1c80bcf8655b1a95619cff3c7c2f7003" ns3:_="" ns4:_="">
    <xsd:import namespace="5f4ce092-0d38-4922-82f1-93cc592a03e1"/>
    <xsd:import namespace="05278039-f2eb-4ce5-98cd-d8579a1b0107"/>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4:SharedWithUsers" minOccurs="0"/>
                <xsd:element ref="ns4:SharedWithDetails" minOccurs="0"/>
                <xsd:element ref="ns4: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f4ce092-0d38-4922-82f1-93cc592a03e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05278039-f2eb-4ce5-98cd-d8579a1b0107"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SharingHintHash" ma:index="14"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04C45D83-AC09-4FD6-8456-92332E3D2A6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f4ce092-0d38-4922-82f1-93cc592a03e1"/>
    <ds:schemaRef ds:uri="05278039-f2eb-4ce5-98cd-d8579a1b010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4D17941E-8001-4419-A6F7-1BFFCA019839}">
  <ds:schemaRefs>
    <ds:schemaRef ds:uri="http://schemas.microsoft.com/sharepoint/v3/contenttype/forms"/>
  </ds:schemaRefs>
</ds:datastoreItem>
</file>

<file path=customXml/itemProps3.xml><?xml version="1.0" encoding="utf-8"?>
<ds:datastoreItem xmlns:ds="http://schemas.openxmlformats.org/officeDocument/2006/customXml" ds:itemID="{54F05D59-6426-4F25-B151-2E8B4330F4D9}">
  <ds:schemaRefs>
    <ds:schemaRef ds:uri="http://schemas.microsoft.com/office/infopath/2007/PartnerControls"/>
    <ds:schemaRef ds:uri="http://schemas.microsoft.com/office/2006/metadata/properties"/>
    <ds:schemaRef ds:uri="http://purl.org/dc/elements/1.1/"/>
    <ds:schemaRef ds:uri="http://www.w3.org/XML/1998/namespace"/>
    <ds:schemaRef ds:uri="http://schemas.microsoft.com/office/2006/documentManagement/types"/>
    <ds:schemaRef ds:uri="http://schemas.openxmlformats.org/package/2006/metadata/core-properties"/>
    <ds:schemaRef ds:uri="http://purl.org/dc/dcmitype/"/>
    <ds:schemaRef ds:uri="05278039-f2eb-4ce5-98cd-d8579a1b0107"/>
    <ds:schemaRef ds:uri="5f4ce092-0d38-4922-82f1-93cc592a03e1"/>
    <ds:schemaRef ds:uri="http://purl.org/dc/terms/"/>
  </ds:schemaRefs>
</ds:datastoreItem>
</file>

<file path=docProps/app.xml><?xml version="1.0" encoding="utf-8"?>
<Properties xmlns="http://schemas.openxmlformats.org/officeDocument/2006/extended-properties" xmlns:vt="http://schemas.openxmlformats.org/officeDocument/2006/docPropsVTypes">
  <TotalTime>2164</TotalTime>
  <Words>8315</Words>
  <Application>Microsoft Office PowerPoint</Application>
  <PresentationFormat>Widescreen</PresentationFormat>
  <Paragraphs>1402</Paragraphs>
  <Slides>120</Slides>
  <Notes>74</Notes>
  <HiddenSlides>0</HiddenSlides>
  <MMClips>0</MMClips>
  <ScaleCrop>false</ScaleCrop>
  <HeadingPairs>
    <vt:vector size="6" baseType="variant">
      <vt:variant>
        <vt:lpstr>Fonts Used</vt:lpstr>
      </vt:variant>
      <vt:variant>
        <vt:i4>22</vt:i4>
      </vt:variant>
      <vt:variant>
        <vt:lpstr>Theme</vt:lpstr>
      </vt:variant>
      <vt:variant>
        <vt:i4>1</vt:i4>
      </vt:variant>
      <vt:variant>
        <vt:lpstr>Slide Titles</vt:lpstr>
      </vt:variant>
      <vt:variant>
        <vt:i4>120</vt:i4>
      </vt:variant>
    </vt:vector>
  </HeadingPairs>
  <TitlesOfParts>
    <vt:vector size="143" baseType="lpstr">
      <vt:lpstr>SimSun</vt:lpstr>
      <vt:lpstr>-apple-system</vt:lpstr>
      <vt:lpstr>Arial</vt:lpstr>
      <vt:lpstr>Arial MT</vt:lpstr>
      <vt:lpstr>Arial,Sans-Serif</vt:lpstr>
      <vt:lpstr>Bookman Old Style</vt:lpstr>
      <vt:lpstr>Calibri</vt:lpstr>
      <vt:lpstr>Cambria</vt:lpstr>
      <vt:lpstr>Consolas</vt:lpstr>
      <vt:lpstr>DejaVu Sans Mono</vt:lpstr>
      <vt:lpstr>Georgia</vt:lpstr>
      <vt:lpstr>Gill Sans MT</vt:lpstr>
      <vt:lpstr>inherit</vt:lpstr>
      <vt:lpstr>Lato</vt:lpstr>
      <vt:lpstr>Liberation Mono</vt:lpstr>
      <vt:lpstr>Lohit Devanagari</vt:lpstr>
      <vt:lpstr>Noto Sans Mono CJK SC</vt:lpstr>
      <vt:lpstr>Segoe UI</vt:lpstr>
      <vt:lpstr>Source Code Pro</vt:lpstr>
      <vt:lpstr>Times New Roman</vt:lpstr>
      <vt:lpstr>Trebuchet MS</vt:lpstr>
      <vt:lpstr>Wingdings</vt:lpstr>
      <vt:lpstr>ROS-Industrial Template</vt:lpstr>
      <vt:lpstr>ROS2 Basic Training</vt:lpstr>
      <vt:lpstr>Objectives</vt:lpstr>
      <vt:lpstr>Linux Refresher – Command line tools</vt:lpstr>
      <vt:lpstr>Linux Refresher</vt:lpstr>
      <vt:lpstr>Overview</vt:lpstr>
      <vt:lpstr>What is ROS?</vt:lpstr>
      <vt:lpstr>ROS1 vs ROS2 Middleware</vt:lpstr>
      <vt:lpstr>DDS (Data Distributed service)</vt:lpstr>
      <vt:lpstr>DDS on ROS2</vt:lpstr>
      <vt:lpstr>ROS2 – Unified API</vt:lpstr>
      <vt:lpstr>ROS2 – Unified API</vt:lpstr>
      <vt:lpstr>General ROS2 Structure</vt:lpstr>
      <vt:lpstr>Computation Graph</vt:lpstr>
      <vt:lpstr>Activity 0 - Configuring ROS 2 environment</vt:lpstr>
      <vt:lpstr>ROS2 Filesystem</vt:lpstr>
      <vt:lpstr>ROS2 Packages</vt:lpstr>
      <vt:lpstr>ROS2 Package installation (Debian)</vt:lpstr>
      <vt:lpstr>ROS2 Setup scripts (ROS2 setup file)</vt:lpstr>
      <vt:lpstr>Why Source?</vt:lpstr>
      <vt:lpstr>Packages in the Command Line</vt:lpstr>
      <vt:lpstr>Activity 1: Getting started with TurtleSim!</vt:lpstr>
      <vt:lpstr>ROS2 Package installation (Source)</vt:lpstr>
      <vt:lpstr>ROS2 Package installation (Source)</vt:lpstr>
      <vt:lpstr>Packages Creation</vt:lpstr>
      <vt:lpstr>ROS2 Package Structure (Python)</vt:lpstr>
      <vt:lpstr>ROS2 Package Structure (CMake)</vt:lpstr>
      <vt:lpstr>Package.xml</vt:lpstr>
      <vt:lpstr>Package.xml</vt:lpstr>
      <vt:lpstr>Linting tools</vt:lpstr>
      <vt:lpstr>CMakeLists.txt (CMake)</vt:lpstr>
      <vt:lpstr>Setup.py (Python)</vt:lpstr>
      <vt:lpstr>Colcon</vt:lpstr>
      <vt:lpstr>Building and running packages</vt:lpstr>
      <vt:lpstr>ROS2 Workspaces</vt:lpstr>
      <vt:lpstr>ROS2 Workspaces</vt:lpstr>
      <vt:lpstr>ROS2 Setup scripts (Workspace setup file)</vt:lpstr>
      <vt:lpstr>Exercise Time</vt:lpstr>
      <vt:lpstr>Exercise Time - Solutions</vt:lpstr>
      <vt:lpstr>Ros2 nodes</vt:lpstr>
      <vt:lpstr>Overview</vt:lpstr>
      <vt:lpstr>What is a node?</vt:lpstr>
      <vt:lpstr>ROS1 vs ROS2 Node structure </vt:lpstr>
      <vt:lpstr>Automatic Discovery</vt:lpstr>
      <vt:lpstr>Automatic Discovery</vt:lpstr>
      <vt:lpstr>Automatic Discovery</vt:lpstr>
      <vt:lpstr>Activity 1.2: Configure your ROS Domain!</vt:lpstr>
      <vt:lpstr>Node Composition</vt:lpstr>
      <vt:lpstr>Node Composition</vt:lpstr>
      <vt:lpstr>Node Composition</vt:lpstr>
      <vt:lpstr>Node Composition</vt:lpstr>
      <vt:lpstr>Node Composition</vt:lpstr>
      <vt:lpstr>Activity 2: Understanding ROS2 Nodes</vt:lpstr>
      <vt:lpstr>ROS2 Publisher/Subscriber</vt:lpstr>
      <vt:lpstr>Creating a publisher and subscriber in ROS2</vt:lpstr>
      <vt:lpstr>Creating a publisher and subscriber in ROS2 (Python)</vt:lpstr>
      <vt:lpstr>Publisher on CLI</vt:lpstr>
      <vt:lpstr>ROS2 Topics</vt:lpstr>
      <vt:lpstr>ROS2 Topics</vt:lpstr>
      <vt:lpstr>ROS2 Topic on command line</vt:lpstr>
      <vt:lpstr>Seeing a publisher and subscriber in action!</vt:lpstr>
      <vt:lpstr>RQT</vt:lpstr>
      <vt:lpstr>Activity 3: Using RQT with Turtlesim</vt:lpstr>
      <vt:lpstr>ROS2 Messages</vt:lpstr>
      <vt:lpstr>ROS2 Messages</vt:lpstr>
      <vt:lpstr>ROS2 Messages</vt:lpstr>
      <vt:lpstr>ROS2 Executor</vt:lpstr>
      <vt:lpstr>ROS2 Executor</vt:lpstr>
      <vt:lpstr>Activity 4 – Create Publisher &amp; Subscriber </vt:lpstr>
      <vt:lpstr>ROS2 Communication concepts</vt:lpstr>
      <vt:lpstr>Common concepts</vt:lpstr>
      <vt:lpstr>ROS Services</vt:lpstr>
      <vt:lpstr>ROS Services</vt:lpstr>
      <vt:lpstr>ROS Services</vt:lpstr>
      <vt:lpstr>ROS Services</vt:lpstr>
      <vt:lpstr>Seeing a Server and Client in action!</vt:lpstr>
      <vt:lpstr>Services on command line</vt:lpstr>
      <vt:lpstr>ROS Actions</vt:lpstr>
      <vt:lpstr>ROS Actions</vt:lpstr>
      <vt:lpstr>ROS Action</vt:lpstr>
      <vt:lpstr>ROS Action vs Services </vt:lpstr>
      <vt:lpstr>ROS2 Launch File - Motivation</vt:lpstr>
      <vt:lpstr>ROS2 Launch File</vt:lpstr>
      <vt:lpstr>ROS2 Launch File</vt:lpstr>
      <vt:lpstr>ROS2 Launch File</vt:lpstr>
      <vt:lpstr>Node Composition</vt:lpstr>
      <vt:lpstr>ROS2 Launch</vt:lpstr>
      <vt:lpstr>Activity 5 : Creating a launch file for turtlesim</vt:lpstr>
      <vt:lpstr>Referencing other launch files</vt:lpstr>
      <vt:lpstr>ROS2 Params</vt:lpstr>
      <vt:lpstr>ROS2 Params</vt:lpstr>
      <vt:lpstr>ROS2 Params</vt:lpstr>
      <vt:lpstr>ROS2 Params</vt:lpstr>
      <vt:lpstr>ROS2 Params</vt:lpstr>
      <vt:lpstr>ROS2 Additional tools</vt:lpstr>
      <vt:lpstr>Aliasing</vt:lpstr>
      <vt:lpstr>Still too tedious?</vt:lpstr>
      <vt:lpstr>ros2bag</vt:lpstr>
      <vt:lpstr>ros2bag on command line</vt:lpstr>
      <vt:lpstr>ros1_bridge</vt:lpstr>
      <vt:lpstr>ros2doctor</vt:lpstr>
      <vt:lpstr>Further resources</vt:lpstr>
      <vt:lpstr>ROS2 Documentation</vt:lpstr>
      <vt:lpstr>ROS Answers</vt:lpstr>
      <vt:lpstr>ROS Wiki</vt:lpstr>
      <vt:lpstr>Final Task</vt:lpstr>
      <vt:lpstr>Final Task – Pt1</vt:lpstr>
      <vt:lpstr>Final Task – Pt1</vt:lpstr>
      <vt:lpstr>Final Task – Pt1</vt:lpstr>
      <vt:lpstr>Final Task – Pt1</vt:lpstr>
      <vt:lpstr>Final Task – Pt1</vt:lpstr>
      <vt:lpstr>Final Task – Pt1</vt:lpstr>
      <vt:lpstr>Final Task – Pt1</vt:lpstr>
      <vt:lpstr>Final Task Part 2</vt:lpstr>
      <vt:lpstr>Final Task Part 2</vt:lpstr>
      <vt:lpstr>Final Task Part 2</vt:lpstr>
      <vt:lpstr>Final Task Part 2</vt:lpstr>
      <vt:lpstr>Final Task Part 2</vt:lpstr>
      <vt:lpstr>Edit setup.py</vt:lpstr>
      <vt:lpstr>Final Task Part 2</vt:lpstr>
      <vt:lpstr>Summary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ROS2 Basic Training</dc:title>
  <dc:creator>Glenn Tan</dc:creator>
  <cp:lastModifiedBy>Sheila Suppiah</cp:lastModifiedBy>
  <cp:revision>48</cp:revision>
  <dcterms:created xsi:type="dcterms:W3CDTF">2021-03-23T02:52:51Z</dcterms:created>
  <dcterms:modified xsi:type="dcterms:W3CDTF">2021-04-08T03:30:23Z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0x01010087A8F1E0D5BD064683B327518B300815</vt:lpwstr>
  </property>
</Properties>
</file>